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8404800" cy="43891200"/>
  <p:notesSz cx="6858000" cy="9144000"/>
  <p:defaultTextStyle>
    <a:defPPr>
      <a:defRPr lang="en-US"/>
    </a:defPPr>
    <a:lvl1pPr algn="l" defTabSz="4702175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1pPr>
    <a:lvl2pPr marL="2351088" indent="-1893888" algn="l" defTabSz="4702175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2pPr>
    <a:lvl3pPr marL="4702175" indent="-3787775" algn="l" defTabSz="4702175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3pPr>
    <a:lvl4pPr marL="7053263" indent="-5681663" algn="l" defTabSz="4702175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4pPr>
    <a:lvl5pPr marL="9404350" indent="-7575550" algn="l" defTabSz="4702175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D0"/>
    <a:srgbClr val="EBF6F9"/>
    <a:srgbClr val="F9E7ED"/>
    <a:srgbClr val="FFC819"/>
    <a:srgbClr val="FFD961"/>
    <a:srgbClr val="F6FA5C"/>
    <a:srgbClr val="FCF4BA"/>
    <a:srgbClr val="6D114C"/>
    <a:srgbClr val="E1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75" autoAdjust="0"/>
  </p:normalViewPr>
  <p:slideViewPr>
    <p:cSldViewPr>
      <p:cViewPr>
        <p:scale>
          <a:sx n="50" d="100"/>
          <a:sy n="50" d="100"/>
        </p:scale>
        <p:origin x="5988" y="3582"/>
      </p:cViewPr>
      <p:guideLst>
        <p:guide orient="horz" pos="13824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968A45-66FE-49EE-951D-CC37919B0569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8813" y="685800"/>
            <a:ext cx="3000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83C109-165B-4A91-B70A-AF6B5C2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B7BDF-4451-434A-9E3E-C530E20ED85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3634723"/>
            <a:ext cx="3264408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4871680"/>
            <a:ext cx="2688336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E1CD-AD8C-4ED7-9EDE-F842691BD507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30BD-B819-467E-A883-16E96F99C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15166-AC77-4080-BF9C-900383117898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3D5F-8E6C-41D5-BE89-A1DF1732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941285" y="11247124"/>
            <a:ext cx="36291200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7675" y="11247124"/>
            <a:ext cx="108233530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D4D0-C40F-4FE2-BD9D-927CEB4900CB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0850-B038-43B7-807C-C14BB4ACC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0278-D2CE-4411-8D27-70A731287092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8E88-D487-4A34-8DD1-8310E71A6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8204163"/>
            <a:ext cx="32644080" cy="871728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8602967"/>
            <a:ext cx="32644080" cy="9601197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05107-7439-49AA-ADD3-B2144472A91C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3AC3-860F-428E-BDBC-CC2BC8ADE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7679" y="65542164"/>
            <a:ext cx="72262365" cy="185389517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70124" y="65542164"/>
            <a:ext cx="72262365" cy="185389517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8D6C-5969-4B53-A38C-BF0A5CDBD8BD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0962-4CA8-4CD6-AF59-DE39CF10E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757683"/>
            <a:ext cx="3456432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9824724"/>
            <a:ext cx="16968790" cy="4094477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3919201"/>
            <a:ext cx="16968790" cy="25288243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9824724"/>
            <a:ext cx="16975455" cy="4094477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3919201"/>
            <a:ext cx="16975455" cy="25288243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FF99-65E8-48E8-A626-7DD6659F808A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7EFB-537E-483C-BCC6-7D1256A88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B600-8453-4055-ABC1-642C56F13F17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C325-FC34-41AD-ABE8-DDBB9353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8E1A-F4D3-48E0-9213-E66B94D15F23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F1B6-A933-47F4-BCA1-9741AA6DA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4" y="1747520"/>
            <a:ext cx="12634915" cy="743712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747524"/>
            <a:ext cx="21469350" cy="37459923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4" y="9184644"/>
            <a:ext cx="12634915" cy="30022803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CAAF-51F5-40BE-BADB-B6FCB2B355F0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BB61-8080-4497-8381-3C8487AB0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30723841"/>
            <a:ext cx="23042880" cy="3627123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921760"/>
            <a:ext cx="23042880" cy="26334720"/>
          </a:xfrm>
        </p:spPr>
        <p:txBody>
          <a:bodyPr rtlCol="0">
            <a:normAutofit/>
          </a:bodyPr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4350964"/>
            <a:ext cx="23042880" cy="5151117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A004-2EFB-4F5A-A695-2AA3937321FE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7486-EA3C-4D07-A025-12FEB7BAB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1757363"/>
            <a:ext cx="345630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0875" y="10240963"/>
            <a:ext cx="34563050" cy="289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875" y="40681275"/>
            <a:ext cx="8959850" cy="23368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 defTabSz="4702576" fontAlgn="auto">
              <a:spcBef>
                <a:spcPts val="0"/>
              </a:spcBef>
              <a:spcAft>
                <a:spcPts val="0"/>
              </a:spcAft>
              <a:defRPr sz="6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563A63-6ADB-4E8C-86E6-C0E119E67573}" type="datetimeFigureOut">
              <a:rPr lang="en-US"/>
              <a:pPr>
                <a:defRPr/>
              </a:pPr>
              <a:t>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2275" y="40681275"/>
            <a:ext cx="12160250" cy="23368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 defTabSz="4702576" fontAlgn="auto">
              <a:spcBef>
                <a:spcPts val="0"/>
              </a:spcBef>
              <a:spcAft>
                <a:spcPts val="0"/>
              </a:spcAft>
              <a:defRPr sz="6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4075" y="40681275"/>
            <a:ext cx="8959850" cy="23368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 defTabSz="4702576" fontAlgn="auto">
              <a:spcBef>
                <a:spcPts val="0"/>
              </a:spcBef>
              <a:spcAft>
                <a:spcPts val="0"/>
              </a:spcAft>
              <a:defRPr sz="6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78A9E-C383-42DC-B1BF-D5BC84FCE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itchFamily="34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itchFamily="34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itchFamily="34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itchFamily="34" charset="0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itchFamily="34" charset="0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itchFamily="34" charset="0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itchFamily="34" charset="0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itchFamily="34" charset="0"/>
        </a:defRPr>
      </a:lvl9pPr>
    </p:titleStyle>
    <p:bodyStyle>
      <a:lvl1pPr marL="1762125" indent="-1762125" algn="l" defTabSz="470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9525" indent="-1468438" algn="l" defTabSz="470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6925" indent="-1174750" algn="l" defTabSz="470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8013" indent="-1174750" algn="l" defTabSz="470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eg"/><Relationship Id="rId18" Type="http://schemas.openxmlformats.org/officeDocument/2006/relationships/image" Target="../media/image9.jpeg"/><Relationship Id="rId26" Type="http://schemas.openxmlformats.org/officeDocument/2006/relationships/hyperlink" Target="http://media.hominin.net/fossils/d2700-lateral.jpg" TargetMode="External"/><Relationship Id="rId39" Type="http://schemas.openxmlformats.org/officeDocument/2006/relationships/image" Target="../media/image25.jpeg"/><Relationship Id="rId3" Type="http://schemas.openxmlformats.org/officeDocument/2006/relationships/hyperlink" Target="http://www.talkorigins.org/faqs/homs/index.html" TargetMode="External"/><Relationship Id="rId21" Type="http://schemas.openxmlformats.org/officeDocument/2006/relationships/image" Target="../media/image12.jpeg"/><Relationship Id="rId34" Type="http://schemas.openxmlformats.org/officeDocument/2006/relationships/image" Target="../media/image21.jpeg"/><Relationship Id="rId42" Type="http://schemas.openxmlformats.org/officeDocument/2006/relationships/image" Target="../media/image27.jpeg"/><Relationship Id="rId47" Type="http://schemas.openxmlformats.org/officeDocument/2006/relationships/image" Target="../media/image31.jpeg"/><Relationship Id="rId50" Type="http://schemas.openxmlformats.org/officeDocument/2006/relationships/image" Target="../media/image34.jpeg"/><Relationship Id="rId7" Type="http://schemas.openxmlformats.org/officeDocument/2006/relationships/image" Target="../media/image2.jpeg"/><Relationship Id="rId12" Type="http://schemas.openxmlformats.org/officeDocument/2006/relationships/hyperlink" Target="http://media.hominin.net/fossils/dik-1-1.jpg" TargetMode="External"/><Relationship Id="rId17" Type="http://schemas.openxmlformats.org/officeDocument/2006/relationships/hyperlink" Target="http://en.wikipedia.org/wiki/File:ER406f.jpg" TargetMode="External"/><Relationship Id="rId25" Type="http://schemas.openxmlformats.org/officeDocument/2006/relationships/image" Target="../media/image15.jpeg"/><Relationship Id="rId33" Type="http://schemas.openxmlformats.org/officeDocument/2006/relationships/image" Target="../media/image20.jpeg"/><Relationship Id="rId38" Type="http://schemas.openxmlformats.org/officeDocument/2006/relationships/image" Target="../media/image24.jpeg"/><Relationship Id="rId46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../media/image11.jpeg"/><Relationship Id="rId29" Type="http://schemas.openxmlformats.org/officeDocument/2006/relationships/hyperlink" Target="http://ca.wikipedia.7val.com/;s=1FRihSd4Y5tkcthVg9W6kA01/wiki/Fitxer:Homo_antecessor.jpg" TargetMode="External"/><Relationship Id="rId41" Type="http://schemas.openxmlformats.org/officeDocument/2006/relationships/hyperlink" Target="http://upload.wikimedia.org/wikipedia/commons/e/e0/Homo_sapiens_neanderthalensis.jpg" TargetMode="External"/><Relationship Id="rId54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5.jpeg"/><Relationship Id="rId24" Type="http://schemas.openxmlformats.org/officeDocument/2006/relationships/hyperlink" Target="http://media.hominin.net/fossils/bou-vp-16-1-front-view.jpg" TargetMode="External"/><Relationship Id="rId32" Type="http://schemas.openxmlformats.org/officeDocument/2006/relationships/hyperlink" Target="http://media.hominin.net/fossils/knm-er-1470.jpg" TargetMode="External"/><Relationship Id="rId37" Type="http://schemas.openxmlformats.org/officeDocument/2006/relationships/image" Target="../media/image23.jpeg"/><Relationship Id="rId40" Type="http://schemas.openxmlformats.org/officeDocument/2006/relationships/image" Target="../media/image26.jpeg"/><Relationship Id="rId45" Type="http://schemas.openxmlformats.org/officeDocument/2006/relationships/image" Target="../media/image29.jpeg"/><Relationship Id="rId53" Type="http://schemas.openxmlformats.org/officeDocument/2006/relationships/image" Target="../media/image36.jpeg"/><Relationship Id="rId5" Type="http://schemas.openxmlformats.org/officeDocument/2006/relationships/hyperlink" Target="http://www.handprint.com/LS/ANC/evol.html.%20Accessed%20February%2012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14.jpeg"/><Relationship Id="rId28" Type="http://schemas.openxmlformats.org/officeDocument/2006/relationships/image" Target="../media/image17.jpeg"/><Relationship Id="rId36" Type="http://schemas.openxmlformats.org/officeDocument/2006/relationships/hyperlink" Target="http://media.hominin.net/fossils/sts-5.jpg" TargetMode="External"/><Relationship Id="rId49" Type="http://schemas.openxmlformats.org/officeDocument/2006/relationships/image" Target="../media/image33.jpeg"/><Relationship Id="rId10" Type="http://schemas.openxmlformats.org/officeDocument/2006/relationships/hyperlink" Target="http://media.hominin.net/fossils/al-288-1.jpg" TargetMode="External"/><Relationship Id="rId19" Type="http://schemas.openxmlformats.org/officeDocument/2006/relationships/image" Target="../media/image10.jpeg"/><Relationship Id="rId31" Type="http://schemas.openxmlformats.org/officeDocument/2006/relationships/image" Target="../media/image19.jpeg"/><Relationship Id="rId44" Type="http://schemas.openxmlformats.org/officeDocument/2006/relationships/image" Target="../media/image28.jpeg"/><Relationship Id="rId52" Type="http://schemas.openxmlformats.org/officeDocument/2006/relationships/image" Target="../media/image35.jpeg"/><Relationship Id="rId4" Type="http://schemas.openxmlformats.org/officeDocument/2006/relationships/hyperlink" Target="http://anthropology.si.edu/humanorigins/index2.htm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media.hominin.net/fossils/knm-kp-29281.jpg" TargetMode="External"/><Relationship Id="rId22" Type="http://schemas.openxmlformats.org/officeDocument/2006/relationships/image" Target="../media/image13.jpeg"/><Relationship Id="rId27" Type="http://schemas.openxmlformats.org/officeDocument/2006/relationships/image" Target="../media/image16.jpeg"/><Relationship Id="rId30" Type="http://schemas.openxmlformats.org/officeDocument/2006/relationships/image" Target="../media/image18.jpeg"/><Relationship Id="rId35" Type="http://schemas.openxmlformats.org/officeDocument/2006/relationships/image" Target="../media/image22.png"/><Relationship Id="rId43" Type="http://schemas.openxmlformats.org/officeDocument/2006/relationships/hyperlink" Target="http://en.wikipedia.org/wiki/File:Sk48f.jpg" TargetMode="External"/><Relationship Id="rId48" Type="http://schemas.openxmlformats.org/officeDocument/2006/relationships/image" Target="../media/image32.jpeg"/><Relationship Id="rId8" Type="http://schemas.openxmlformats.org/officeDocument/2006/relationships/image" Target="../media/image3.jpeg"/><Relationship Id="rId51" Type="http://schemas.openxmlformats.org/officeDocument/2006/relationships/hyperlink" Target="http://media.hominin.net/fossils/bar-10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Freeform 229"/>
          <p:cNvSpPr/>
          <p:nvPr/>
        </p:nvSpPr>
        <p:spPr>
          <a:xfrm>
            <a:off x="1565275" y="2203450"/>
            <a:ext cx="34456688" cy="40981313"/>
          </a:xfrm>
          <a:custGeom>
            <a:avLst/>
            <a:gdLst>
              <a:gd name="connsiteX0" fmla="*/ 21294436 w 34456254"/>
              <a:gd name="connsiteY0" fmla="*/ 40857055 h 40981746"/>
              <a:gd name="connsiteX1" fmla="*/ 20047527 w 34456254"/>
              <a:gd name="connsiteY1" fmla="*/ 40857055 h 40981746"/>
              <a:gd name="connsiteX2" fmla="*/ 19216254 w 34456254"/>
              <a:gd name="connsiteY2" fmla="*/ 40857055 h 40981746"/>
              <a:gd name="connsiteX3" fmla="*/ 18218727 w 34456254"/>
              <a:gd name="connsiteY3" fmla="*/ 40857055 h 40981746"/>
              <a:gd name="connsiteX4" fmla="*/ 17054945 w 34456254"/>
              <a:gd name="connsiteY4" fmla="*/ 40108910 h 40981746"/>
              <a:gd name="connsiteX5" fmla="*/ 15974291 w 34456254"/>
              <a:gd name="connsiteY5" fmla="*/ 38695746 h 40981746"/>
              <a:gd name="connsiteX6" fmla="*/ 14478000 w 34456254"/>
              <a:gd name="connsiteY6" fmla="*/ 36451310 h 40981746"/>
              <a:gd name="connsiteX7" fmla="*/ 9407236 w 34456254"/>
              <a:gd name="connsiteY7" fmla="*/ 26392910 h 40981746"/>
              <a:gd name="connsiteX8" fmla="*/ 5999018 w 34456254"/>
              <a:gd name="connsiteY8" fmla="*/ 17498292 h 40981746"/>
              <a:gd name="connsiteX9" fmla="*/ 3338945 w 34456254"/>
              <a:gd name="connsiteY9" fmla="*/ 9933710 h 40981746"/>
              <a:gd name="connsiteX10" fmla="*/ 1842654 w 34456254"/>
              <a:gd name="connsiteY10" fmla="*/ 5694219 h 40981746"/>
              <a:gd name="connsiteX11" fmla="*/ 346363 w 34456254"/>
              <a:gd name="connsiteY11" fmla="*/ 2951019 h 40981746"/>
              <a:gd name="connsiteX12" fmla="*/ 13854 w 34456254"/>
              <a:gd name="connsiteY12" fmla="*/ 1787237 h 40981746"/>
              <a:gd name="connsiteX13" fmla="*/ 263236 w 34456254"/>
              <a:gd name="connsiteY13" fmla="*/ 706583 h 40981746"/>
              <a:gd name="connsiteX14" fmla="*/ 1260763 w 34456254"/>
              <a:gd name="connsiteY14" fmla="*/ 290946 h 40981746"/>
              <a:gd name="connsiteX15" fmla="*/ 2175163 w 34456254"/>
              <a:gd name="connsiteY15" fmla="*/ 124692 h 40981746"/>
              <a:gd name="connsiteX16" fmla="*/ 3837709 w 34456254"/>
              <a:gd name="connsiteY16" fmla="*/ 124692 h 40981746"/>
              <a:gd name="connsiteX17" fmla="*/ 5250872 w 34456254"/>
              <a:gd name="connsiteY17" fmla="*/ 124692 h 40981746"/>
              <a:gd name="connsiteX18" fmla="*/ 6913418 w 34456254"/>
              <a:gd name="connsiteY18" fmla="*/ 124692 h 40981746"/>
              <a:gd name="connsiteX19" fmla="*/ 7994072 w 34456254"/>
              <a:gd name="connsiteY19" fmla="*/ 374073 h 40981746"/>
              <a:gd name="connsiteX20" fmla="*/ 8492836 w 34456254"/>
              <a:gd name="connsiteY20" fmla="*/ 1205346 h 40981746"/>
              <a:gd name="connsiteX21" fmla="*/ 8326581 w 34456254"/>
              <a:gd name="connsiteY21" fmla="*/ 2535383 h 40981746"/>
              <a:gd name="connsiteX22" fmla="*/ 7827818 w 34456254"/>
              <a:gd name="connsiteY22" fmla="*/ 3699164 h 40981746"/>
              <a:gd name="connsiteX23" fmla="*/ 6996545 w 34456254"/>
              <a:gd name="connsiteY23" fmla="*/ 5029201 h 40981746"/>
              <a:gd name="connsiteX24" fmla="*/ 6414654 w 34456254"/>
              <a:gd name="connsiteY24" fmla="*/ 6192983 h 40981746"/>
              <a:gd name="connsiteX25" fmla="*/ 6414654 w 34456254"/>
              <a:gd name="connsiteY25" fmla="*/ 7523019 h 40981746"/>
              <a:gd name="connsiteX26" fmla="*/ 7329054 w 34456254"/>
              <a:gd name="connsiteY26" fmla="*/ 10931237 h 40981746"/>
              <a:gd name="connsiteX27" fmla="*/ 10072254 w 34456254"/>
              <a:gd name="connsiteY27" fmla="*/ 17913928 h 40981746"/>
              <a:gd name="connsiteX28" fmla="*/ 14810509 w 34456254"/>
              <a:gd name="connsiteY28" fmla="*/ 27141055 h 40981746"/>
              <a:gd name="connsiteX29" fmla="*/ 18634363 w 34456254"/>
              <a:gd name="connsiteY29" fmla="*/ 33957492 h 40981746"/>
              <a:gd name="connsiteX30" fmla="*/ 20546291 w 34456254"/>
              <a:gd name="connsiteY30" fmla="*/ 33375601 h 40981746"/>
              <a:gd name="connsiteX31" fmla="*/ 21211309 w 34456254"/>
              <a:gd name="connsiteY31" fmla="*/ 31546801 h 40981746"/>
              <a:gd name="connsiteX32" fmla="*/ 21377563 w 34456254"/>
              <a:gd name="connsiteY32" fmla="*/ 30549273 h 40981746"/>
              <a:gd name="connsiteX33" fmla="*/ 21626945 w 34456254"/>
              <a:gd name="connsiteY33" fmla="*/ 27141055 h 40981746"/>
              <a:gd name="connsiteX34" fmla="*/ 20878800 w 34456254"/>
              <a:gd name="connsiteY34" fmla="*/ 23815964 h 40981746"/>
              <a:gd name="connsiteX35" fmla="*/ 18468109 w 34456254"/>
              <a:gd name="connsiteY35" fmla="*/ 19908983 h 40981746"/>
              <a:gd name="connsiteX36" fmla="*/ 13231091 w 34456254"/>
              <a:gd name="connsiteY36" fmla="*/ 16500764 h 40981746"/>
              <a:gd name="connsiteX37" fmla="*/ 9822872 w 34456254"/>
              <a:gd name="connsiteY37" fmla="*/ 13923819 h 40981746"/>
              <a:gd name="connsiteX38" fmla="*/ 8077200 w 34456254"/>
              <a:gd name="connsiteY38" fmla="*/ 11346873 h 40981746"/>
              <a:gd name="connsiteX39" fmla="*/ 7329054 w 34456254"/>
              <a:gd name="connsiteY39" fmla="*/ 8104910 h 40981746"/>
              <a:gd name="connsiteX40" fmla="*/ 7661563 w 34456254"/>
              <a:gd name="connsiteY40" fmla="*/ 6026728 h 40981746"/>
              <a:gd name="connsiteX41" fmla="*/ 8326581 w 34456254"/>
              <a:gd name="connsiteY41" fmla="*/ 5278583 h 40981746"/>
              <a:gd name="connsiteX42" fmla="*/ 9906000 w 34456254"/>
              <a:gd name="connsiteY42" fmla="*/ 5361710 h 40981746"/>
              <a:gd name="connsiteX43" fmla="*/ 12316691 w 34456254"/>
              <a:gd name="connsiteY43" fmla="*/ 6608619 h 40981746"/>
              <a:gd name="connsiteX44" fmla="*/ 14893636 w 34456254"/>
              <a:gd name="connsiteY44" fmla="*/ 9767455 h 40981746"/>
              <a:gd name="connsiteX45" fmla="*/ 16639309 w 34456254"/>
              <a:gd name="connsiteY45" fmla="*/ 11263746 h 40981746"/>
              <a:gd name="connsiteX46" fmla="*/ 18966872 w 34456254"/>
              <a:gd name="connsiteY46" fmla="*/ 9767455 h 40981746"/>
              <a:gd name="connsiteX47" fmla="*/ 20296909 w 34456254"/>
              <a:gd name="connsiteY47" fmla="*/ 8686801 h 40981746"/>
              <a:gd name="connsiteX48" fmla="*/ 21876327 w 34456254"/>
              <a:gd name="connsiteY48" fmla="*/ 8021783 h 40981746"/>
              <a:gd name="connsiteX49" fmla="*/ 23788254 w 34456254"/>
              <a:gd name="connsiteY49" fmla="*/ 7772401 h 40981746"/>
              <a:gd name="connsiteX50" fmla="*/ 25367672 w 34456254"/>
              <a:gd name="connsiteY50" fmla="*/ 7772401 h 40981746"/>
              <a:gd name="connsiteX51" fmla="*/ 26198945 w 34456254"/>
              <a:gd name="connsiteY51" fmla="*/ 7523019 h 40981746"/>
              <a:gd name="connsiteX52" fmla="*/ 26448327 w 34456254"/>
              <a:gd name="connsiteY52" fmla="*/ 7024255 h 40981746"/>
              <a:gd name="connsiteX53" fmla="*/ 25783309 w 34456254"/>
              <a:gd name="connsiteY53" fmla="*/ 6525492 h 40981746"/>
              <a:gd name="connsiteX54" fmla="*/ 23788254 w 34456254"/>
              <a:gd name="connsiteY54" fmla="*/ 6442364 h 40981746"/>
              <a:gd name="connsiteX55" fmla="*/ 19881272 w 34456254"/>
              <a:gd name="connsiteY55" fmla="*/ 6192983 h 40981746"/>
              <a:gd name="connsiteX56" fmla="*/ 16057418 w 34456254"/>
              <a:gd name="connsiteY56" fmla="*/ 5527964 h 40981746"/>
              <a:gd name="connsiteX57" fmla="*/ 11651672 w 34456254"/>
              <a:gd name="connsiteY57" fmla="*/ 4281055 h 40981746"/>
              <a:gd name="connsiteX58" fmla="*/ 9324109 w 34456254"/>
              <a:gd name="connsiteY58" fmla="*/ 2784764 h 40981746"/>
              <a:gd name="connsiteX59" fmla="*/ 9157854 w 34456254"/>
              <a:gd name="connsiteY59" fmla="*/ 1039092 h 40981746"/>
              <a:gd name="connsiteX60" fmla="*/ 10238509 w 34456254"/>
              <a:gd name="connsiteY60" fmla="*/ 207819 h 40981746"/>
              <a:gd name="connsiteX61" fmla="*/ 13480472 w 34456254"/>
              <a:gd name="connsiteY61" fmla="*/ 374073 h 40981746"/>
              <a:gd name="connsiteX62" fmla="*/ 15641781 w 34456254"/>
              <a:gd name="connsiteY62" fmla="*/ 789710 h 40981746"/>
              <a:gd name="connsiteX63" fmla="*/ 16888691 w 34456254"/>
              <a:gd name="connsiteY63" fmla="*/ 955964 h 40981746"/>
              <a:gd name="connsiteX64" fmla="*/ 18384981 w 34456254"/>
              <a:gd name="connsiteY64" fmla="*/ 1039092 h 40981746"/>
              <a:gd name="connsiteX65" fmla="*/ 23455745 w 34456254"/>
              <a:gd name="connsiteY65" fmla="*/ 124692 h 40981746"/>
              <a:gd name="connsiteX66" fmla="*/ 26697709 w 34456254"/>
              <a:gd name="connsiteY66" fmla="*/ 374073 h 40981746"/>
              <a:gd name="connsiteX67" fmla="*/ 27695236 w 34456254"/>
              <a:gd name="connsiteY67" fmla="*/ 2369128 h 40981746"/>
              <a:gd name="connsiteX68" fmla="*/ 28110872 w 34456254"/>
              <a:gd name="connsiteY68" fmla="*/ 5195455 h 40981746"/>
              <a:gd name="connsiteX69" fmla="*/ 28194000 w 34456254"/>
              <a:gd name="connsiteY69" fmla="*/ 5860473 h 40981746"/>
              <a:gd name="connsiteX70" fmla="*/ 28609636 w 34456254"/>
              <a:gd name="connsiteY70" fmla="*/ 6026728 h 40981746"/>
              <a:gd name="connsiteX71" fmla="*/ 28942145 w 34456254"/>
              <a:gd name="connsiteY71" fmla="*/ 5777346 h 40981746"/>
              <a:gd name="connsiteX72" fmla="*/ 29191527 w 34456254"/>
              <a:gd name="connsiteY72" fmla="*/ 4779819 h 40981746"/>
              <a:gd name="connsiteX73" fmla="*/ 29357781 w 34456254"/>
              <a:gd name="connsiteY73" fmla="*/ 3532910 h 40981746"/>
              <a:gd name="connsiteX74" fmla="*/ 29108400 w 34456254"/>
              <a:gd name="connsiteY74" fmla="*/ 2618510 h 40981746"/>
              <a:gd name="connsiteX75" fmla="*/ 28609636 w 34456254"/>
              <a:gd name="connsiteY75" fmla="*/ 1953492 h 40981746"/>
              <a:gd name="connsiteX76" fmla="*/ 28110872 w 34456254"/>
              <a:gd name="connsiteY76" fmla="*/ 1205346 h 40981746"/>
              <a:gd name="connsiteX77" fmla="*/ 28277127 w 34456254"/>
              <a:gd name="connsiteY77" fmla="*/ 540328 h 40981746"/>
              <a:gd name="connsiteX78" fmla="*/ 28942145 w 34456254"/>
              <a:gd name="connsiteY78" fmla="*/ 207819 h 40981746"/>
              <a:gd name="connsiteX79" fmla="*/ 30770945 w 34456254"/>
              <a:gd name="connsiteY79" fmla="*/ 374073 h 40981746"/>
              <a:gd name="connsiteX80" fmla="*/ 31186581 w 34456254"/>
              <a:gd name="connsiteY80" fmla="*/ 1122219 h 40981746"/>
              <a:gd name="connsiteX81" fmla="*/ 31103454 w 34456254"/>
              <a:gd name="connsiteY81" fmla="*/ 2369128 h 40981746"/>
              <a:gd name="connsiteX82" fmla="*/ 31519091 w 34456254"/>
              <a:gd name="connsiteY82" fmla="*/ 3034146 h 40981746"/>
              <a:gd name="connsiteX83" fmla="*/ 32100981 w 34456254"/>
              <a:gd name="connsiteY83" fmla="*/ 3117273 h 40981746"/>
              <a:gd name="connsiteX84" fmla="*/ 33015381 w 34456254"/>
              <a:gd name="connsiteY84" fmla="*/ 789710 h 40981746"/>
              <a:gd name="connsiteX85" fmla="*/ 33597272 w 34456254"/>
              <a:gd name="connsiteY85" fmla="*/ 872837 h 40981746"/>
              <a:gd name="connsiteX86" fmla="*/ 34012909 w 34456254"/>
              <a:gd name="connsiteY86" fmla="*/ 1870364 h 40981746"/>
              <a:gd name="connsiteX87" fmla="*/ 34428545 w 34456254"/>
              <a:gd name="connsiteY87" fmla="*/ 5611092 h 40981746"/>
              <a:gd name="connsiteX88" fmla="*/ 34179163 w 34456254"/>
              <a:gd name="connsiteY88" fmla="*/ 9601201 h 40981746"/>
              <a:gd name="connsiteX89" fmla="*/ 33597272 w 34456254"/>
              <a:gd name="connsiteY89" fmla="*/ 10764983 h 40981746"/>
              <a:gd name="connsiteX90" fmla="*/ 32932254 w 34456254"/>
              <a:gd name="connsiteY90" fmla="*/ 11263746 h 40981746"/>
              <a:gd name="connsiteX91" fmla="*/ 31934727 w 34456254"/>
              <a:gd name="connsiteY91" fmla="*/ 11679383 h 40981746"/>
              <a:gd name="connsiteX92" fmla="*/ 29191527 w 34456254"/>
              <a:gd name="connsiteY92" fmla="*/ 12095019 h 40981746"/>
              <a:gd name="connsiteX93" fmla="*/ 27113345 w 34456254"/>
              <a:gd name="connsiteY93" fmla="*/ 12261273 h 40981746"/>
              <a:gd name="connsiteX94" fmla="*/ 25700181 w 34456254"/>
              <a:gd name="connsiteY94" fmla="*/ 12427528 h 40981746"/>
              <a:gd name="connsiteX95" fmla="*/ 25035163 w 34456254"/>
              <a:gd name="connsiteY95" fmla="*/ 13425055 h 40981746"/>
              <a:gd name="connsiteX96" fmla="*/ 25201418 w 34456254"/>
              <a:gd name="connsiteY96" fmla="*/ 15918873 h 40981746"/>
              <a:gd name="connsiteX97" fmla="*/ 26448327 w 34456254"/>
              <a:gd name="connsiteY97" fmla="*/ 16833273 h 40981746"/>
              <a:gd name="connsiteX98" fmla="*/ 28277127 w 34456254"/>
              <a:gd name="connsiteY98" fmla="*/ 17248910 h 40981746"/>
              <a:gd name="connsiteX99" fmla="*/ 29773418 w 34456254"/>
              <a:gd name="connsiteY99" fmla="*/ 17165783 h 40981746"/>
              <a:gd name="connsiteX100" fmla="*/ 30604691 w 34456254"/>
              <a:gd name="connsiteY100" fmla="*/ 16667019 h 40981746"/>
              <a:gd name="connsiteX101" fmla="*/ 31269709 w 34456254"/>
              <a:gd name="connsiteY101" fmla="*/ 15918873 h 40981746"/>
              <a:gd name="connsiteX102" fmla="*/ 31851600 w 34456254"/>
              <a:gd name="connsiteY102" fmla="*/ 15586364 h 40981746"/>
              <a:gd name="connsiteX103" fmla="*/ 32766000 w 34456254"/>
              <a:gd name="connsiteY103" fmla="*/ 15586364 h 40981746"/>
              <a:gd name="connsiteX104" fmla="*/ 33098509 w 34456254"/>
              <a:gd name="connsiteY104" fmla="*/ 16417637 h 40981746"/>
              <a:gd name="connsiteX105" fmla="*/ 33015381 w 34456254"/>
              <a:gd name="connsiteY105" fmla="*/ 18163310 h 40981746"/>
              <a:gd name="connsiteX106" fmla="*/ 32516618 w 34456254"/>
              <a:gd name="connsiteY106" fmla="*/ 20740255 h 40981746"/>
              <a:gd name="connsiteX107" fmla="*/ 32267236 w 34456254"/>
              <a:gd name="connsiteY107" fmla="*/ 21405273 h 40981746"/>
              <a:gd name="connsiteX108" fmla="*/ 31768472 w 34456254"/>
              <a:gd name="connsiteY108" fmla="*/ 22319673 h 40981746"/>
              <a:gd name="connsiteX109" fmla="*/ 30355309 w 34456254"/>
              <a:gd name="connsiteY109" fmla="*/ 23815964 h 40981746"/>
              <a:gd name="connsiteX110" fmla="*/ 28027745 w 34456254"/>
              <a:gd name="connsiteY110" fmla="*/ 25894146 h 40981746"/>
              <a:gd name="connsiteX111" fmla="*/ 27528981 w 34456254"/>
              <a:gd name="connsiteY111" fmla="*/ 26891673 h 40981746"/>
              <a:gd name="connsiteX112" fmla="*/ 27279600 w 34456254"/>
              <a:gd name="connsiteY112" fmla="*/ 28886728 h 40981746"/>
              <a:gd name="connsiteX113" fmla="*/ 27362727 w 34456254"/>
              <a:gd name="connsiteY113" fmla="*/ 32211819 h 40981746"/>
              <a:gd name="connsiteX114" fmla="*/ 27612109 w 34456254"/>
              <a:gd name="connsiteY114" fmla="*/ 36783819 h 40981746"/>
              <a:gd name="connsiteX115" fmla="*/ 27196472 w 34456254"/>
              <a:gd name="connsiteY115" fmla="*/ 39443892 h 40981746"/>
              <a:gd name="connsiteX116" fmla="*/ 26115818 w 34456254"/>
              <a:gd name="connsiteY116" fmla="*/ 40690801 h 40981746"/>
              <a:gd name="connsiteX117" fmla="*/ 24536400 w 34456254"/>
              <a:gd name="connsiteY117" fmla="*/ 40857055 h 40981746"/>
              <a:gd name="connsiteX118" fmla="*/ 20961927 w 34456254"/>
              <a:gd name="connsiteY118" fmla="*/ 40857055 h 409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4456254" h="40981746">
                <a:moveTo>
                  <a:pt x="21294436" y="40857055"/>
                </a:moveTo>
                <a:lnTo>
                  <a:pt x="20047527" y="40857055"/>
                </a:lnTo>
                <a:lnTo>
                  <a:pt x="19216254" y="40857055"/>
                </a:lnTo>
                <a:cubicBezTo>
                  <a:pt x="18911454" y="40857055"/>
                  <a:pt x="18578945" y="40981746"/>
                  <a:pt x="18218727" y="40857055"/>
                </a:cubicBezTo>
                <a:cubicBezTo>
                  <a:pt x="17858509" y="40732364"/>
                  <a:pt x="17429018" y="40469128"/>
                  <a:pt x="17054945" y="40108910"/>
                </a:cubicBezTo>
                <a:cubicBezTo>
                  <a:pt x="16680872" y="39748692"/>
                  <a:pt x="16403782" y="39305346"/>
                  <a:pt x="15974291" y="38695746"/>
                </a:cubicBezTo>
                <a:cubicBezTo>
                  <a:pt x="15544800" y="38086146"/>
                  <a:pt x="15572509" y="38501783"/>
                  <a:pt x="14478000" y="36451310"/>
                </a:cubicBezTo>
                <a:cubicBezTo>
                  <a:pt x="13383491" y="34400837"/>
                  <a:pt x="10820400" y="29551746"/>
                  <a:pt x="9407236" y="26392910"/>
                </a:cubicBezTo>
                <a:cubicBezTo>
                  <a:pt x="7994072" y="23234074"/>
                  <a:pt x="7010400" y="20241492"/>
                  <a:pt x="5999018" y="17498292"/>
                </a:cubicBezTo>
                <a:cubicBezTo>
                  <a:pt x="4987636" y="14755092"/>
                  <a:pt x="3338945" y="9933710"/>
                  <a:pt x="3338945" y="9933710"/>
                </a:cubicBezTo>
                <a:cubicBezTo>
                  <a:pt x="2646218" y="7966365"/>
                  <a:pt x="2341418" y="6858001"/>
                  <a:pt x="1842654" y="5694219"/>
                </a:cubicBezTo>
                <a:cubicBezTo>
                  <a:pt x="1343890" y="4530437"/>
                  <a:pt x="651163" y="3602182"/>
                  <a:pt x="346363" y="2951019"/>
                </a:cubicBezTo>
                <a:cubicBezTo>
                  <a:pt x="41563" y="2299856"/>
                  <a:pt x="27709" y="2161310"/>
                  <a:pt x="13854" y="1787237"/>
                </a:cubicBezTo>
                <a:cubicBezTo>
                  <a:pt x="0" y="1413164"/>
                  <a:pt x="55418" y="955965"/>
                  <a:pt x="263236" y="706583"/>
                </a:cubicBezTo>
                <a:cubicBezTo>
                  <a:pt x="471054" y="457201"/>
                  <a:pt x="942109" y="387928"/>
                  <a:pt x="1260763" y="290946"/>
                </a:cubicBezTo>
                <a:cubicBezTo>
                  <a:pt x="1579417" y="193964"/>
                  <a:pt x="1745672" y="152401"/>
                  <a:pt x="2175163" y="124692"/>
                </a:cubicBezTo>
                <a:cubicBezTo>
                  <a:pt x="2604654" y="96983"/>
                  <a:pt x="3837709" y="124692"/>
                  <a:pt x="3837709" y="124692"/>
                </a:cubicBezTo>
                <a:lnTo>
                  <a:pt x="5250872" y="124692"/>
                </a:lnTo>
                <a:cubicBezTo>
                  <a:pt x="5763490" y="124692"/>
                  <a:pt x="6456218" y="83128"/>
                  <a:pt x="6913418" y="124692"/>
                </a:cubicBezTo>
                <a:cubicBezTo>
                  <a:pt x="7370618" y="166256"/>
                  <a:pt x="7730836" y="193964"/>
                  <a:pt x="7994072" y="374073"/>
                </a:cubicBezTo>
                <a:cubicBezTo>
                  <a:pt x="8257308" y="554182"/>
                  <a:pt x="8437418" y="845128"/>
                  <a:pt x="8492836" y="1205346"/>
                </a:cubicBezTo>
                <a:cubicBezTo>
                  <a:pt x="8548254" y="1565564"/>
                  <a:pt x="8437417" y="2119747"/>
                  <a:pt x="8326581" y="2535383"/>
                </a:cubicBezTo>
                <a:cubicBezTo>
                  <a:pt x="8215745" y="2951019"/>
                  <a:pt x="8049491" y="3283528"/>
                  <a:pt x="7827818" y="3699164"/>
                </a:cubicBezTo>
                <a:cubicBezTo>
                  <a:pt x="7606145" y="4114800"/>
                  <a:pt x="7232072" y="4613565"/>
                  <a:pt x="6996545" y="5029201"/>
                </a:cubicBezTo>
                <a:cubicBezTo>
                  <a:pt x="6761018" y="5444838"/>
                  <a:pt x="6511636" y="5777347"/>
                  <a:pt x="6414654" y="6192983"/>
                </a:cubicBezTo>
                <a:cubicBezTo>
                  <a:pt x="6317672" y="6608619"/>
                  <a:pt x="6262254" y="6733310"/>
                  <a:pt x="6414654" y="7523019"/>
                </a:cubicBezTo>
                <a:cubicBezTo>
                  <a:pt x="6567054" y="8312728"/>
                  <a:pt x="6719454" y="9199419"/>
                  <a:pt x="7329054" y="10931237"/>
                </a:cubicBezTo>
                <a:cubicBezTo>
                  <a:pt x="7938654" y="12663055"/>
                  <a:pt x="8825345" y="15212292"/>
                  <a:pt x="10072254" y="17913928"/>
                </a:cubicBezTo>
                <a:cubicBezTo>
                  <a:pt x="11319163" y="20615564"/>
                  <a:pt x="13383491" y="24467128"/>
                  <a:pt x="14810509" y="27141055"/>
                </a:cubicBezTo>
                <a:cubicBezTo>
                  <a:pt x="16237527" y="29814982"/>
                  <a:pt x="17678399" y="32918401"/>
                  <a:pt x="18634363" y="33957492"/>
                </a:cubicBezTo>
                <a:cubicBezTo>
                  <a:pt x="19590327" y="34996583"/>
                  <a:pt x="20116800" y="33777383"/>
                  <a:pt x="20546291" y="33375601"/>
                </a:cubicBezTo>
                <a:cubicBezTo>
                  <a:pt x="20975782" y="32973819"/>
                  <a:pt x="21072764" y="32017856"/>
                  <a:pt x="21211309" y="31546801"/>
                </a:cubicBezTo>
                <a:cubicBezTo>
                  <a:pt x="21349854" y="31075746"/>
                  <a:pt x="21308290" y="31283564"/>
                  <a:pt x="21377563" y="30549273"/>
                </a:cubicBezTo>
                <a:cubicBezTo>
                  <a:pt x="21446836" y="29814982"/>
                  <a:pt x="21710072" y="28263273"/>
                  <a:pt x="21626945" y="27141055"/>
                </a:cubicBezTo>
                <a:cubicBezTo>
                  <a:pt x="21543818" y="26018837"/>
                  <a:pt x="21405273" y="25021309"/>
                  <a:pt x="20878800" y="23815964"/>
                </a:cubicBezTo>
                <a:cubicBezTo>
                  <a:pt x="20352327" y="22610619"/>
                  <a:pt x="19742727" y="21128183"/>
                  <a:pt x="18468109" y="19908983"/>
                </a:cubicBezTo>
                <a:cubicBezTo>
                  <a:pt x="17193491" y="18689783"/>
                  <a:pt x="14671964" y="17498291"/>
                  <a:pt x="13231091" y="16500764"/>
                </a:cubicBezTo>
                <a:cubicBezTo>
                  <a:pt x="11790218" y="15503237"/>
                  <a:pt x="10681854" y="14782801"/>
                  <a:pt x="9822872" y="13923819"/>
                </a:cubicBezTo>
                <a:cubicBezTo>
                  <a:pt x="8963890" y="13064837"/>
                  <a:pt x="8492836" y="12316691"/>
                  <a:pt x="8077200" y="11346873"/>
                </a:cubicBezTo>
                <a:cubicBezTo>
                  <a:pt x="7661564" y="10377055"/>
                  <a:pt x="7398327" y="8991601"/>
                  <a:pt x="7329054" y="8104910"/>
                </a:cubicBezTo>
                <a:cubicBezTo>
                  <a:pt x="7259781" y="7218219"/>
                  <a:pt x="7495309" y="6497782"/>
                  <a:pt x="7661563" y="6026728"/>
                </a:cubicBezTo>
                <a:cubicBezTo>
                  <a:pt x="7827817" y="5555674"/>
                  <a:pt x="7952508" y="5389419"/>
                  <a:pt x="8326581" y="5278583"/>
                </a:cubicBezTo>
                <a:cubicBezTo>
                  <a:pt x="8700654" y="5167747"/>
                  <a:pt x="9240982" y="5140037"/>
                  <a:pt x="9906000" y="5361710"/>
                </a:cubicBezTo>
                <a:cubicBezTo>
                  <a:pt x="10571018" y="5583383"/>
                  <a:pt x="11485418" y="5874328"/>
                  <a:pt x="12316691" y="6608619"/>
                </a:cubicBezTo>
                <a:cubicBezTo>
                  <a:pt x="13147964" y="7342910"/>
                  <a:pt x="14173200" y="8991600"/>
                  <a:pt x="14893636" y="9767455"/>
                </a:cubicBezTo>
                <a:cubicBezTo>
                  <a:pt x="15614072" y="10543310"/>
                  <a:pt x="15960436" y="11263746"/>
                  <a:pt x="16639309" y="11263746"/>
                </a:cubicBezTo>
                <a:cubicBezTo>
                  <a:pt x="17318182" y="11263746"/>
                  <a:pt x="18357272" y="10196946"/>
                  <a:pt x="18966872" y="9767455"/>
                </a:cubicBezTo>
                <a:cubicBezTo>
                  <a:pt x="19576472" y="9337964"/>
                  <a:pt x="19812000" y="8977746"/>
                  <a:pt x="20296909" y="8686801"/>
                </a:cubicBezTo>
                <a:cubicBezTo>
                  <a:pt x="20781818" y="8395856"/>
                  <a:pt x="21294436" y="8174183"/>
                  <a:pt x="21876327" y="8021783"/>
                </a:cubicBezTo>
                <a:cubicBezTo>
                  <a:pt x="22458218" y="7869383"/>
                  <a:pt x="23206363" y="7813965"/>
                  <a:pt x="23788254" y="7772401"/>
                </a:cubicBezTo>
                <a:cubicBezTo>
                  <a:pt x="24370145" y="7730837"/>
                  <a:pt x="24965890" y="7813965"/>
                  <a:pt x="25367672" y="7772401"/>
                </a:cubicBezTo>
                <a:cubicBezTo>
                  <a:pt x="25769454" y="7730837"/>
                  <a:pt x="26018836" y="7647710"/>
                  <a:pt x="26198945" y="7523019"/>
                </a:cubicBezTo>
                <a:cubicBezTo>
                  <a:pt x="26379054" y="7398328"/>
                  <a:pt x="26517600" y="7190509"/>
                  <a:pt x="26448327" y="7024255"/>
                </a:cubicBezTo>
                <a:cubicBezTo>
                  <a:pt x="26379054" y="6858001"/>
                  <a:pt x="26226654" y="6622474"/>
                  <a:pt x="25783309" y="6525492"/>
                </a:cubicBezTo>
                <a:cubicBezTo>
                  <a:pt x="25339964" y="6428510"/>
                  <a:pt x="23788254" y="6442364"/>
                  <a:pt x="23788254" y="6442364"/>
                </a:cubicBezTo>
                <a:cubicBezTo>
                  <a:pt x="22804581" y="6386946"/>
                  <a:pt x="21169745" y="6345383"/>
                  <a:pt x="19881272" y="6192983"/>
                </a:cubicBezTo>
                <a:cubicBezTo>
                  <a:pt x="18592799" y="6040583"/>
                  <a:pt x="17429018" y="5846619"/>
                  <a:pt x="16057418" y="5527964"/>
                </a:cubicBezTo>
                <a:cubicBezTo>
                  <a:pt x="14685818" y="5209309"/>
                  <a:pt x="12773890" y="4738255"/>
                  <a:pt x="11651672" y="4281055"/>
                </a:cubicBezTo>
                <a:cubicBezTo>
                  <a:pt x="10529454" y="3823855"/>
                  <a:pt x="9739745" y="3325091"/>
                  <a:pt x="9324109" y="2784764"/>
                </a:cubicBezTo>
                <a:cubicBezTo>
                  <a:pt x="8908473" y="2244437"/>
                  <a:pt x="9005454" y="1468583"/>
                  <a:pt x="9157854" y="1039092"/>
                </a:cubicBezTo>
                <a:cubicBezTo>
                  <a:pt x="9310254" y="609601"/>
                  <a:pt x="9518073" y="318655"/>
                  <a:pt x="10238509" y="207819"/>
                </a:cubicBezTo>
                <a:cubicBezTo>
                  <a:pt x="10958945" y="96983"/>
                  <a:pt x="12579927" y="277091"/>
                  <a:pt x="13480472" y="374073"/>
                </a:cubicBezTo>
                <a:cubicBezTo>
                  <a:pt x="14381017" y="471055"/>
                  <a:pt x="15073745" y="692728"/>
                  <a:pt x="15641781" y="789710"/>
                </a:cubicBezTo>
                <a:cubicBezTo>
                  <a:pt x="16209817" y="886692"/>
                  <a:pt x="16431491" y="914400"/>
                  <a:pt x="16888691" y="955964"/>
                </a:cubicBezTo>
                <a:cubicBezTo>
                  <a:pt x="17345891" y="997528"/>
                  <a:pt x="17290472" y="1177637"/>
                  <a:pt x="18384981" y="1039092"/>
                </a:cubicBezTo>
                <a:cubicBezTo>
                  <a:pt x="19479490" y="900547"/>
                  <a:pt x="22070290" y="235529"/>
                  <a:pt x="23455745" y="124692"/>
                </a:cubicBezTo>
                <a:cubicBezTo>
                  <a:pt x="24841200" y="13856"/>
                  <a:pt x="25991127" y="0"/>
                  <a:pt x="26697709" y="374073"/>
                </a:cubicBezTo>
                <a:cubicBezTo>
                  <a:pt x="27404291" y="748146"/>
                  <a:pt x="27459709" y="1565564"/>
                  <a:pt x="27695236" y="2369128"/>
                </a:cubicBezTo>
                <a:cubicBezTo>
                  <a:pt x="27930763" y="3172692"/>
                  <a:pt x="28027745" y="4613564"/>
                  <a:pt x="28110872" y="5195455"/>
                </a:cubicBezTo>
                <a:cubicBezTo>
                  <a:pt x="28193999" y="5777346"/>
                  <a:pt x="28110873" y="5721928"/>
                  <a:pt x="28194000" y="5860473"/>
                </a:cubicBezTo>
                <a:cubicBezTo>
                  <a:pt x="28277127" y="5999018"/>
                  <a:pt x="28484945" y="6040583"/>
                  <a:pt x="28609636" y="6026728"/>
                </a:cubicBezTo>
                <a:cubicBezTo>
                  <a:pt x="28734327" y="6012873"/>
                  <a:pt x="28845163" y="5985164"/>
                  <a:pt x="28942145" y="5777346"/>
                </a:cubicBezTo>
                <a:cubicBezTo>
                  <a:pt x="29039127" y="5569528"/>
                  <a:pt x="29122254" y="5153892"/>
                  <a:pt x="29191527" y="4779819"/>
                </a:cubicBezTo>
                <a:cubicBezTo>
                  <a:pt x="29260800" y="4405746"/>
                  <a:pt x="29371635" y="3893128"/>
                  <a:pt x="29357781" y="3532910"/>
                </a:cubicBezTo>
                <a:cubicBezTo>
                  <a:pt x="29343927" y="3172692"/>
                  <a:pt x="29233091" y="2881746"/>
                  <a:pt x="29108400" y="2618510"/>
                </a:cubicBezTo>
                <a:cubicBezTo>
                  <a:pt x="28983709" y="2355274"/>
                  <a:pt x="28775891" y="2189019"/>
                  <a:pt x="28609636" y="1953492"/>
                </a:cubicBezTo>
                <a:cubicBezTo>
                  <a:pt x="28443381" y="1717965"/>
                  <a:pt x="28166290" y="1440873"/>
                  <a:pt x="28110872" y="1205346"/>
                </a:cubicBezTo>
                <a:cubicBezTo>
                  <a:pt x="28055454" y="969819"/>
                  <a:pt x="28138582" y="706583"/>
                  <a:pt x="28277127" y="540328"/>
                </a:cubicBezTo>
                <a:cubicBezTo>
                  <a:pt x="28415673" y="374074"/>
                  <a:pt x="28526509" y="235528"/>
                  <a:pt x="28942145" y="207819"/>
                </a:cubicBezTo>
                <a:cubicBezTo>
                  <a:pt x="29357781" y="180110"/>
                  <a:pt x="30396872" y="221673"/>
                  <a:pt x="30770945" y="374073"/>
                </a:cubicBezTo>
                <a:cubicBezTo>
                  <a:pt x="31145018" y="526473"/>
                  <a:pt x="31131163" y="789710"/>
                  <a:pt x="31186581" y="1122219"/>
                </a:cubicBezTo>
                <a:cubicBezTo>
                  <a:pt x="31241999" y="1454728"/>
                  <a:pt x="31048036" y="2050474"/>
                  <a:pt x="31103454" y="2369128"/>
                </a:cubicBezTo>
                <a:cubicBezTo>
                  <a:pt x="31158872" y="2687782"/>
                  <a:pt x="31352837" y="2909455"/>
                  <a:pt x="31519091" y="3034146"/>
                </a:cubicBezTo>
                <a:cubicBezTo>
                  <a:pt x="31685345" y="3158837"/>
                  <a:pt x="31851599" y="3491346"/>
                  <a:pt x="32100981" y="3117273"/>
                </a:cubicBezTo>
                <a:cubicBezTo>
                  <a:pt x="32350363" y="2743200"/>
                  <a:pt x="32765999" y="1163783"/>
                  <a:pt x="33015381" y="789710"/>
                </a:cubicBezTo>
                <a:cubicBezTo>
                  <a:pt x="33264763" y="415637"/>
                  <a:pt x="33431017" y="692728"/>
                  <a:pt x="33597272" y="872837"/>
                </a:cubicBezTo>
                <a:cubicBezTo>
                  <a:pt x="33763527" y="1052946"/>
                  <a:pt x="33874364" y="1080655"/>
                  <a:pt x="34012909" y="1870364"/>
                </a:cubicBezTo>
                <a:cubicBezTo>
                  <a:pt x="34151454" y="2660073"/>
                  <a:pt x="34400836" y="4322619"/>
                  <a:pt x="34428545" y="5611092"/>
                </a:cubicBezTo>
                <a:cubicBezTo>
                  <a:pt x="34456254" y="6899565"/>
                  <a:pt x="34317708" y="8742219"/>
                  <a:pt x="34179163" y="9601201"/>
                </a:cubicBezTo>
                <a:cubicBezTo>
                  <a:pt x="34040618" y="10460183"/>
                  <a:pt x="33805090" y="10487892"/>
                  <a:pt x="33597272" y="10764983"/>
                </a:cubicBezTo>
                <a:cubicBezTo>
                  <a:pt x="33389454" y="11042074"/>
                  <a:pt x="33209345" y="11111346"/>
                  <a:pt x="32932254" y="11263746"/>
                </a:cubicBezTo>
                <a:cubicBezTo>
                  <a:pt x="32655163" y="11416146"/>
                  <a:pt x="32558181" y="11540838"/>
                  <a:pt x="31934727" y="11679383"/>
                </a:cubicBezTo>
                <a:cubicBezTo>
                  <a:pt x="31311273" y="11817928"/>
                  <a:pt x="29995091" y="11998037"/>
                  <a:pt x="29191527" y="12095019"/>
                </a:cubicBezTo>
                <a:cubicBezTo>
                  <a:pt x="28387963" y="12192001"/>
                  <a:pt x="27695236" y="12205855"/>
                  <a:pt x="27113345" y="12261273"/>
                </a:cubicBezTo>
                <a:cubicBezTo>
                  <a:pt x="26531454" y="12316691"/>
                  <a:pt x="26046545" y="12233564"/>
                  <a:pt x="25700181" y="12427528"/>
                </a:cubicBezTo>
                <a:cubicBezTo>
                  <a:pt x="25353817" y="12621492"/>
                  <a:pt x="25118290" y="12843164"/>
                  <a:pt x="25035163" y="13425055"/>
                </a:cubicBezTo>
                <a:cubicBezTo>
                  <a:pt x="24952036" y="14006946"/>
                  <a:pt x="24965891" y="15350837"/>
                  <a:pt x="25201418" y="15918873"/>
                </a:cubicBezTo>
                <a:cubicBezTo>
                  <a:pt x="25436945" y="16486909"/>
                  <a:pt x="25935709" y="16611600"/>
                  <a:pt x="26448327" y="16833273"/>
                </a:cubicBezTo>
                <a:cubicBezTo>
                  <a:pt x="26960945" y="17054946"/>
                  <a:pt x="27722945" y="17193492"/>
                  <a:pt x="28277127" y="17248910"/>
                </a:cubicBezTo>
                <a:cubicBezTo>
                  <a:pt x="28831309" y="17304328"/>
                  <a:pt x="29385491" y="17262765"/>
                  <a:pt x="29773418" y="17165783"/>
                </a:cubicBezTo>
                <a:cubicBezTo>
                  <a:pt x="30161345" y="17068801"/>
                  <a:pt x="30355309" y="16874837"/>
                  <a:pt x="30604691" y="16667019"/>
                </a:cubicBezTo>
                <a:cubicBezTo>
                  <a:pt x="30854073" y="16459201"/>
                  <a:pt x="31061891" y="16098982"/>
                  <a:pt x="31269709" y="15918873"/>
                </a:cubicBezTo>
                <a:cubicBezTo>
                  <a:pt x="31477527" y="15738764"/>
                  <a:pt x="31602218" y="15641782"/>
                  <a:pt x="31851600" y="15586364"/>
                </a:cubicBezTo>
                <a:cubicBezTo>
                  <a:pt x="32100982" y="15530946"/>
                  <a:pt x="32558182" y="15447819"/>
                  <a:pt x="32766000" y="15586364"/>
                </a:cubicBezTo>
                <a:cubicBezTo>
                  <a:pt x="32973818" y="15724909"/>
                  <a:pt x="33056946" y="15988146"/>
                  <a:pt x="33098509" y="16417637"/>
                </a:cubicBezTo>
                <a:cubicBezTo>
                  <a:pt x="33140072" y="16847128"/>
                  <a:pt x="33112363" y="17442874"/>
                  <a:pt x="33015381" y="18163310"/>
                </a:cubicBezTo>
                <a:cubicBezTo>
                  <a:pt x="32918399" y="18883746"/>
                  <a:pt x="32641309" y="20199928"/>
                  <a:pt x="32516618" y="20740255"/>
                </a:cubicBezTo>
                <a:cubicBezTo>
                  <a:pt x="32391927" y="21280582"/>
                  <a:pt x="32391927" y="21142037"/>
                  <a:pt x="32267236" y="21405273"/>
                </a:cubicBezTo>
                <a:cubicBezTo>
                  <a:pt x="32142545" y="21668509"/>
                  <a:pt x="32087127" y="21917891"/>
                  <a:pt x="31768472" y="22319673"/>
                </a:cubicBezTo>
                <a:cubicBezTo>
                  <a:pt x="31449818" y="22721455"/>
                  <a:pt x="30978764" y="23220219"/>
                  <a:pt x="30355309" y="23815964"/>
                </a:cubicBezTo>
                <a:cubicBezTo>
                  <a:pt x="29731855" y="24411710"/>
                  <a:pt x="28498800" y="25381528"/>
                  <a:pt x="28027745" y="25894146"/>
                </a:cubicBezTo>
                <a:cubicBezTo>
                  <a:pt x="27556690" y="26406764"/>
                  <a:pt x="27653672" y="26392909"/>
                  <a:pt x="27528981" y="26891673"/>
                </a:cubicBezTo>
                <a:cubicBezTo>
                  <a:pt x="27404290" y="27390437"/>
                  <a:pt x="27307309" y="28000037"/>
                  <a:pt x="27279600" y="28886728"/>
                </a:cubicBezTo>
                <a:cubicBezTo>
                  <a:pt x="27251891" y="29773419"/>
                  <a:pt x="27307309" y="30895637"/>
                  <a:pt x="27362727" y="32211819"/>
                </a:cubicBezTo>
                <a:cubicBezTo>
                  <a:pt x="27418145" y="33528001"/>
                  <a:pt x="27639818" y="35578474"/>
                  <a:pt x="27612109" y="36783819"/>
                </a:cubicBezTo>
                <a:cubicBezTo>
                  <a:pt x="27584400" y="37989164"/>
                  <a:pt x="27445854" y="38792728"/>
                  <a:pt x="27196472" y="39443892"/>
                </a:cubicBezTo>
                <a:cubicBezTo>
                  <a:pt x="26947090" y="40095056"/>
                  <a:pt x="26559163" y="40455274"/>
                  <a:pt x="26115818" y="40690801"/>
                </a:cubicBezTo>
                <a:cubicBezTo>
                  <a:pt x="25672473" y="40926328"/>
                  <a:pt x="25395382" y="40829346"/>
                  <a:pt x="24536400" y="40857055"/>
                </a:cubicBezTo>
                <a:cubicBezTo>
                  <a:pt x="23677418" y="40884764"/>
                  <a:pt x="22319672" y="40870909"/>
                  <a:pt x="20961927" y="4085705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" name="TextBox 34"/>
          <p:cNvSpPr txBox="1">
            <a:spLocks noChangeArrowheads="1"/>
          </p:cNvSpPr>
          <p:nvPr/>
        </p:nvSpPr>
        <p:spPr bwMode="auto">
          <a:xfrm>
            <a:off x="35356800" y="1695450"/>
            <a:ext cx="1600200" cy="421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0-----</a:t>
            </a: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r>
              <a:rPr lang="en-US" sz="4800" dirty="0">
                <a:latin typeface="Calibri" pitchFamily="34" charset="0"/>
              </a:rPr>
              <a:t>1.0--</a:t>
            </a: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r>
              <a:rPr lang="en-US" sz="4800" dirty="0">
                <a:latin typeface="Calibri" pitchFamily="34" charset="0"/>
              </a:rPr>
              <a:t>2.0--</a:t>
            </a: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r>
              <a:rPr lang="en-US" sz="4800" dirty="0">
                <a:latin typeface="Calibri" pitchFamily="34" charset="0"/>
              </a:rPr>
              <a:t>3.0--</a:t>
            </a: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r>
              <a:rPr lang="en-US" sz="4800" dirty="0">
                <a:latin typeface="Calibri" pitchFamily="34" charset="0"/>
              </a:rPr>
              <a:t>4.0--</a:t>
            </a: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r>
              <a:rPr lang="en-US" sz="4800" dirty="0">
                <a:latin typeface="Calibri" pitchFamily="34" charset="0"/>
              </a:rPr>
              <a:t>5.0--</a:t>
            </a: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r>
              <a:rPr lang="en-US" sz="4800" dirty="0">
                <a:latin typeface="Calibri" pitchFamily="34" charset="0"/>
              </a:rPr>
              <a:t>6.0--</a:t>
            </a: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endParaRPr lang="en-US" sz="4800" dirty="0">
              <a:latin typeface="Calibri" pitchFamily="34" charset="0"/>
            </a:endParaRPr>
          </a:p>
          <a:p>
            <a:r>
              <a:rPr lang="en-US" sz="4800" dirty="0">
                <a:latin typeface="Calibri" pitchFamily="34" charset="0"/>
              </a:rPr>
              <a:t>7.0--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6229013" y="22631400"/>
            <a:ext cx="40997188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838200" y="2133600"/>
            <a:ext cx="34518600" cy="158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38200" y="8001000"/>
            <a:ext cx="34518600" cy="158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838200" y="13868400"/>
            <a:ext cx="34594800" cy="158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838200" y="19735800"/>
            <a:ext cx="34518600" cy="158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914400" y="25603200"/>
            <a:ext cx="34518600" cy="158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7924800" y="31470600"/>
            <a:ext cx="27432000" cy="158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7848600" y="37261800"/>
            <a:ext cx="27432000" cy="158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4765000" y="2133600"/>
            <a:ext cx="2286000" cy="1143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2801600" y="2286000"/>
            <a:ext cx="2286000" cy="213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687800" y="2743200"/>
            <a:ext cx="2286000" cy="3886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1793200" y="6705600"/>
            <a:ext cx="22860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4" name="TextBox 52"/>
          <p:cNvSpPr txBox="1">
            <a:spLocks noChangeArrowheads="1"/>
          </p:cNvSpPr>
          <p:nvPr/>
        </p:nvSpPr>
        <p:spPr bwMode="auto">
          <a:xfrm>
            <a:off x="24765000" y="32766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Homo sapiens</a:t>
            </a:r>
          </a:p>
        </p:txBody>
      </p:sp>
      <p:sp>
        <p:nvSpPr>
          <p:cNvPr id="2065" name="TextBox 53"/>
          <p:cNvSpPr txBox="1">
            <a:spLocks noChangeArrowheads="1"/>
          </p:cNvSpPr>
          <p:nvPr/>
        </p:nvSpPr>
        <p:spPr bwMode="auto">
          <a:xfrm>
            <a:off x="11049000" y="43434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Homo neanderthalensis</a:t>
            </a:r>
          </a:p>
        </p:txBody>
      </p:sp>
      <p:sp>
        <p:nvSpPr>
          <p:cNvPr id="2066" name="TextBox 54"/>
          <p:cNvSpPr txBox="1">
            <a:spLocks noChangeArrowheads="1"/>
          </p:cNvSpPr>
          <p:nvPr/>
        </p:nvSpPr>
        <p:spPr bwMode="auto">
          <a:xfrm>
            <a:off x="15316200" y="66294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Homo heidelbergensis</a:t>
            </a:r>
          </a:p>
        </p:txBody>
      </p:sp>
      <p:sp>
        <p:nvSpPr>
          <p:cNvPr id="2067" name="TextBox 55"/>
          <p:cNvSpPr txBox="1">
            <a:spLocks noChangeArrowheads="1"/>
          </p:cNvSpPr>
          <p:nvPr/>
        </p:nvSpPr>
        <p:spPr bwMode="auto">
          <a:xfrm>
            <a:off x="21869400" y="7162800"/>
            <a:ext cx="213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Homo antecessor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099000" y="2286000"/>
            <a:ext cx="22860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" name="TextBox 57"/>
          <p:cNvSpPr txBox="1">
            <a:spLocks noChangeArrowheads="1"/>
          </p:cNvSpPr>
          <p:nvPr/>
        </p:nvSpPr>
        <p:spPr bwMode="auto">
          <a:xfrm>
            <a:off x="29870400" y="2743200"/>
            <a:ext cx="342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Homo floresiensis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0251400" y="11277600"/>
            <a:ext cx="2286000" cy="1524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3070800" y="2514600"/>
            <a:ext cx="2286000" cy="868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2" name="TextBox 61"/>
          <p:cNvSpPr txBox="1">
            <a:spLocks noChangeArrowheads="1"/>
          </p:cNvSpPr>
          <p:nvPr/>
        </p:nvSpPr>
        <p:spPr bwMode="auto">
          <a:xfrm>
            <a:off x="30861000" y="80772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Homo erectus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2174200" y="11049000"/>
            <a:ext cx="2286000" cy="6248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" name="TextBox 63"/>
          <p:cNvSpPr txBox="1">
            <a:spLocks noChangeArrowheads="1"/>
          </p:cNvSpPr>
          <p:nvPr/>
        </p:nvSpPr>
        <p:spPr bwMode="auto">
          <a:xfrm>
            <a:off x="20040600" y="13944600"/>
            <a:ext cx="2132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Homo habilis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4841200" y="16992600"/>
            <a:ext cx="2286000" cy="685800"/>
          </a:xfrm>
          <a:prstGeom prst="rect">
            <a:avLst/>
          </a:prstGeom>
          <a:solidFill>
            <a:srgbClr val="270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" name="TextBox 79"/>
          <p:cNvSpPr txBox="1">
            <a:spLocks noChangeArrowheads="1"/>
          </p:cNvSpPr>
          <p:nvPr/>
        </p:nvSpPr>
        <p:spPr bwMode="auto">
          <a:xfrm>
            <a:off x="27127200" y="168402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Australopithecus garhi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507200" y="15621000"/>
            <a:ext cx="2286000" cy="4114800"/>
          </a:xfrm>
          <a:prstGeom prst="rect">
            <a:avLst/>
          </a:prstGeom>
          <a:solidFill>
            <a:srgbClr val="270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" name="TextBox 81"/>
          <p:cNvSpPr txBox="1">
            <a:spLocks noChangeArrowheads="1"/>
          </p:cNvSpPr>
          <p:nvPr/>
        </p:nvSpPr>
        <p:spPr bwMode="auto">
          <a:xfrm>
            <a:off x="19735800" y="19735800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Australopithecus africanus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4841200" y="12877800"/>
            <a:ext cx="22860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4841200" y="18440400"/>
            <a:ext cx="2286000" cy="6781800"/>
          </a:xfrm>
          <a:prstGeom prst="rect">
            <a:avLst/>
          </a:prstGeom>
          <a:solidFill>
            <a:srgbClr val="270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1" name="TextBox 93"/>
          <p:cNvSpPr txBox="1">
            <a:spLocks noChangeArrowheads="1"/>
          </p:cNvSpPr>
          <p:nvPr/>
        </p:nvSpPr>
        <p:spPr bwMode="auto">
          <a:xfrm>
            <a:off x="21945600" y="23698200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i="1">
                <a:latin typeface="Calibri" pitchFamily="34" charset="0"/>
              </a:rPr>
              <a:t>Australopithecus afarensis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7508200" y="24841200"/>
            <a:ext cx="2286000" cy="1752600"/>
          </a:xfrm>
          <a:prstGeom prst="rect">
            <a:avLst/>
          </a:prstGeom>
          <a:solidFill>
            <a:srgbClr val="270F8B"/>
          </a:solidFill>
          <a:ln>
            <a:solidFill>
              <a:srgbClr val="270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3" name="TextBox 95"/>
          <p:cNvSpPr txBox="1">
            <a:spLocks noChangeArrowheads="1"/>
          </p:cNvSpPr>
          <p:nvPr/>
        </p:nvSpPr>
        <p:spPr bwMode="auto">
          <a:xfrm>
            <a:off x="26670000" y="26593800"/>
            <a:ext cx="3124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i="1">
                <a:latin typeface="Calibri" pitchFamily="34" charset="0"/>
              </a:rPr>
              <a:t>Australopithecus anamensis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5679400" y="28041600"/>
            <a:ext cx="2286000" cy="990600"/>
          </a:xfrm>
          <a:prstGeom prst="rect">
            <a:avLst/>
          </a:prstGeom>
          <a:solidFill>
            <a:srgbClr val="641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5" name="TextBox 97"/>
          <p:cNvSpPr txBox="1">
            <a:spLocks noChangeArrowheads="1"/>
          </p:cNvSpPr>
          <p:nvPr/>
        </p:nvSpPr>
        <p:spPr bwMode="auto">
          <a:xfrm>
            <a:off x="25679400" y="29032200"/>
            <a:ext cx="334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Ardipithecus ramidus</a:t>
            </a:r>
          </a:p>
        </p:txBody>
      </p:sp>
      <p:cxnSp>
        <p:nvCxnSpPr>
          <p:cNvPr id="103" name="Straight Connector 102"/>
          <p:cNvCxnSpPr/>
          <p:nvPr/>
        </p:nvCxnSpPr>
        <p:spPr>
          <a:xfrm rot="10800000">
            <a:off x="685800" y="43129200"/>
            <a:ext cx="34594800" cy="158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7" name="TextBox 113"/>
          <p:cNvSpPr txBox="1">
            <a:spLocks noChangeArrowheads="1"/>
          </p:cNvSpPr>
          <p:nvPr/>
        </p:nvSpPr>
        <p:spPr bwMode="auto">
          <a:xfrm>
            <a:off x="24688800" y="13411200"/>
            <a:ext cx="2787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Homo rudolfensis</a:t>
            </a:r>
          </a:p>
        </p:txBody>
      </p:sp>
      <p:sp>
        <p:nvSpPr>
          <p:cNvPr id="2088" name="TextBox 114"/>
          <p:cNvSpPr txBox="1">
            <a:spLocks noChangeArrowheads="1"/>
          </p:cNvSpPr>
          <p:nvPr/>
        </p:nvSpPr>
        <p:spPr bwMode="auto">
          <a:xfrm>
            <a:off x="24993600" y="362712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Orrorin tugenensis</a:t>
            </a:r>
          </a:p>
        </p:txBody>
      </p:sp>
      <p:sp>
        <p:nvSpPr>
          <p:cNvPr id="2089" name="TextBox 116"/>
          <p:cNvSpPr txBox="1">
            <a:spLocks noChangeArrowheads="1"/>
          </p:cNvSpPr>
          <p:nvPr/>
        </p:nvSpPr>
        <p:spPr bwMode="auto">
          <a:xfrm>
            <a:off x="25908000" y="4023360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Sahelanthropus tchadensis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1851600" y="21717000"/>
            <a:ext cx="2286000" cy="533400"/>
          </a:xfrm>
          <a:prstGeom prst="rect">
            <a:avLst/>
          </a:prstGeom>
          <a:solidFill>
            <a:srgbClr val="50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1699200" y="22174200"/>
            <a:ext cx="2971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latin typeface="+mn-lt"/>
              </a:rPr>
              <a:t>Kenyanthropus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platyops</a:t>
            </a:r>
            <a:endParaRPr lang="en-US" sz="2800" b="1" i="1" dirty="0"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535400" y="15011400"/>
            <a:ext cx="2286000" cy="3657600"/>
          </a:xfrm>
          <a:prstGeom prst="rect">
            <a:avLst/>
          </a:prstGeom>
          <a:solidFill>
            <a:srgbClr val="6D11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6611600" y="18669000"/>
            <a:ext cx="2209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latin typeface="+mn-lt"/>
              </a:rPr>
              <a:t>Paranthropus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aethiopicus</a:t>
            </a:r>
            <a:endParaRPr lang="en-US" sz="2800" b="1" i="1" dirty="0">
              <a:latin typeface="+mn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201400" y="8153400"/>
            <a:ext cx="2286000" cy="4800600"/>
          </a:xfrm>
          <a:prstGeom prst="rect">
            <a:avLst/>
          </a:prstGeom>
          <a:solidFill>
            <a:srgbClr val="6D11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305800" y="10287000"/>
            <a:ext cx="289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i="1" dirty="0" err="1">
                <a:latin typeface="+mn-lt"/>
              </a:rPr>
              <a:t>Paranthropus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robustus</a:t>
            </a:r>
            <a:endParaRPr lang="en-US" sz="2800" b="1" i="1" dirty="0">
              <a:latin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868400" y="8686800"/>
            <a:ext cx="2286000" cy="8001000"/>
          </a:xfrm>
          <a:prstGeom prst="rect">
            <a:avLst/>
          </a:prstGeom>
          <a:solidFill>
            <a:srgbClr val="6D11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1658600" y="15697200"/>
            <a:ext cx="2209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i="1" dirty="0" err="1">
                <a:latin typeface="+mn-lt"/>
              </a:rPr>
              <a:t>Paranthropus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boisei</a:t>
            </a:r>
            <a:endParaRPr lang="en-US" sz="2800" b="1" i="1" dirty="0">
              <a:latin typeface="+mn-l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9032200" y="9067800"/>
            <a:ext cx="8382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9" name="TextBox 144"/>
          <p:cNvSpPr txBox="1">
            <a:spLocks noChangeArrowheads="1"/>
          </p:cNvSpPr>
          <p:nvPr/>
        </p:nvSpPr>
        <p:spPr bwMode="auto">
          <a:xfrm>
            <a:off x="29184600" y="90678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4</a:t>
            </a:r>
          </a:p>
        </p:txBody>
      </p:sp>
      <p:sp>
        <p:nvSpPr>
          <p:cNvPr id="147" name="Oval 146"/>
          <p:cNvSpPr/>
          <p:nvPr/>
        </p:nvSpPr>
        <p:spPr>
          <a:xfrm>
            <a:off x="20802600" y="14554200"/>
            <a:ext cx="8382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1" name="TextBox 147"/>
          <p:cNvSpPr txBox="1">
            <a:spLocks noChangeArrowheads="1"/>
          </p:cNvSpPr>
          <p:nvPr/>
        </p:nvSpPr>
        <p:spPr bwMode="auto">
          <a:xfrm>
            <a:off x="20955000" y="145542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5800" y="28956000"/>
            <a:ext cx="16764000" cy="1135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45D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+mn-lt"/>
              </a:rPr>
              <a:t>Legend:</a:t>
            </a: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r>
              <a:rPr lang="en-US" sz="2400" dirty="0">
                <a:latin typeface="+mn-lt"/>
              </a:rPr>
              <a:t>	= Genus </a:t>
            </a:r>
            <a:r>
              <a:rPr lang="en-US" sz="2400" b="1" i="1" dirty="0">
                <a:latin typeface="+mn-lt"/>
              </a:rPr>
              <a:t>Pan</a:t>
            </a:r>
            <a:r>
              <a:rPr lang="en-US" sz="2400" dirty="0">
                <a:latin typeface="+mn-lt"/>
              </a:rPr>
              <a:t> </a:t>
            </a: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r>
              <a:rPr lang="en-US" sz="2400" dirty="0">
                <a:latin typeface="+mn-lt"/>
              </a:rPr>
              <a:t>	= Genus </a:t>
            </a:r>
            <a:r>
              <a:rPr lang="en-US" sz="2400" b="1" i="1" dirty="0">
                <a:latin typeface="+mn-lt"/>
              </a:rPr>
              <a:t>Homo	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i="1" dirty="0">
                <a:latin typeface="+mn-lt"/>
              </a:rPr>
              <a:t>	</a:t>
            </a: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r>
              <a:rPr lang="en-US" sz="2400" dirty="0">
                <a:latin typeface="+mn-lt"/>
              </a:rPr>
              <a:t>	 = Genus </a:t>
            </a:r>
            <a:r>
              <a:rPr lang="en-US" sz="2400" b="1" i="1" dirty="0">
                <a:latin typeface="+mn-lt"/>
              </a:rPr>
              <a:t>Australopithecus	</a:t>
            </a:r>
            <a:endParaRPr lang="en-US" sz="2400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r>
              <a:rPr lang="en-US" sz="2400" dirty="0">
                <a:latin typeface="+mn-lt"/>
              </a:rPr>
              <a:t>	 = Genus </a:t>
            </a:r>
            <a:r>
              <a:rPr lang="en-US" sz="2400" b="1" i="1" dirty="0" err="1">
                <a:latin typeface="+mn-lt"/>
              </a:rPr>
              <a:t>Paranthropus</a:t>
            </a: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r>
              <a:rPr lang="en-US" sz="2400" dirty="0">
                <a:latin typeface="+mn-lt"/>
              </a:rPr>
              <a:t>	 = Genus </a:t>
            </a:r>
            <a:r>
              <a:rPr lang="en-US" sz="2400" b="1" i="1" dirty="0" err="1">
                <a:latin typeface="+mn-lt"/>
              </a:rPr>
              <a:t>Kenyanthropus</a:t>
            </a: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r>
              <a:rPr lang="en-US" sz="2400" dirty="0">
                <a:latin typeface="+mn-lt"/>
              </a:rPr>
              <a:t>	 = Genus </a:t>
            </a:r>
            <a:r>
              <a:rPr lang="en-US" sz="2400" b="1" i="1" dirty="0" err="1">
                <a:latin typeface="+mn-lt"/>
              </a:rPr>
              <a:t>Ardipithecus</a:t>
            </a: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r>
              <a:rPr lang="en-US" sz="2400" b="1" i="1" dirty="0">
                <a:latin typeface="+mn-lt"/>
              </a:rPr>
              <a:t>	</a:t>
            </a:r>
          </a:p>
          <a:p>
            <a:pPr>
              <a:tabLst>
                <a:tab pos="2514600" algn="l"/>
                <a:tab pos="9372600" algn="l"/>
              </a:tabLst>
              <a:defRPr/>
            </a:pPr>
            <a:r>
              <a:rPr lang="en-US" sz="2400" b="1" i="1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 = Genus </a:t>
            </a:r>
            <a:r>
              <a:rPr lang="en-US" sz="2400" b="1" i="1" dirty="0" err="1">
                <a:latin typeface="+mn-lt"/>
              </a:rPr>
              <a:t>Orrorin</a:t>
            </a: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r>
              <a:rPr lang="en-US" sz="2400" dirty="0">
                <a:latin typeface="+mn-lt"/>
              </a:rPr>
              <a:t>	 = Genus </a:t>
            </a:r>
            <a:r>
              <a:rPr lang="en-US" sz="2400" b="1" i="1" dirty="0" err="1">
                <a:latin typeface="+mn-lt"/>
              </a:rPr>
              <a:t>Sahelanthropus</a:t>
            </a:r>
            <a:endParaRPr lang="en-US" sz="2400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  <a:p>
            <a:pPr>
              <a:tabLst>
                <a:tab pos="2514600" algn="l"/>
                <a:tab pos="9372600" algn="l"/>
              </a:tabLst>
              <a:defRPr/>
            </a:pPr>
            <a:endParaRPr lang="en-US" sz="2400" b="1" i="1" dirty="0">
              <a:latin typeface="+mn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85800" y="40005000"/>
            <a:ext cx="16764000" cy="2862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45D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n-lt"/>
              </a:rPr>
              <a:t>References used for constructing the timeline:</a:t>
            </a:r>
          </a:p>
          <a:p>
            <a:pPr marL="457200" indent="-457200">
              <a:defRPr/>
            </a:pPr>
            <a:r>
              <a:rPr lang="en-US" sz="2400" b="1" dirty="0">
                <a:latin typeface="+mn-lt"/>
              </a:rPr>
              <a:t>Foley, J. 2009. Fossil hominids. Talk Origins Archive. </a:t>
            </a:r>
            <a:r>
              <a:rPr lang="en-US" sz="2400" b="1" dirty="0">
                <a:latin typeface="+mn-lt"/>
                <a:hlinkClick r:id="rId3"/>
              </a:rPr>
              <a:t>http://www.talkorigins.org/faqs/homs/index.html</a:t>
            </a:r>
            <a:r>
              <a:rPr lang="en-US" sz="2400" b="1" dirty="0">
                <a:latin typeface="+mn-lt"/>
              </a:rPr>
              <a:t>  Accessed February 16, 2009. </a:t>
            </a:r>
          </a:p>
          <a:p>
            <a:pPr marL="457200" indent="-457200">
              <a:defRPr/>
            </a:pPr>
            <a:r>
              <a:rPr lang="en-US" sz="2400" b="1" dirty="0">
                <a:latin typeface="+mn-lt"/>
              </a:rPr>
              <a:t>Freeman, S., and J. C. Herron. 2004. Evolutionary analysis (3</a:t>
            </a:r>
            <a:r>
              <a:rPr lang="en-US" sz="2400" b="1" baseline="30000" dirty="0">
                <a:latin typeface="+mn-lt"/>
              </a:rPr>
              <a:t>rd</a:t>
            </a:r>
            <a:r>
              <a:rPr lang="en-US" sz="2400" b="1" dirty="0">
                <a:latin typeface="+mn-lt"/>
              </a:rPr>
              <a:t> Ed.). Pearson Education, Inc.</a:t>
            </a:r>
          </a:p>
          <a:p>
            <a:pPr marL="457200" indent="-457200">
              <a:defRPr/>
            </a:pPr>
            <a:r>
              <a:rPr lang="en-US" sz="2400" b="1" dirty="0">
                <a:latin typeface="+mn-lt"/>
              </a:rPr>
              <a:t>Smithsonian Institution. 2006. The human origins program. </a:t>
            </a:r>
            <a:r>
              <a:rPr lang="en-US" sz="2400" b="1" dirty="0">
                <a:latin typeface="+mn-lt"/>
                <a:hlinkClick r:id="rId4"/>
              </a:rPr>
              <a:t>http://anthropology.si.edu/humanorigins/index2.htm</a:t>
            </a:r>
            <a:r>
              <a:rPr lang="en-US" sz="2400" b="1" dirty="0">
                <a:latin typeface="+mn-lt"/>
              </a:rPr>
              <a:t>.  Accessed February 12, 2009.</a:t>
            </a:r>
          </a:p>
          <a:p>
            <a:pPr>
              <a:defRPr/>
            </a:pPr>
            <a:r>
              <a:rPr lang="en-US" sz="2400" b="1" dirty="0" err="1">
                <a:latin typeface="+mn-lt"/>
              </a:rPr>
              <a:t>MacEvoy</a:t>
            </a:r>
            <a:r>
              <a:rPr lang="en-US" sz="2400" b="1" dirty="0">
                <a:latin typeface="+mn-lt"/>
              </a:rPr>
              <a:t>, B. 2008. Human Evolution. </a:t>
            </a:r>
            <a:r>
              <a:rPr lang="en-US" sz="2400" b="1" dirty="0">
                <a:latin typeface="+mn-lt"/>
                <a:hlinkClick r:id="rId5"/>
              </a:rPr>
              <a:t>http://www.handprint.com/LS/ANC/evol.html. </a:t>
            </a:r>
            <a:r>
              <a:rPr lang="en-US" sz="2400" b="1" dirty="0">
                <a:latin typeface="+mn-lt"/>
              </a:rPr>
              <a:t> Accessed February 12, 2009</a:t>
            </a:r>
            <a:r>
              <a:rPr lang="en-US" sz="2400" b="1" dirty="0">
                <a:latin typeface="+mn-lt"/>
              </a:rPr>
              <a:t>.</a:t>
            </a:r>
            <a:r>
              <a:rPr lang="en-US" sz="2400" dirty="0">
                <a:latin typeface="+mn-lt"/>
              </a:rPr>
              <a:t> </a:t>
            </a:r>
            <a:endParaRPr lang="en-US" sz="2400" b="1" i="1" dirty="0">
              <a:latin typeface="+mn-lt"/>
            </a:endParaRPr>
          </a:p>
        </p:txBody>
      </p:sp>
      <p:grpSp>
        <p:nvGrpSpPr>
          <p:cNvPr id="2104" name="Group 195"/>
          <p:cNvGrpSpPr>
            <a:grpSpLocks/>
          </p:cNvGrpSpPr>
          <p:nvPr/>
        </p:nvGrpSpPr>
        <p:grpSpPr bwMode="auto">
          <a:xfrm>
            <a:off x="1219200" y="30632400"/>
            <a:ext cx="1752600" cy="4876800"/>
            <a:chOff x="8153400" y="32080200"/>
            <a:chExt cx="1752600" cy="5105400"/>
          </a:xfrm>
        </p:grpSpPr>
        <p:sp>
          <p:nvSpPr>
            <p:cNvPr id="151" name="Rectangle 150"/>
            <p:cNvSpPr/>
            <p:nvPr/>
          </p:nvSpPr>
          <p:spPr>
            <a:xfrm>
              <a:off x="8153400" y="36652126"/>
              <a:ext cx="1752600" cy="533474"/>
            </a:xfrm>
            <a:prstGeom prst="rect">
              <a:avLst/>
            </a:prstGeom>
            <a:solidFill>
              <a:srgbClr val="E92B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025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8153400" y="35890969"/>
              <a:ext cx="1752600" cy="531813"/>
            </a:xfrm>
            <a:prstGeom prst="rect">
              <a:avLst/>
            </a:prstGeom>
            <a:solidFill>
              <a:srgbClr val="CE60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025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153400" y="35128150"/>
              <a:ext cx="1752600" cy="533475"/>
            </a:xfrm>
            <a:prstGeom prst="rect">
              <a:avLst/>
            </a:prstGeom>
            <a:solidFill>
              <a:srgbClr val="641F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025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153400" y="32843019"/>
              <a:ext cx="1752600" cy="531813"/>
            </a:xfrm>
            <a:prstGeom prst="rect">
              <a:avLst/>
            </a:prstGeom>
            <a:solidFill>
              <a:srgbClr val="270F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025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153400" y="34366994"/>
              <a:ext cx="1752600" cy="531813"/>
            </a:xfrm>
            <a:prstGeom prst="rect">
              <a:avLst/>
            </a:prstGeom>
            <a:solidFill>
              <a:srgbClr val="50B0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025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8153400" y="33604176"/>
              <a:ext cx="1752600" cy="533474"/>
            </a:xfrm>
            <a:prstGeom prst="rect">
              <a:avLst/>
            </a:prstGeom>
            <a:solidFill>
              <a:srgbClr val="6D11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025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8153400" y="32080200"/>
              <a:ext cx="1752600" cy="5334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025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7010400" y="31394400"/>
            <a:ext cx="10287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7010400" y="29032200"/>
            <a:ext cx="10287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07" name="Group 196"/>
          <p:cNvGrpSpPr>
            <a:grpSpLocks/>
          </p:cNvGrpSpPr>
          <p:nvPr/>
        </p:nvGrpSpPr>
        <p:grpSpPr bwMode="auto">
          <a:xfrm>
            <a:off x="7162800" y="29718000"/>
            <a:ext cx="10210800" cy="5672138"/>
            <a:chOff x="14325600" y="33680454"/>
            <a:chExt cx="10210800" cy="5674657"/>
          </a:xfrm>
        </p:grpSpPr>
        <p:sp>
          <p:nvSpPr>
            <p:cNvPr id="163" name="Oval 162"/>
            <p:cNvSpPr/>
            <p:nvPr/>
          </p:nvSpPr>
          <p:spPr>
            <a:xfrm>
              <a:off x="14325600" y="33680454"/>
              <a:ext cx="838200" cy="762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14325600" y="36043703"/>
              <a:ext cx="838200" cy="762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2" name="TextBox 164"/>
            <p:cNvSpPr txBox="1">
              <a:spLocks noChangeArrowheads="1"/>
            </p:cNvSpPr>
            <p:nvPr/>
          </p:nvSpPr>
          <p:spPr bwMode="auto">
            <a:xfrm>
              <a:off x="14478000" y="33680454"/>
              <a:ext cx="533400" cy="70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/>
                <a:t>1</a:t>
              </a:r>
            </a:p>
          </p:txBody>
        </p:sp>
        <p:sp>
          <p:nvSpPr>
            <p:cNvPr id="2223" name="TextBox 165"/>
            <p:cNvSpPr txBox="1">
              <a:spLocks noChangeArrowheads="1"/>
            </p:cNvSpPr>
            <p:nvPr/>
          </p:nvSpPr>
          <p:spPr bwMode="auto">
            <a:xfrm>
              <a:off x="14478000" y="36043703"/>
              <a:ext cx="533400" cy="70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/>
                <a:t>2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5392400" y="35357598"/>
              <a:ext cx="9144000" cy="19391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There is considerable debate regarding the ancestry of </a:t>
              </a:r>
              <a:r>
                <a:rPr lang="en-US" sz="2400" i="1" dirty="0">
                  <a:latin typeface="+mn-lt"/>
                </a:rPr>
                <a:t>Homo </a:t>
              </a:r>
              <a:r>
                <a:rPr lang="en-US" sz="2400" i="1" dirty="0" err="1">
                  <a:latin typeface="+mn-lt"/>
                </a:rPr>
                <a:t>habilis</a:t>
              </a:r>
              <a:r>
                <a:rPr lang="en-US" sz="2400" dirty="0">
                  <a:latin typeface="+mn-lt"/>
                </a:rPr>
                <a:t>, because each of the possible </a:t>
              </a:r>
              <a:r>
                <a:rPr lang="en-US" sz="2400" i="1" dirty="0">
                  <a:latin typeface="+mn-lt"/>
                </a:rPr>
                <a:t>Australopithecus</a:t>
              </a:r>
              <a:r>
                <a:rPr lang="en-US" sz="2400" dirty="0">
                  <a:latin typeface="+mn-lt"/>
                </a:rPr>
                <a:t> ancestors are more similar to </a:t>
              </a:r>
              <a:r>
                <a:rPr lang="en-US" sz="2400" i="1" dirty="0">
                  <a:latin typeface="+mn-lt"/>
                </a:rPr>
                <a:t>H. </a:t>
              </a:r>
              <a:r>
                <a:rPr lang="en-US" sz="2400" i="1" dirty="0" err="1">
                  <a:latin typeface="+mn-lt"/>
                </a:rPr>
                <a:t>habilis</a:t>
              </a:r>
              <a:r>
                <a:rPr lang="en-US" sz="2400" i="1" dirty="0">
                  <a:latin typeface="+mn-lt"/>
                </a:rPr>
                <a:t> </a:t>
              </a:r>
              <a:r>
                <a:rPr lang="en-US" sz="2400" dirty="0">
                  <a:latin typeface="+mn-lt"/>
                </a:rPr>
                <a:t>in some characteristics but more different in others.  In addition, the origin and affinity of  </a:t>
              </a:r>
              <a:r>
                <a:rPr lang="en-US" sz="2400" i="1" dirty="0">
                  <a:latin typeface="+mn-lt"/>
                </a:rPr>
                <a:t>A. </a:t>
              </a:r>
              <a:r>
                <a:rPr lang="en-US" sz="2400" i="1" dirty="0" err="1">
                  <a:latin typeface="+mn-lt"/>
                </a:rPr>
                <a:t>garhi</a:t>
              </a:r>
              <a:r>
                <a:rPr lang="en-US" sz="2400" i="1" dirty="0">
                  <a:latin typeface="+mn-lt"/>
                </a:rPr>
                <a:t> </a:t>
              </a:r>
              <a:r>
                <a:rPr lang="en-US" sz="2400" dirty="0">
                  <a:latin typeface="+mn-lt"/>
                </a:rPr>
                <a:t>is also debated because it has a mixture of </a:t>
              </a:r>
              <a:r>
                <a:rPr lang="en-US" sz="2400" i="1" dirty="0">
                  <a:latin typeface="+mn-lt"/>
                </a:rPr>
                <a:t>Australopithecus</a:t>
              </a:r>
              <a:r>
                <a:rPr lang="en-US" sz="2400" dirty="0">
                  <a:latin typeface="+mn-lt"/>
                </a:rPr>
                <a:t> and </a:t>
              </a:r>
              <a:r>
                <a:rPr lang="en-US" sz="2400" i="1" dirty="0">
                  <a:latin typeface="+mn-lt"/>
                </a:rPr>
                <a:t>Homo</a:t>
              </a:r>
              <a:r>
                <a:rPr lang="en-US" sz="2400" dirty="0">
                  <a:latin typeface="+mn-lt"/>
                </a:rPr>
                <a:t> features.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5392400" y="37415912"/>
              <a:ext cx="8915400" cy="19391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atin typeface="+mn-lt"/>
                </a:rPr>
                <a:t>H. </a:t>
              </a:r>
              <a:r>
                <a:rPr lang="en-US" sz="2400" i="1" dirty="0" err="1">
                  <a:latin typeface="+mn-lt"/>
                </a:rPr>
                <a:t>rudolfensis</a:t>
              </a:r>
              <a:r>
                <a:rPr lang="en-US" sz="2400" i="1" dirty="0">
                  <a:latin typeface="+mn-lt"/>
                </a:rPr>
                <a:t> , K. </a:t>
              </a:r>
              <a:r>
                <a:rPr lang="en-US" sz="2400" i="1" dirty="0" err="1">
                  <a:latin typeface="+mn-lt"/>
                </a:rPr>
                <a:t>platyops</a:t>
              </a:r>
              <a:r>
                <a:rPr lang="en-US" sz="2400" i="1" dirty="0">
                  <a:latin typeface="+mn-lt"/>
                </a:rPr>
                <a:t>, and A. </a:t>
              </a:r>
              <a:r>
                <a:rPr lang="en-US" sz="2400" i="1" dirty="0" err="1">
                  <a:latin typeface="+mn-lt"/>
                </a:rPr>
                <a:t>bahrelghazali</a:t>
              </a:r>
              <a:r>
                <a:rPr lang="en-US" sz="2400" i="1" dirty="0">
                  <a:latin typeface="+mn-lt"/>
                </a:rPr>
                <a:t> </a:t>
              </a:r>
              <a:r>
                <a:rPr lang="en-US" sz="2400" dirty="0">
                  <a:latin typeface="+mn-lt"/>
                </a:rPr>
                <a:t>are represented by very few fossils. The skulls are argued (by some) to differ enough from </a:t>
              </a:r>
              <a:r>
                <a:rPr lang="en-US" sz="2400" i="1" dirty="0">
                  <a:latin typeface="+mn-lt"/>
                </a:rPr>
                <a:t>H. </a:t>
              </a:r>
              <a:r>
                <a:rPr lang="en-US" sz="2400" i="1" dirty="0" err="1">
                  <a:latin typeface="+mn-lt"/>
                </a:rPr>
                <a:t>habilis</a:t>
              </a:r>
              <a:r>
                <a:rPr lang="en-US" sz="2400" i="1" dirty="0">
                  <a:latin typeface="+mn-lt"/>
                </a:rPr>
                <a:t> </a:t>
              </a:r>
              <a:r>
                <a:rPr lang="en-US" sz="2400" dirty="0">
                  <a:latin typeface="+mn-lt"/>
                </a:rPr>
                <a:t>(for </a:t>
              </a:r>
              <a:r>
                <a:rPr lang="en-US" sz="2400" i="1" dirty="0">
                  <a:latin typeface="+mn-lt"/>
                </a:rPr>
                <a:t>H. </a:t>
              </a:r>
              <a:r>
                <a:rPr lang="en-US" sz="2400" i="1" dirty="0" err="1">
                  <a:latin typeface="+mn-lt"/>
                </a:rPr>
                <a:t>rudolfensis</a:t>
              </a:r>
              <a:r>
                <a:rPr lang="en-US" sz="2400" dirty="0">
                  <a:latin typeface="+mn-lt"/>
                </a:rPr>
                <a:t>) and </a:t>
              </a:r>
              <a:r>
                <a:rPr lang="en-US" sz="2400" i="1" dirty="0">
                  <a:latin typeface="+mn-lt"/>
                </a:rPr>
                <a:t>A. </a:t>
              </a:r>
              <a:r>
                <a:rPr lang="en-US" sz="2400" i="1" dirty="0" err="1">
                  <a:latin typeface="+mn-lt"/>
                </a:rPr>
                <a:t>afarensis</a:t>
              </a:r>
              <a:r>
                <a:rPr lang="en-US" sz="2400" dirty="0">
                  <a:latin typeface="+mn-lt"/>
                </a:rPr>
                <a:t> (the two others) to warrant species recognition. Their relationships to </a:t>
              </a:r>
              <a:r>
                <a:rPr lang="en-US" sz="2400" i="1" dirty="0">
                  <a:latin typeface="+mn-lt"/>
                </a:rPr>
                <a:t>A. </a:t>
              </a:r>
              <a:r>
                <a:rPr lang="en-US" sz="2400" i="1" dirty="0" err="1">
                  <a:latin typeface="+mn-lt"/>
                </a:rPr>
                <a:t>garhi</a:t>
              </a:r>
              <a:r>
                <a:rPr lang="en-US" sz="2400" i="1" dirty="0">
                  <a:latin typeface="+mn-lt"/>
                </a:rPr>
                <a:t> </a:t>
              </a:r>
              <a:r>
                <a:rPr lang="en-US" sz="2400" dirty="0">
                  <a:latin typeface="+mn-lt"/>
                </a:rPr>
                <a:t>and </a:t>
              </a:r>
              <a:r>
                <a:rPr lang="en-US" sz="2400" i="1" dirty="0">
                  <a:latin typeface="+mn-lt"/>
                </a:rPr>
                <a:t>H. </a:t>
              </a:r>
              <a:r>
                <a:rPr lang="en-US" sz="2400" i="1" dirty="0" err="1">
                  <a:latin typeface="+mn-lt"/>
                </a:rPr>
                <a:t>ergaster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are also debated.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27432000" y="12573000"/>
            <a:ext cx="22860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27279600" y="13030200"/>
            <a:ext cx="266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Homo </a:t>
            </a:r>
            <a:r>
              <a:rPr lang="en-US" sz="2800" b="1" i="1" dirty="0" err="1">
                <a:latin typeface="+mn-lt"/>
              </a:rPr>
              <a:t>georgicus</a:t>
            </a:r>
            <a:endParaRPr lang="en-US" sz="2800" b="1" i="1" dirty="0">
              <a:latin typeface="+mn-lt"/>
            </a:endParaRPr>
          </a:p>
        </p:txBody>
      </p:sp>
      <p:grpSp>
        <p:nvGrpSpPr>
          <p:cNvPr id="2110" name="Group 197"/>
          <p:cNvGrpSpPr>
            <a:grpSpLocks/>
          </p:cNvGrpSpPr>
          <p:nvPr/>
        </p:nvGrpSpPr>
        <p:grpSpPr bwMode="auto">
          <a:xfrm>
            <a:off x="30251400" y="15697200"/>
            <a:ext cx="838200" cy="762000"/>
            <a:chOff x="27584400" y="12039600"/>
            <a:chExt cx="838200" cy="762000"/>
          </a:xfrm>
        </p:grpSpPr>
        <p:sp>
          <p:nvSpPr>
            <p:cNvPr id="194" name="Oval 193"/>
            <p:cNvSpPr/>
            <p:nvPr/>
          </p:nvSpPr>
          <p:spPr>
            <a:xfrm>
              <a:off x="27584400" y="12039600"/>
              <a:ext cx="838200" cy="76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9" name="TextBox 194"/>
            <p:cNvSpPr txBox="1">
              <a:spLocks noChangeArrowheads="1"/>
            </p:cNvSpPr>
            <p:nvPr/>
          </p:nvSpPr>
          <p:spPr bwMode="auto">
            <a:xfrm>
              <a:off x="27736800" y="12039600"/>
              <a:ext cx="533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/>
                <a:t>3</a:t>
              </a:r>
            </a:p>
          </p:txBody>
        </p:sp>
      </p:grpSp>
      <p:grpSp>
        <p:nvGrpSpPr>
          <p:cNvPr id="2111" name="Group 198"/>
          <p:cNvGrpSpPr>
            <a:grpSpLocks/>
          </p:cNvGrpSpPr>
          <p:nvPr/>
        </p:nvGrpSpPr>
        <p:grpSpPr bwMode="auto">
          <a:xfrm>
            <a:off x="7162800" y="34290000"/>
            <a:ext cx="838200" cy="762000"/>
            <a:chOff x="27584400" y="12039600"/>
            <a:chExt cx="838200" cy="762000"/>
          </a:xfrm>
        </p:grpSpPr>
        <p:sp>
          <p:nvSpPr>
            <p:cNvPr id="200" name="Oval 199"/>
            <p:cNvSpPr/>
            <p:nvPr/>
          </p:nvSpPr>
          <p:spPr>
            <a:xfrm>
              <a:off x="27584400" y="12039600"/>
              <a:ext cx="838200" cy="76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7" name="TextBox 200"/>
            <p:cNvSpPr txBox="1">
              <a:spLocks noChangeArrowheads="1"/>
            </p:cNvSpPr>
            <p:nvPr/>
          </p:nvSpPr>
          <p:spPr bwMode="auto">
            <a:xfrm>
              <a:off x="27736800" y="12039600"/>
              <a:ext cx="533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/>
                <a:t>3</a:t>
              </a:r>
            </a:p>
          </p:txBody>
        </p:sp>
      </p:grpSp>
      <p:sp>
        <p:nvSpPr>
          <p:cNvPr id="202" name="TextBox 201"/>
          <p:cNvSpPr txBox="1"/>
          <p:nvPr/>
        </p:nvSpPr>
        <p:spPr>
          <a:xfrm>
            <a:off x="8229600" y="35509200"/>
            <a:ext cx="8915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The name </a:t>
            </a:r>
            <a:r>
              <a:rPr lang="en-US" sz="2400" i="1" dirty="0" smtClean="0">
                <a:latin typeface="+mn-lt"/>
              </a:rPr>
              <a:t>H</a:t>
            </a:r>
            <a:r>
              <a:rPr lang="en-US" sz="2400" i="1" dirty="0">
                <a:latin typeface="+mn-lt"/>
              </a:rPr>
              <a:t>. </a:t>
            </a:r>
            <a:r>
              <a:rPr lang="en-US" sz="2400" i="1" dirty="0" err="1">
                <a:latin typeface="+mn-lt"/>
              </a:rPr>
              <a:t>ergaster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is applied to early populations of </a:t>
            </a:r>
            <a:r>
              <a:rPr lang="en-US" sz="2400" i="1" dirty="0">
                <a:latin typeface="+mn-lt"/>
              </a:rPr>
              <a:t>H. </a:t>
            </a:r>
            <a:r>
              <a:rPr lang="en-US" sz="2400" i="1" dirty="0">
                <a:latin typeface="+mn-lt"/>
              </a:rPr>
              <a:t>erectus </a:t>
            </a:r>
            <a:r>
              <a:rPr lang="en-US" sz="2400" dirty="0">
                <a:latin typeface="+mn-lt"/>
              </a:rPr>
              <a:t>from Africa.  </a:t>
            </a:r>
            <a:r>
              <a:rPr lang="en-US" sz="2400" dirty="0" smtClean="0">
                <a:latin typeface="+mn-lt"/>
              </a:rPr>
              <a:t>Fossils from </a:t>
            </a:r>
            <a:r>
              <a:rPr lang="en-US" sz="2400" dirty="0" err="1">
                <a:latin typeface="+mn-lt"/>
              </a:rPr>
              <a:t>Dmanisi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Georgia,have</a:t>
            </a:r>
            <a:r>
              <a:rPr lang="en-US" sz="2400" dirty="0">
                <a:latin typeface="+mn-lt"/>
              </a:rPr>
              <a:t> been named </a:t>
            </a:r>
            <a:r>
              <a:rPr lang="en-US" sz="2400" i="1" dirty="0">
                <a:latin typeface="+mn-lt"/>
              </a:rPr>
              <a:t>H. </a:t>
            </a:r>
            <a:r>
              <a:rPr lang="en-US" sz="2400" i="1" dirty="0" err="1">
                <a:latin typeface="+mn-lt"/>
              </a:rPr>
              <a:t>georgica</a:t>
            </a:r>
            <a:r>
              <a:rPr lang="en-US" sz="2400" dirty="0">
                <a:latin typeface="+mn-lt"/>
              </a:rPr>
              <a:t>, and represent the earliest </a:t>
            </a:r>
            <a:r>
              <a:rPr lang="en-US" sz="2400" i="1" dirty="0">
                <a:latin typeface="+mn-lt"/>
              </a:rPr>
              <a:t>Homo</a:t>
            </a:r>
            <a:r>
              <a:rPr lang="en-US" sz="2400" dirty="0">
                <a:latin typeface="+mn-lt"/>
              </a:rPr>
              <a:t> fossils found outside of Africa.  They are also intermediate between </a:t>
            </a:r>
            <a:r>
              <a:rPr lang="en-US" sz="2400" i="1" dirty="0">
                <a:latin typeface="+mn-lt"/>
              </a:rPr>
              <a:t>H. </a:t>
            </a:r>
            <a:r>
              <a:rPr lang="en-US" sz="2400" i="1" dirty="0" err="1">
                <a:latin typeface="+mn-lt"/>
              </a:rPr>
              <a:t>habilis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and </a:t>
            </a:r>
            <a:r>
              <a:rPr lang="en-US" sz="2400" i="1" dirty="0">
                <a:latin typeface="+mn-lt"/>
              </a:rPr>
              <a:t>H. erectus</a:t>
            </a:r>
            <a:r>
              <a:rPr lang="en-US" sz="2400" dirty="0">
                <a:latin typeface="+mn-lt"/>
              </a:rPr>
              <a:t>. The ancestry among these four species is debated.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7010400" y="33451800"/>
            <a:ext cx="10287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679400" y="31851600"/>
            <a:ext cx="2362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latin typeface="+mn-lt"/>
              </a:rPr>
              <a:t>Ardipithecus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kadabba</a:t>
            </a:r>
            <a:endParaRPr lang="en-US" sz="2800" b="1" i="1" dirty="0">
              <a:latin typeface="+mn-lt"/>
            </a:endParaRPr>
          </a:p>
        </p:txBody>
      </p:sp>
      <p:grpSp>
        <p:nvGrpSpPr>
          <p:cNvPr id="10" name="Group 169"/>
          <p:cNvGrpSpPr>
            <a:grpSpLocks/>
          </p:cNvGrpSpPr>
          <p:nvPr/>
        </p:nvGrpSpPr>
        <p:grpSpPr bwMode="auto">
          <a:xfrm>
            <a:off x="29337000" y="31394400"/>
            <a:ext cx="5638800" cy="11603176"/>
            <a:chOff x="1066800" y="30708601"/>
            <a:chExt cx="5638800" cy="1160275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20" name="TextBox 4"/>
            <p:cNvSpPr txBox="1">
              <a:spLocks noChangeArrowheads="1"/>
            </p:cNvSpPr>
            <p:nvPr/>
          </p:nvSpPr>
          <p:spPr bwMode="auto">
            <a:xfrm>
              <a:off x="1066800" y="30708601"/>
              <a:ext cx="5638800" cy="1160275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0045D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Calibri" pitchFamily="34" charset="0"/>
                </a:rPr>
                <a:t>Family </a:t>
              </a:r>
              <a:r>
                <a:rPr lang="en-US" sz="2800" b="1" dirty="0" err="1">
                  <a:latin typeface="Calibri" pitchFamily="34" charset="0"/>
                </a:rPr>
                <a:t>Hominidae</a:t>
              </a:r>
              <a:endParaRPr lang="en-US" sz="2800" b="1" dirty="0">
                <a:latin typeface="Calibri" pitchFamily="34" charset="0"/>
              </a:endParaRPr>
            </a:p>
            <a:p>
              <a:pPr algn="ctr"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sz="2400" b="1" dirty="0">
                  <a:latin typeface="Calibri" pitchFamily="34" charset="0"/>
                </a:rPr>
                <a:t>Genus:      </a:t>
              </a:r>
              <a:r>
                <a:rPr lang="en-US" sz="2400" i="1" dirty="0" err="1">
                  <a:latin typeface="Calibri" pitchFamily="34" charset="0"/>
                </a:rPr>
                <a:t>Pongo</a:t>
              </a:r>
              <a:r>
                <a:rPr lang="en-US" sz="2400" dirty="0">
                  <a:latin typeface="Calibri" pitchFamily="34" charset="0"/>
                </a:rPr>
                <a:t>     </a:t>
              </a:r>
              <a:r>
                <a:rPr lang="en-US" sz="2400" i="1" dirty="0">
                  <a:latin typeface="Calibri" pitchFamily="34" charset="0"/>
                </a:rPr>
                <a:t>Gorilla     Pan     Homo</a:t>
              </a:r>
            </a:p>
            <a:p>
              <a:pPr>
                <a:defRPr/>
              </a:pPr>
              <a:endParaRPr lang="en-US" sz="2400" i="1" dirty="0">
                <a:latin typeface="Calibri" pitchFamily="34" charset="0"/>
              </a:endParaRPr>
            </a:p>
            <a:p>
              <a:pPr>
                <a:defRPr/>
              </a:pPr>
              <a:endParaRPr lang="en-US" sz="2400" i="1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sz="2400" b="1" dirty="0">
                  <a:latin typeface="Calibri" pitchFamily="34" charset="0"/>
                </a:rPr>
                <a:t>Tribe:                         </a:t>
              </a:r>
              <a:r>
                <a:rPr lang="en-US" sz="2400" dirty="0" err="1">
                  <a:latin typeface="Calibri" pitchFamily="34" charset="0"/>
                </a:rPr>
                <a:t>Gorillini</a:t>
              </a:r>
              <a:r>
                <a:rPr lang="en-US" sz="2400" dirty="0">
                  <a:latin typeface="Calibri" pitchFamily="34" charset="0"/>
                </a:rPr>
                <a:t>       </a:t>
              </a:r>
              <a:r>
                <a:rPr lang="en-US" sz="2400" dirty="0" err="1">
                  <a:latin typeface="Calibri" pitchFamily="34" charset="0"/>
                </a:rPr>
                <a:t>Hominini</a:t>
              </a:r>
              <a:r>
                <a:rPr lang="en-US" sz="2400" dirty="0">
                  <a:latin typeface="Calibri" pitchFamily="34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sz="2400" b="1" dirty="0">
                  <a:latin typeface="Calibri" pitchFamily="34" charset="0"/>
                </a:rPr>
                <a:t>Subfamily:  </a:t>
              </a:r>
              <a:r>
                <a:rPr lang="en-US" sz="2400" dirty="0" err="1">
                  <a:latin typeface="Calibri" pitchFamily="34" charset="0"/>
                </a:rPr>
                <a:t>Ponginae</a:t>
              </a:r>
              <a:r>
                <a:rPr lang="en-US" sz="2400" dirty="0">
                  <a:latin typeface="Calibri" pitchFamily="34" charset="0"/>
                </a:rPr>
                <a:t>         </a:t>
              </a:r>
              <a:r>
                <a:rPr lang="en-US" sz="2400" dirty="0" err="1">
                  <a:latin typeface="Calibri" pitchFamily="34" charset="0"/>
                </a:rPr>
                <a:t>Homininae</a:t>
              </a:r>
              <a:r>
                <a:rPr lang="en-US" sz="2400" dirty="0">
                  <a:latin typeface="Calibri" pitchFamily="34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sz="2400" b="1" dirty="0">
                  <a:latin typeface="Calibri" pitchFamily="34" charset="0"/>
                </a:rPr>
                <a:t>Family:                 </a:t>
              </a:r>
              <a:r>
                <a:rPr lang="en-US" sz="2400" dirty="0" err="1">
                  <a:latin typeface="Calibri" pitchFamily="34" charset="0"/>
                </a:rPr>
                <a:t>Hominidae</a:t>
              </a: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sz="2400" b="1" dirty="0">
                  <a:latin typeface="Calibri" pitchFamily="34" charset="0"/>
                </a:rPr>
                <a:t>Living species in each genus:</a:t>
              </a: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sz="2400" i="1" dirty="0" err="1">
                  <a:latin typeface="Calibri" pitchFamily="34" charset="0"/>
                </a:rPr>
                <a:t>Pongo</a:t>
              </a:r>
              <a:r>
                <a:rPr lang="en-US" sz="2400" dirty="0">
                  <a:latin typeface="Calibri" pitchFamily="34" charset="0"/>
                </a:rPr>
                <a:t> (Orangutans): </a:t>
              </a:r>
            </a:p>
            <a:p>
              <a:pPr>
                <a:defRPr/>
              </a:pPr>
              <a:r>
                <a:rPr lang="en-US" sz="2400" dirty="0">
                  <a:latin typeface="Calibri" pitchFamily="34" charset="0"/>
                </a:rPr>
                <a:t>       </a:t>
              </a:r>
              <a:r>
                <a:rPr lang="en-US" sz="2400" i="1" dirty="0" err="1">
                  <a:latin typeface="Calibri" pitchFamily="34" charset="0"/>
                </a:rPr>
                <a:t>Pongo</a:t>
              </a:r>
              <a:r>
                <a:rPr lang="en-US" sz="2400" i="1" dirty="0">
                  <a:latin typeface="Calibri" pitchFamily="34" charset="0"/>
                </a:rPr>
                <a:t> </a:t>
              </a:r>
              <a:r>
                <a:rPr lang="en-US" sz="2400" i="1" dirty="0" err="1">
                  <a:latin typeface="Calibri" pitchFamily="34" charset="0"/>
                </a:rPr>
                <a:t>pygmaeus</a:t>
              </a:r>
              <a:r>
                <a:rPr lang="en-US" sz="2400" i="1" dirty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(</a:t>
              </a:r>
              <a:r>
                <a:rPr lang="en-US" sz="2400" dirty="0" err="1">
                  <a:latin typeface="Calibri" pitchFamily="34" charset="0"/>
                </a:rPr>
                <a:t>Bornean</a:t>
              </a:r>
              <a:r>
                <a:rPr lang="en-US" sz="2400" dirty="0">
                  <a:latin typeface="Calibri" pitchFamily="34" charset="0"/>
                </a:rPr>
                <a:t> Orangutan)</a:t>
              </a:r>
            </a:p>
            <a:p>
              <a:pPr>
                <a:defRPr/>
              </a:pPr>
              <a:r>
                <a:rPr lang="en-US" sz="2400" dirty="0">
                  <a:latin typeface="Calibri" pitchFamily="34" charset="0"/>
                </a:rPr>
                <a:t>       </a:t>
              </a:r>
              <a:r>
                <a:rPr lang="en-US" sz="2400" i="1" dirty="0" err="1">
                  <a:latin typeface="Calibri" pitchFamily="34" charset="0"/>
                </a:rPr>
                <a:t>Pongo</a:t>
              </a:r>
              <a:r>
                <a:rPr lang="en-US" sz="2400" i="1" dirty="0">
                  <a:latin typeface="Calibri" pitchFamily="34" charset="0"/>
                </a:rPr>
                <a:t> </a:t>
              </a:r>
              <a:r>
                <a:rPr lang="en-US" sz="2400" i="1" dirty="0" err="1">
                  <a:latin typeface="Calibri" pitchFamily="34" charset="0"/>
                </a:rPr>
                <a:t>abelii</a:t>
              </a:r>
              <a:r>
                <a:rPr lang="en-US" sz="2400" i="1" dirty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(Sumatran Orangutan)</a:t>
              </a: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sz="2400" i="1" dirty="0">
                  <a:latin typeface="Calibri" pitchFamily="34" charset="0"/>
                </a:rPr>
                <a:t>Gorilla</a:t>
              </a:r>
              <a:r>
                <a:rPr lang="en-US" sz="2400" dirty="0">
                  <a:latin typeface="Calibri" pitchFamily="34" charset="0"/>
                </a:rPr>
                <a:t> (Gorillas):</a:t>
              </a:r>
            </a:p>
            <a:p>
              <a:pPr>
                <a:defRPr/>
              </a:pPr>
              <a:r>
                <a:rPr lang="en-US" sz="2400" dirty="0">
                  <a:latin typeface="Calibri" pitchFamily="34" charset="0"/>
                </a:rPr>
                <a:t>       </a:t>
              </a:r>
              <a:r>
                <a:rPr lang="en-US" sz="2400" i="1" dirty="0">
                  <a:latin typeface="Calibri" pitchFamily="34" charset="0"/>
                </a:rPr>
                <a:t>Gorilla </a:t>
              </a:r>
              <a:r>
                <a:rPr lang="en-US" sz="2400" i="1" dirty="0" err="1">
                  <a:latin typeface="Calibri" pitchFamily="34" charset="0"/>
                </a:rPr>
                <a:t>gorilla</a:t>
              </a:r>
              <a:r>
                <a:rPr lang="en-US" sz="2400" i="1" dirty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(Western Gorilla)</a:t>
              </a:r>
            </a:p>
            <a:p>
              <a:pPr>
                <a:defRPr/>
              </a:pPr>
              <a:r>
                <a:rPr lang="en-US" sz="2400" dirty="0">
                  <a:latin typeface="Calibri" pitchFamily="34" charset="0"/>
                </a:rPr>
                <a:t>       </a:t>
              </a:r>
              <a:r>
                <a:rPr lang="en-US" sz="2400" i="1" dirty="0">
                  <a:latin typeface="Calibri" pitchFamily="34" charset="0"/>
                </a:rPr>
                <a:t>Gorilla </a:t>
              </a:r>
              <a:r>
                <a:rPr lang="en-US" sz="2400" i="1" dirty="0" err="1">
                  <a:latin typeface="Calibri" pitchFamily="34" charset="0"/>
                </a:rPr>
                <a:t>beringei</a:t>
              </a:r>
              <a:r>
                <a:rPr lang="en-US" sz="2400" i="1" dirty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(Eastern Gorilla)</a:t>
              </a: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sz="2400" i="1" dirty="0">
                  <a:latin typeface="Calibri" pitchFamily="34" charset="0"/>
                </a:rPr>
                <a:t>Pan</a:t>
              </a:r>
              <a:r>
                <a:rPr lang="en-US" sz="2400" dirty="0">
                  <a:latin typeface="Calibri" pitchFamily="34" charset="0"/>
                </a:rPr>
                <a:t> (Chimpanzees):</a:t>
              </a:r>
            </a:p>
            <a:p>
              <a:pPr>
                <a:defRPr/>
              </a:pPr>
              <a:r>
                <a:rPr lang="en-US" sz="2400" dirty="0">
                  <a:latin typeface="Calibri" pitchFamily="34" charset="0"/>
                </a:rPr>
                <a:t>       </a:t>
              </a:r>
              <a:r>
                <a:rPr lang="en-US" sz="2400" i="1" dirty="0">
                  <a:latin typeface="Calibri" pitchFamily="34" charset="0"/>
                </a:rPr>
                <a:t>Pan troglodytes </a:t>
              </a:r>
              <a:r>
                <a:rPr lang="en-US" sz="2400" dirty="0">
                  <a:latin typeface="Calibri" pitchFamily="34" charset="0"/>
                </a:rPr>
                <a:t>(Common Chimpanzee)</a:t>
              </a:r>
            </a:p>
            <a:p>
              <a:pPr>
                <a:defRPr/>
              </a:pPr>
              <a:r>
                <a:rPr lang="en-US" sz="2400" dirty="0">
                  <a:latin typeface="Calibri" pitchFamily="34" charset="0"/>
                </a:rPr>
                <a:t>       </a:t>
              </a:r>
              <a:r>
                <a:rPr lang="en-US" sz="2400" i="1" dirty="0">
                  <a:latin typeface="Calibri" pitchFamily="34" charset="0"/>
                </a:rPr>
                <a:t>Pan </a:t>
              </a:r>
              <a:r>
                <a:rPr lang="en-US" sz="2400" i="1" dirty="0" err="1">
                  <a:latin typeface="Calibri" pitchFamily="34" charset="0"/>
                </a:rPr>
                <a:t>paniscus</a:t>
              </a:r>
              <a:r>
                <a:rPr lang="en-US" sz="2400" i="1" dirty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(</a:t>
              </a:r>
              <a:r>
                <a:rPr lang="en-US" sz="2400" dirty="0" err="1">
                  <a:latin typeface="Calibri" pitchFamily="34" charset="0"/>
                </a:rPr>
                <a:t>Bonobo</a:t>
              </a:r>
              <a:r>
                <a:rPr lang="en-US" sz="2400" dirty="0">
                  <a:latin typeface="Calibri" pitchFamily="34" charset="0"/>
                </a:rPr>
                <a:t> Chimpanzee)</a:t>
              </a:r>
            </a:p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sz="2400" dirty="0">
                  <a:latin typeface="Calibri" pitchFamily="34" charset="0"/>
                </a:rPr>
                <a:t>Homo (Human):</a:t>
              </a:r>
            </a:p>
            <a:p>
              <a:pPr>
                <a:defRPr/>
              </a:pPr>
              <a:r>
                <a:rPr lang="en-US" sz="2400" dirty="0">
                  <a:latin typeface="Calibri" pitchFamily="34" charset="0"/>
                </a:rPr>
                <a:t>       </a:t>
              </a:r>
              <a:r>
                <a:rPr lang="en-US" sz="2400" i="1" dirty="0">
                  <a:latin typeface="Calibri" pitchFamily="34" charset="0"/>
                </a:rPr>
                <a:t>Homo sapiens </a:t>
              </a:r>
              <a:r>
                <a:rPr lang="en-US" sz="2400" dirty="0">
                  <a:latin typeface="Calibri" pitchFamily="34" charset="0"/>
                </a:rPr>
                <a:t>(Modern human)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 rot="16200000" flipH="1">
              <a:off x="2247932" y="32423024"/>
              <a:ext cx="1752536" cy="762000"/>
            </a:xfrm>
            <a:prstGeom prst="line">
              <a:avLst/>
            </a:prstGeom>
            <a:grpFill/>
            <a:ln w="57150">
              <a:solidFill>
                <a:srgbClr val="0045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4649007" y="33146110"/>
              <a:ext cx="685775" cy="382588"/>
            </a:xfrm>
            <a:prstGeom prst="line">
              <a:avLst/>
            </a:prstGeom>
            <a:grpFill/>
            <a:ln w="57150">
              <a:solidFill>
                <a:srgbClr val="0045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5258607" y="32079349"/>
              <a:ext cx="685775" cy="382588"/>
            </a:xfrm>
            <a:prstGeom prst="line">
              <a:avLst/>
            </a:prstGeom>
            <a:grpFill/>
            <a:ln w="57150">
              <a:solidFill>
                <a:srgbClr val="0045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16200000" flipH="1">
              <a:off x="4876813" y="32080143"/>
              <a:ext cx="685775" cy="381000"/>
            </a:xfrm>
            <a:prstGeom prst="line">
              <a:avLst/>
            </a:prstGeom>
            <a:grpFill/>
            <a:ln w="57150">
              <a:solidFill>
                <a:srgbClr val="0045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16200000" flipH="1">
              <a:off x="3733811" y="32080144"/>
              <a:ext cx="609578" cy="304800"/>
            </a:xfrm>
            <a:prstGeom prst="line">
              <a:avLst/>
            </a:prstGeom>
            <a:grpFill/>
            <a:ln w="57150">
              <a:solidFill>
                <a:srgbClr val="0045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4267213" y="33146904"/>
              <a:ext cx="685775" cy="381000"/>
            </a:xfrm>
            <a:prstGeom prst="line">
              <a:avLst/>
            </a:prstGeom>
            <a:grpFill/>
            <a:ln w="57150">
              <a:solidFill>
                <a:srgbClr val="0045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3925109" y="34250968"/>
              <a:ext cx="838169" cy="458788"/>
            </a:xfrm>
            <a:prstGeom prst="line">
              <a:avLst/>
            </a:prstGeom>
            <a:grpFill/>
            <a:ln w="57150">
              <a:solidFill>
                <a:srgbClr val="0045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16200000" flipH="1">
              <a:off x="3543314" y="34327961"/>
              <a:ext cx="761972" cy="381000"/>
            </a:xfrm>
            <a:prstGeom prst="line">
              <a:avLst/>
            </a:prstGeom>
            <a:grpFill/>
            <a:ln w="57150">
              <a:solidFill>
                <a:srgbClr val="0045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/>
          <p:cNvSpPr/>
          <p:nvPr/>
        </p:nvSpPr>
        <p:spPr>
          <a:xfrm>
            <a:off x="5638800" y="2133600"/>
            <a:ext cx="2286000" cy="2971800"/>
          </a:xfrm>
          <a:prstGeom prst="rect">
            <a:avLst/>
          </a:prstGeom>
          <a:solidFill>
            <a:srgbClr val="F763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057400" y="2133600"/>
            <a:ext cx="2286000" cy="304800"/>
          </a:xfrm>
          <a:prstGeom prst="rect">
            <a:avLst/>
          </a:prstGeom>
          <a:solidFill>
            <a:srgbClr val="F763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6629400" y="5105400"/>
            <a:ext cx="26685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Pan troglodytes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810000" y="2514600"/>
            <a:ext cx="1600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Pan </a:t>
            </a:r>
            <a:r>
              <a:rPr lang="en-US" sz="2800" b="1" i="1" dirty="0" err="1">
                <a:latin typeface="+mn-lt"/>
              </a:rPr>
              <a:t>paniscus</a:t>
            </a:r>
            <a:endParaRPr lang="en-US" sz="2800" b="1" i="1" dirty="0">
              <a:latin typeface="+mn-lt"/>
            </a:endParaRPr>
          </a:p>
        </p:txBody>
      </p:sp>
      <p:grpSp>
        <p:nvGrpSpPr>
          <p:cNvPr id="2120" name="Group 198"/>
          <p:cNvGrpSpPr>
            <a:grpSpLocks/>
          </p:cNvGrpSpPr>
          <p:nvPr/>
        </p:nvGrpSpPr>
        <p:grpSpPr bwMode="auto">
          <a:xfrm>
            <a:off x="7162800" y="36118800"/>
            <a:ext cx="838200" cy="762000"/>
            <a:chOff x="27584400" y="12039600"/>
            <a:chExt cx="838200" cy="762000"/>
          </a:xfrm>
        </p:grpSpPr>
        <p:sp>
          <p:nvSpPr>
            <p:cNvPr id="181" name="Oval 180"/>
            <p:cNvSpPr/>
            <p:nvPr/>
          </p:nvSpPr>
          <p:spPr>
            <a:xfrm>
              <a:off x="27584400" y="12039600"/>
              <a:ext cx="838200" cy="76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5" name="TextBox 200"/>
            <p:cNvSpPr txBox="1">
              <a:spLocks noChangeArrowheads="1"/>
            </p:cNvSpPr>
            <p:nvPr/>
          </p:nvSpPr>
          <p:spPr bwMode="auto">
            <a:xfrm>
              <a:off x="27736800" y="12039600"/>
              <a:ext cx="533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/>
                <a:t>4</a:t>
              </a:r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7010400" y="35509200"/>
            <a:ext cx="10287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8229600" y="29032200"/>
            <a:ext cx="8915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‘Molecular clocks’ based on DNA mutation rates date the split between the human lineage and chimpanzee lineage to 6-8 million years.  </a:t>
            </a:r>
            <a:r>
              <a:rPr lang="en-US" sz="2400" dirty="0" err="1">
                <a:latin typeface="+mn-lt"/>
              </a:rPr>
              <a:t>Bipedality</a:t>
            </a:r>
            <a:r>
              <a:rPr lang="en-US" sz="2400" dirty="0">
                <a:latin typeface="+mn-lt"/>
              </a:rPr>
              <a:t> (and its many associated traits ) and subtleties of dentition are the benchmarks used to place fossils in the human lineage.  Based on the structure of the femur, </a:t>
            </a:r>
            <a:r>
              <a:rPr lang="en-US" sz="2400" i="1" dirty="0">
                <a:latin typeface="+mn-lt"/>
              </a:rPr>
              <a:t>O. </a:t>
            </a:r>
            <a:r>
              <a:rPr lang="en-US" sz="2400" i="1" dirty="0" err="1">
                <a:latin typeface="+mn-lt"/>
              </a:rPr>
              <a:t>tugenensis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was bipedal. However, the </a:t>
            </a:r>
            <a:r>
              <a:rPr lang="en-US" sz="2400" dirty="0" err="1">
                <a:latin typeface="+mn-lt"/>
              </a:rPr>
              <a:t>bipedality</a:t>
            </a:r>
            <a:r>
              <a:rPr lang="en-US" sz="2400" dirty="0">
                <a:latin typeface="+mn-lt"/>
              </a:rPr>
              <a:t> of </a:t>
            </a:r>
            <a:r>
              <a:rPr lang="en-US" sz="2400" i="1" dirty="0">
                <a:latin typeface="+mn-lt"/>
              </a:rPr>
              <a:t>S. </a:t>
            </a:r>
            <a:r>
              <a:rPr lang="en-US" sz="2400" i="1" dirty="0" err="1">
                <a:latin typeface="+mn-lt"/>
              </a:rPr>
              <a:t>tchadensis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is still debated.</a:t>
            </a:r>
          </a:p>
        </p:txBody>
      </p:sp>
      <p:pic>
        <p:nvPicPr>
          <p:cNvPr id="2123" name="Picture 1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93200" y="27279600"/>
            <a:ext cx="3844925" cy="3048000"/>
          </a:xfrm>
          <a:prstGeom prst="rect">
            <a:avLst/>
          </a:prstGeom>
          <a:noFill/>
          <a:ln w="38100">
            <a:solidFill>
              <a:srgbClr val="641F7F"/>
            </a:solidFill>
            <a:miter lim="800000"/>
            <a:headEnd/>
            <a:tailEnd/>
          </a:ln>
        </p:spPr>
      </p:pic>
      <p:pic>
        <p:nvPicPr>
          <p:cNvPr id="2124" name="Picture 148" descr="fossil fragment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94200" y="24917400"/>
            <a:ext cx="3759200" cy="2743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125" name="Picture 150" descr="http://media-2.web.britannica.com/eb-media/97/79497-004-67A408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0269200"/>
            <a:ext cx="3505200" cy="4919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5" name="TextBox 164"/>
          <p:cNvSpPr txBox="1"/>
          <p:nvPr/>
        </p:nvSpPr>
        <p:spPr>
          <a:xfrm>
            <a:off x="762000" y="25222200"/>
            <a:ext cx="3505200" cy="2308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Two sets of bipedal tracks at </a:t>
            </a:r>
            <a:r>
              <a:rPr lang="en-US" sz="2400" dirty="0" err="1">
                <a:latin typeface="+mn-lt"/>
              </a:rPr>
              <a:t>Laetoli</a:t>
            </a:r>
            <a:r>
              <a:rPr lang="en-US" sz="2400" dirty="0">
                <a:latin typeface="+mn-lt"/>
              </a:rPr>
              <a:t>, Tanzania. Discovered by Mary Leakey’s team in 1976 and attributed to </a:t>
            </a:r>
            <a:r>
              <a:rPr lang="en-US" sz="2400" i="1" dirty="0">
                <a:latin typeface="+mn-lt"/>
              </a:rPr>
              <a:t>A. </a:t>
            </a:r>
            <a:r>
              <a:rPr lang="en-US" sz="2400" i="1" dirty="0" err="1">
                <a:latin typeface="+mn-lt"/>
              </a:rPr>
              <a:t>afarensis</a:t>
            </a:r>
            <a:r>
              <a:rPr lang="en-US" sz="2400" dirty="0">
                <a:latin typeface="+mn-lt"/>
              </a:rPr>
              <a:t>. Dated to 3.6 </a:t>
            </a:r>
            <a:r>
              <a:rPr lang="en-US" sz="2400" dirty="0" err="1">
                <a:latin typeface="+mn-lt"/>
              </a:rPr>
              <a:t>mya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953000" y="26441400"/>
            <a:ext cx="2895600" cy="2308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 “Lucy” specimen of </a:t>
            </a:r>
            <a:r>
              <a:rPr lang="en-US" sz="2400" i="1" dirty="0">
                <a:latin typeface="+mn-lt"/>
              </a:rPr>
              <a:t>A. </a:t>
            </a:r>
            <a:r>
              <a:rPr lang="en-US" sz="2400" i="1" dirty="0" err="1">
                <a:latin typeface="+mn-lt"/>
              </a:rPr>
              <a:t>afarensis</a:t>
            </a:r>
            <a:r>
              <a:rPr lang="en-US" sz="2400" i="1" dirty="0">
                <a:latin typeface="+mn-lt"/>
              </a:rPr>
              <a:t>, </a:t>
            </a:r>
            <a:r>
              <a:rPr lang="en-US" sz="2400" dirty="0">
                <a:latin typeface="+mn-lt"/>
              </a:rPr>
              <a:t>discovered by Donald </a:t>
            </a:r>
            <a:r>
              <a:rPr lang="en-US" sz="2400" dirty="0" err="1">
                <a:latin typeface="+mn-lt"/>
              </a:rPr>
              <a:t>Johanson’s</a:t>
            </a:r>
            <a:r>
              <a:rPr lang="en-US" sz="2400" dirty="0">
                <a:latin typeface="+mn-lt"/>
              </a:rPr>
              <a:t> team in Ethiopia in 1974. Dated to 3.2 </a:t>
            </a:r>
            <a:r>
              <a:rPr lang="en-US" sz="2400" dirty="0" err="1">
                <a:latin typeface="+mn-lt"/>
              </a:rPr>
              <a:t>mya</a:t>
            </a:r>
            <a:endParaRPr lang="en-US" sz="2400" dirty="0">
              <a:latin typeface="+mn-lt"/>
            </a:endParaRPr>
          </a:p>
        </p:txBody>
      </p:sp>
      <p:pic>
        <p:nvPicPr>
          <p:cNvPr id="2128" name="Picture 158" descr="A.L. 444-2 specim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200" y="22021800"/>
            <a:ext cx="2743200" cy="2008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1" name="TextBox 170"/>
          <p:cNvSpPr txBox="1"/>
          <p:nvPr/>
        </p:nvSpPr>
        <p:spPr>
          <a:xfrm>
            <a:off x="8458200" y="24079200"/>
            <a:ext cx="274320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Adult male skull of </a:t>
            </a:r>
            <a:r>
              <a:rPr lang="en-US" sz="2400" i="1" dirty="0">
                <a:latin typeface="+mn-lt"/>
              </a:rPr>
              <a:t>A. </a:t>
            </a:r>
            <a:r>
              <a:rPr lang="en-US" sz="2400" i="1" dirty="0" err="1">
                <a:latin typeface="+mn-lt"/>
              </a:rPr>
              <a:t>afarensis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discovered By Bill </a:t>
            </a:r>
            <a:r>
              <a:rPr lang="en-US" sz="2400" dirty="0" err="1">
                <a:latin typeface="+mn-lt"/>
              </a:rPr>
              <a:t>Kimbel</a:t>
            </a:r>
            <a:r>
              <a:rPr lang="en-US" sz="2400" dirty="0">
                <a:latin typeface="+mn-lt"/>
              </a:rPr>
              <a:t> and </a:t>
            </a:r>
            <a:r>
              <a:rPr lang="en-US" sz="2400" dirty="0" err="1">
                <a:latin typeface="+mn-lt"/>
              </a:rPr>
              <a:t>Yoel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Rak</a:t>
            </a:r>
            <a:r>
              <a:rPr lang="en-US" sz="2400" dirty="0">
                <a:latin typeface="+mn-lt"/>
              </a:rPr>
              <a:t> in Ethiopia in 1991.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Dated </a:t>
            </a:r>
            <a:r>
              <a:rPr lang="en-US" sz="2400" dirty="0">
                <a:latin typeface="+mn-lt"/>
              </a:rPr>
              <a:t>to 3.0 </a:t>
            </a:r>
            <a:r>
              <a:rPr lang="en-US" sz="2400" dirty="0" err="1">
                <a:latin typeface="+mn-lt"/>
              </a:rPr>
              <a:t>mya</a:t>
            </a:r>
            <a:endParaRPr lang="en-US" sz="2400" dirty="0">
              <a:latin typeface="+mn-lt"/>
            </a:endParaRPr>
          </a:p>
        </p:txBody>
      </p:sp>
      <p:pic>
        <p:nvPicPr>
          <p:cNvPr id="2130" name="Picture 162" descr="http://media.hominin.net/fossils/al-288-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53000" y="19202400"/>
            <a:ext cx="2911475" cy="7207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31" name="Picture 164" descr="http://media.hominin.net/fossils/dik-1-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250400" y="20650200"/>
            <a:ext cx="2590800" cy="3070225"/>
          </a:xfrm>
          <a:prstGeom prst="rect">
            <a:avLst/>
          </a:prstGeom>
          <a:noFill/>
          <a:ln w="38100">
            <a:solidFill>
              <a:srgbClr val="270F8B"/>
            </a:solidFill>
            <a:miter lim="800000"/>
            <a:headEnd/>
            <a:tailEnd/>
          </a:ln>
        </p:spPr>
      </p:pic>
      <p:sp>
        <p:nvSpPr>
          <p:cNvPr id="189" name="Rectangle 188"/>
          <p:cNvSpPr/>
          <p:nvPr/>
        </p:nvSpPr>
        <p:spPr>
          <a:xfrm>
            <a:off x="23698200" y="40233600"/>
            <a:ext cx="2209800" cy="2895600"/>
          </a:xfrm>
          <a:prstGeom prst="rect">
            <a:avLst/>
          </a:prstGeom>
          <a:solidFill>
            <a:srgbClr val="E92B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33" name="Picture 168" descr="http://media.hominin.net/fossils/knm-kp-2928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34400" y="26974800"/>
            <a:ext cx="1268413" cy="1566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0" name="TextBox 189"/>
          <p:cNvSpPr txBox="1"/>
          <p:nvPr/>
        </p:nvSpPr>
        <p:spPr>
          <a:xfrm>
            <a:off x="9829800" y="26974800"/>
            <a:ext cx="3276600" cy="15700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Jaw from </a:t>
            </a:r>
            <a:r>
              <a:rPr lang="en-US" sz="2400" i="1" dirty="0">
                <a:latin typeface="+mn-lt"/>
              </a:rPr>
              <a:t>A. </a:t>
            </a:r>
            <a:r>
              <a:rPr lang="en-US" sz="2400" i="1" dirty="0" err="1">
                <a:latin typeface="+mn-lt"/>
              </a:rPr>
              <a:t>anamensis</a:t>
            </a:r>
            <a:r>
              <a:rPr lang="en-US" sz="2400" dirty="0">
                <a:latin typeface="+mn-lt"/>
              </a:rPr>
              <a:t>, discovered in </a:t>
            </a:r>
            <a:r>
              <a:rPr lang="en-US" sz="2400" dirty="0" err="1">
                <a:latin typeface="+mn-lt"/>
              </a:rPr>
              <a:t>Kanapoi</a:t>
            </a:r>
            <a:r>
              <a:rPr lang="en-US" sz="2400" dirty="0">
                <a:latin typeface="+mn-lt"/>
              </a:rPr>
              <a:t>, Kenya by </a:t>
            </a:r>
            <a:r>
              <a:rPr lang="en-US" sz="2400" dirty="0" err="1">
                <a:latin typeface="+mn-lt"/>
              </a:rPr>
              <a:t>Meave</a:t>
            </a:r>
            <a:r>
              <a:rPr lang="en-US" sz="2400" dirty="0">
                <a:latin typeface="+mn-lt"/>
              </a:rPr>
              <a:t> Leakey.  Dated to 4.15 </a:t>
            </a:r>
            <a:r>
              <a:rPr lang="en-US" sz="2400" dirty="0" err="1">
                <a:latin typeface="+mn-lt"/>
              </a:rPr>
              <a:t>mya</a:t>
            </a:r>
            <a:r>
              <a:rPr lang="en-US" sz="2400" dirty="0">
                <a:latin typeface="+mn-lt"/>
              </a:rPr>
              <a:t>.</a:t>
            </a:r>
          </a:p>
        </p:txBody>
      </p:sp>
      <p:cxnSp>
        <p:nvCxnSpPr>
          <p:cNvPr id="192" name="Straight Connector 191"/>
          <p:cNvCxnSpPr/>
          <p:nvPr/>
        </p:nvCxnSpPr>
        <p:spPr>
          <a:xfrm rot="5400000">
            <a:off x="-2552699" y="22136100"/>
            <a:ext cx="43510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36" name="Picture 170" descr="http://media.hominin.net/fossils/knm-wt-40000-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851600" y="18821400"/>
            <a:ext cx="2224088" cy="2774950"/>
          </a:xfrm>
          <a:prstGeom prst="rect">
            <a:avLst/>
          </a:prstGeom>
          <a:noFill/>
          <a:ln w="38100">
            <a:solidFill>
              <a:srgbClr val="50B0F2"/>
            </a:solidFill>
            <a:miter lim="800000"/>
            <a:headEnd/>
            <a:tailEnd/>
          </a:ln>
        </p:spPr>
      </p:pic>
      <p:pic>
        <p:nvPicPr>
          <p:cNvPr id="2137" name="Picture 176" descr="KNM ER 406">
            <a:hlinkClick r:id="rId17" tooltip="KNM ER 406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125200" y="13868400"/>
            <a:ext cx="2738438" cy="1830388"/>
          </a:xfrm>
          <a:prstGeom prst="rect">
            <a:avLst/>
          </a:prstGeom>
          <a:noFill/>
          <a:ln w="38100">
            <a:solidFill>
              <a:srgbClr val="530D3A"/>
            </a:solidFill>
            <a:miter lim="800000"/>
            <a:headEnd/>
            <a:tailEnd/>
          </a:ln>
        </p:spPr>
      </p:pic>
      <p:pic>
        <p:nvPicPr>
          <p:cNvPr id="2138" name="Picture 178" descr="http://www.talkorigins.org/faqs/homs/zinj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2000" y="16992600"/>
            <a:ext cx="2022475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" name="TextBox 214"/>
          <p:cNvSpPr txBox="1"/>
          <p:nvPr/>
        </p:nvSpPr>
        <p:spPr>
          <a:xfrm>
            <a:off x="2819400" y="17221200"/>
            <a:ext cx="4038600" cy="15700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+mn-lt"/>
              </a:rPr>
              <a:t>P. </a:t>
            </a:r>
            <a:r>
              <a:rPr lang="en-US" sz="2400" i="1" dirty="0" err="1">
                <a:latin typeface="+mn-lt"/>
              </a:rPr>
              <a:t>boisei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(called </a:t>
            </a:r>
            <a:r>
              <a:rPr lang="en-US" sz="2400" dirty="0" err="1">
                <a:latin typeface="+mn-lt"/>
              </a:rPr>
              <a:t>the‘Nutcracker</a:t>
            </a:r>
            <a:r>
              <a:rPr lang="en-US" sz="2400" dirty="0">
                <a:latin typeface="+mn-lt"/>
              </a:rPr>
              <a:t> Man</a:t>
            </a:r>
            <a:r>
              <a:rPr lang="en-US" sz="2400" dirty="0">
                <a:latin typeface="+mn-lt"/>
              </a:rPr>
              <a:t>’) </a:t>
            </a:r>
            <a:r>
              <a:rPr lang="en-US" sz="2400" dirty="0">
                <a:latin typeface="+mn-lt"/>
              </a:rPr>
              <a:t>discovered in 1959 by Mary Leakey in </a:t>
            </a:r>
            <a:r>
              <a:rPr lang="en-US" sz="2400" dirty="0" err="1">
                <a:latin typeface="+mn-lt"/>
              </a:rPr>
              <a:t>Oduvai</a:t>
            </a:r>
            <a:r>
              <a:rPr lang="en-US" sz="2400" dirty="0">
                <a:latin typeface="+mn-lt"/>
              </a:rPr>
              <a:t> Gorge, Tanzania. </a:t>
            </a:r>
            <a:r>
              <a:rPr lang="en-US" sz="2400" dirty="0" smtClean="0">
                <a:latin typeface="+mn-lt"/>
              </a:rPr>
              <a:t> Dated to 1.8 </a:t>
            </a:r>
            <a:r>
              <a:rPr lang="en-US" sz="2400" dirty="0" err="1">
                <a:latin typeface="+mn-lt"/>
              </a:rPr>
              <a:t>mya</a:t>
            </a:r>
            <a:endParaRPr lang="en-US" sz="2400" dirty="0">
              <a:latin typeface="+mn-lt"/>
            </a:endParaRPr>
          </a:p>
        </p:txBody>
      </p:sp>
      <p:pic>
        <p:nvPicPr>
          <p:cNvPr id="2140" name="Picture 180" descr="http://tolweb.org/tree/ToLimages/knm_wt_17000.250a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3716000" y="17068800"/>
            <a:ext cx="2797175" cy="2590800"/>
          </a:xfrm>
          <a:prstGeom prst="rect">
            <a:avLst/>
          </a:prstGeom>
          <a:noFill/>
          <a:ln w="38100">
            <a:solidFill>
              <a:srgbClr val="530D3A"/>
            </a:solidFill>
            <a:miter lim="800000"/>
            <a:headEnd/>
            <a:tailEnd/>
          </a:ln>
        </p:spPr>
      </p:pic>
      <p:pic>
        <p:nvPicPr>
          <p:cNvPr id="2141" name="Picture 182" descr="ER 373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251400" y="8991600"/>
            <a:ext cx="2362200" cy="2171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42" name="Picture 184" descr="http://www.astrosurf.com/luxorion/Bio/squelette-h-erectus-knm-wt15000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62000" y="8991600"/>
            <a:ext cx="2840038" cy="7696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8" name="TextBox 247"/>
          <p:cNvSpPr txBox="1"/>
          <p:nvPr/>
        </p:nvSpPr>
        <p:spPr>
          <a:xfrm>
            <a:off x="3657600" y="14020800"/>
            <a:ext cx="3581400" cy="26781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“Turkana Boy”, </a:t>
            </a:r>
            <a:r>
              <a:rPr lang="en-US" sz="2400" i="1" dirty="0">
                <a:latin typeface="+mn-lt"/>
              </a:rPr>
              <a:t>H. </a:t>
            </a:r>
            <a:r>
              <a:rPr lang="en-US" sz="2400" i="1" dirty="0" err="1">
                <a:latin typeface="+mn-lt"/>
              </a:rPr>
              <a:t>ergaster</a:t>
            </a:r>
            <a:r>
              <a:rPr lang="en-US" sz="2400" i="1" dirty="0">
                <a:latin typeface="+mn-lt"/>
              </a:rPr>
              <a:t>, </a:t>
            </a:r>
            <a:r>
              <a:rPr lang="en-US" sz="2400" dirty="0">
                <a:latin typeface="+mn-lt"/>
              </a:rPr>
              <a:t>found in 1984 by Richard Leakey’s team near Lake Turkana, Kenya. The fossil is of a boy, 11-12 years old, standing 1.6m.  Dated to 1.5 </a:t>
            </a:r>
            <a:r>
              <a:rPr lang="en-US" sz="2400" dirty="0" err="1">
                <a:latin typeface="+mn-lt"/>
              </a:rPr>
              <a:t>mya</a:t>
            </a:r>
            <a:r>
              <a:rPr lang="en-US" sz="2400" dirty="0">
                <a:latin typeface="+mn-lt"/>
              </a:rPr>
              <a:t>.</a:t>
            </a:r>
          </a:p>
        </p:txBody>
      </p:sp>
      <p:pic>
        <p:nvPicPr>
          <p:cNvPr id="2144" name="Picture 188" descr="ER 181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507200" y="11658600"/>
            <a:ext cx="2697163" cy="2247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45" name="Picture 190" descr="http://media.hominin.net/fossils/bou-vp-16-1-front-view.jpg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7051000" y="2133600"/>
            <a:ext cx="1219200" cy="17986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46" name="Picture 192" descr="http://media.hominin.net/fossils/d2700-lateral.jpg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7432000" y="10591800"/>
            <a:ext cx="2179638" cy="180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69" name="Rectangle 268"/>
          <p:cNvSpPr/>
          <p:nvPr/>
        </p:nvSpPr>
        <p:spPr>
          <a:xfrm>
            <a:off x="26974800" y="7010400"/>
            <a:ext cx="22860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0" name="TextBox 269"/>
          <p:cNvSpPr txBox="1"/>
          <p:nvPr/>
        </p:nvSpPr>
        <p:spPr>
          <a:xfrm>
            <a:off x="26974800" y="6019800"/>
            <a:ext cx="2286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Homo </a:t>
            </a:r>
            <a:r>
              <a:rPr lang="en-US" sz="2800" b="1" i="1" dirty="0" err="1">
                <a:latin typeface="+mn-lt"/>
              </a:rPr>
              <a:t>cepranensis</a:t>
            </a:r>
            <a:endParaRPr lang="en-US" sz="2800" b="1" i="1" dirty="0">
              <a:latin typeface="+mn-lt"/>
            </a:endParaRPr>
          </a:p>
        </p:txBody>
      </p:sp>
      <p:pic>
        <p:nvPicPr>
          <p:cNvPr id="2149" name="Picture 194" descr="http://mx.geocities.com/anatom_arq/cepranensis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4765000" y="6172200"/>
            <a:ext cx="2222500" cy="15668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" name="Picture 196" descr="Manca una imatge">
            <a:hlinkClick r:id="rId29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9812000" y="5791200"/>
            <a:ext cx="2008188" cy="20891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1" name="Picture 200" descr="Homo heidelbergensis Atapuerca 5 Skull Recreation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4859000" y="4724400"/>
            <a:ext cx="1820863" cy="18208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2" name="TextBox 59"/>
          <p:cNvSpPr txBox="1">
            <a:spLocks noChangeArrowheads="1"/>
          </p:cNvSpPr>
          <p:nvPr/>
        </p:nvSpPr>
        <p:spPr bwMode="auto">
          <a:xfrm>
            <a:off x="30175200" y="128016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Calibri" pitchFamily="34" charset="0"/>
              </a:rPr>
              <a:t>Homo ergaster</a:t>
            </a:r>
          </a:p>
        </p:txBody>
      </p:sp>
      <p:pic>
        <p:nvPicPr>
          <p:cNvPr id="2153" name="Picture 171" descr="http://media.hominin.net/fossils/knm-er-1470.jpg">
            <a:hlinkClick r:id="rId32"/>
          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4993600" y="10363200"/>
            <a:ext cx="1905000" cy="2381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31" name="Rectangle 230"/>
          <p:cNvSpPr/>
          <p:nvPr/>
        </p:nvSpPr>
        <p:spPr>
          <a:xfrm>
            <a:off x="27889200" y="20650200"/>
            <a:ext cx="2286000" cy="533400"/>
          </a:xfrm>
          <a:prstGeom prst="rect">
            <a:avLst/>
          </a:prstGeom>
          <a:solidFill>
            <a:srgbClr val="270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5" name="Picture 231" descr="garhi_pic.jp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4917400" y="14782800"/>
            <a:ext cx="2149475" cy="2057400"/>
          </a:xfrm>
          <a:prstGeom prst="rect">
            <a:avLst/>
          </a:prstGeom>
          <a:noFill/>
          <a:ln w="38100">
            <a:solidFill>
              <a:srgbClr val="270F8B"/>
            </a:solidFill>
            <a:miter lim="800000"/>
            <a:headEnd/>
            <a:tailEnd/>
          </a:ln>
        </p:spPr>
      </p:pic>
      <p:sp>
        <p:nvSpPr>
          <p:cNvPr id="233" name="TextBox 232"/>
          <p:cNvSpPr txBox="1"/>
          <p:nvPr/>
        </p:nvSpPr>
        <p:spPr>
          <a:xfrm>
            <a:off x="27736800" y="21107400"/>
            <a:ext cx="3200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Australopithecus </a:t>
            </a:r>
            <a:r>
              <a:rPr lang="en-US" sz="2800" b="1" i="1" dirty="0" err="1">
                <a:latin typeface="+mn-lt"/>
              </a:rPr>
              <a:t>bahrelghazali</a:t>
            </a:r>
            <a:endParaRPr lang="en-US" sz="2800" b="1" i="1" dirty="0">
              <a:latin typeface="+mn-lt"/>
            </a:endParaRPr>
          </a:p>
        </p:txBody>
      </p:sp>
      <p:pic>
        <p:nvPicPr>
          <p:cNvPr id="2157" name="Picture 175" descr="http://www.columbia.edu/itc/anthropology/v1007/2002projects/web/australopithecus/origin5a.gif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7889200" y="18897600"/>
            <a:ext cx="2209800" cy="1614488"/>
          </a:xfrm>
          <a:prstGeom prst="rect">
            <a:avLst/>
          </a:prstGeom>
          <a:noFill/>
          <a:ln w="38100">
            <a:solidFill>
              <a:srgbClr val="270F8B"/>
            </a:solidFill>
            <a:miter lim="800000"/>
            <a:headEnd/>
            <a:tailEnd/>
          </a:ln>
        </p:spPr>
      </p:pic>
      <p:pic>
        <p:nvPicPr>
          <p:cNvPr id="2158" name="Picture 177" descr="http://media.hominin.net/fossils/sts-5.jpg">
            <a:hlinkClick r:id="rId36"/>
          </p:cNvPr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21793200" y="17602200"/>
            <a:ext cx="2667000" cy="1773238"/>
          </a:xfrm>
          <a:prstGeom prst="rect">
            <a:avLst/>
          </a:prstGeom>
          <a:noFill/>
          <a:ln w="38100">
            <a:solidFill>
              <a:srgbClr val="270F8B"/>
            </a:solidFill>
            <a:miter lim="800000"/>
            <a:headEnd/>
            <a:tailEnd/>
          </a:ln>
        </p:spPr>
      </p:pic>
      <p:pic>
        <p:nvPicPr>
          <p:cNvPr id="2159" name="Picture 179" descr="floresiensis and sapiens skulls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838200" y="5181600"/>
            <a:ext cx="2209800" cy="1657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60" name="Picture 181" descr="http://media-2.web.britannica.com/eb-media/08/79508-004-D984D974.jp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0480000" y="5791200"/>
            <a:ext cx="2571750" cy="23050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39" name="Rectangle 238"/>
          <p:cNvSpPr/>
          <p:nvPr/>
        </p:nvSpPr>
        <p:spPr>
          <a:xfrm>
            <a:off x="19507200" y="2895600"/>
            <a:ext cx="2286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0" name="TextBox 239"/>
          <p:cNvSpPr txBox="1"/>
          <p:nvPr/>
        </p:nvSpPr>
        <p:spPr>
          <a:xfrm>
            <a:off x="19354800" y="3962400"/>
            <a:ext cx="2362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i="1" dirty="0">
                <a:latin typeface="+mn-lt"/>
              </a:rPr>
              <a:t>Homo </a:t>
            </a:r>
            <a:r>
              <a:rPr lang="en-US" sz="2800" b="1" i="1" dirty="0" err="1">
                <a:latin typeface="+mn-lt"/>
              </a:rPr>
              <a:t>rhodesiensis</a:t>
            </a:r>
            <a:endParaRPr lang="en-US" sz="2800" b="1" i="1" dirty="0">
              <a:latin typeface="+mn-lt"/>
            </a:endParaRPr>
          </a:p>
        </p:txBody>
      </p:sp>
      <p:pic>
        <p:nvPicPr>
          <p:cNvPr id="2163" name="Picture 185" descr="The Kabwe skull: not a ‘Neanderthal’, not shot by a bullet, not 38,000 years old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1793200" y="2438400"/>
            <a:ext cx="2381250" cy="2114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64" name="Picture 159" descr="File:Homo sapiens neanderthalensis.jpg">
            <a:hlinkClick r:id="rId41"/>
          </p:cNvPr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11277600" y="2362200"/>
            <a:ext cx="1550988" cy="1981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6" name="TextBox 165"/>
          <p:cNvSpPr txBox="1"/>
          <p:nvPr/>
        </p:nvSpPr>
        <p:spPr>
          <a:xfrm>
            <a:off x="762000" y="6858000"/>
            <a:ext cx="44196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latin typeface="+mn-lt"/>
              </a:rPr>
              <a:t>H. </a:t>
            </a:r>
            <a:r>
              <a:rPr lang="en-US" sz="2400" i="1" dirty="0" err="1">
                <a:latin typeface="+mn-lt"/>
              </a:rPr>
              <a:t>floresiensis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(“the Hobbit”) 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and </a:t>
            </a:r>
            <a:r>
              <a:rPr lang="en-US" sz="2400" i="1" dirty="0">
                <a:latin typeface="+mn-lt"/>
              </a:rPr>
              <a:t>H. </a:t>
            </a:r>
            <a:r>
              <a:rPr lang="en-US" sz="2400" i="1" dirty="0">
                <a:latin typeface="+mn-lt"/>
              </a:rPr>
              <a:t>sapiens </a:t>
            </a:r>
            <a:r>
              <a:rPr lang="en-US" sz="2400" dirty="0" smtClean="0">
                <a:latin typeface="+mn-lt"/>
              </a:rPr>
              <a:t>skulls. </a:t>
            </a:r>
            <a:r>
              <a:rPr lang="en-US" sz="2400" i="1" dirty="0" smtClean="0">
                <a:latin typeface="+mn-lt"/>
              </a:rPr>
              <a:t>H. </a:t>
            </a:r>
            <a:r>
              <a:rPr lang="en-US" sz="2400" i="1" dirty="0" err="1" smtClean="0">
                <a:latin typeface="+mn-lt"/>
              </a:rPr>
              <a:t>floresiensis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fossils date from 13,000 to 94,000 years.</a:t>
            </a:r>
            <a:endParaRPr lang="en-US" sz="2400" dirty="0">
              <a:latin typeface="+mn-lt"/>
            </a:endParaRPr>
          </a:p>
        </p:txBody>
      </p:sp>
      <p:pic>
        <p:nvPicPr>
          <p:cNvPr id="2166" name="Picture 161" descr="SK 48">
            <a:hlinkClick r:id="rId43" tooltip="SK 48"/>
          </p:cNvPr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9144000" y="8915400"/>
            <a:ext cx="2095500" cy="1400175"/>
          </a:xfrm>
          <a:prstGeom prst="rect">
            <a:avLst/>
          </a:prstGeom>
          <a:noFill/>
          <a:ln w="38100">
            <a:solidFill>
              <a:srgbClr val="530D3A"/>
            </a:solidFill>
            <a:miter lim="800000"/>
            <a:headEnd/>
            <a:tailEnd/>
          </a:ln>
        </p:spPr>
      </p:pic>
      <p:pic>
        <p:nvPicPr>
          <p:cNvPr id="2167" name="Picture 161" descr="http://www.azdrybones.com/images/Pigmy-ChimpanzeeMale.jpg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2057400" y="2514600"/>
            <a:ext cx="1676400" cy="1468438"/>
          </a:xfrm>
          <a:prstGeom prst="rect">
            <a:avLst/>
          </a:prstGeom>
          <a:noFill/>
          <a:ln w="38100">
            <a:solidFill>
              <a:srgbClr val="F76335"/>
            </a:solidFill>
            <a:miter lim="800000"/>
            <a:headEnd/>
            <a:tailEnd/>
          </a:ln>
        </p:spPr>
      </p:pic>
      <p:pic>
        <p:nvPicPr>
          <p:cNvPr id="2168" name="Picture 163" descr="http://www.azdrybones.com/images/Chimpanzeefemale.jpg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7924800" y="3352800"/>
            <a:ext cx="1447800" cy="1725613"/>
          </a:xfrm>
          <a:prstGeom prst="rect">
            <a:avLst/>
          </a:prstGeom>
          <a:noFill/>
          <a:ln w="38100">
            <a:solidFill>
              <a:srgbClr val="F76335"/>
            </a:solidFill>
            <a:miter lim="800000"/>
            <a:headEnd/>
            <a:tailEnd/>
          </a:ln>
        </p:spPr>
      </p:pic>
      <p:pic>
        <p:nvPicPr>
          <p:cNvPr id="2169" name="Picture 165" descr="http://mygiftofspirit.com/wp-content/uploads/2008/08/bonobo-head.jpg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2133600" y="304800"/>
            <a:ext cx="2166938" cy="1708150"/>
          </a:xfrm>
          <a:prstGeom prst="rect">
            <a:avLst/>
          </a:prstGeom>
          <a:noFill/>
          <a:ln w="38100">
            <a:solidFill>
              <a:srgbClr val="F76335"/>
            </a:solidFill>
            <a:miter lim="800000"/>
            <a:headEnd/>
            <a:tailEnd/>
          </a:ln>
        </p:spPr>
      </p:pic>
      <p:pic>
        <p:nvPicPr>
          <p:cNvPr id="2170" name="Picture 167" descr="http://upload.wikimedia.org/wikipedia/commons/thumb/8/87/Chimpanzee-Head.jpg/180px-Chimpanzee-Head.jpg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867400" y="304800"/>
            <a:ext cx="1714500" cy="1714500"/>
          </a:xfrm>
          <a:prstGeom prst="rect">
            <a:avLst/>
          </a:prstGeom>
          <a:noFill/>
          <a:ln w="38100">
            <a:solidFill>
              <a:srgbClr val="F76335"/>
            </a:solidFill>
            <a:miter lim="800000"/>
            <a:headEnd/>
            <a:tailEnd/>
          </a:ln>
        </p:spPr>
      </p:pic>
      <p:pic>
        <p:nvPicPr>
          <p:cNvPr id="2171" name="Picture 169" descr="http://www.starcorpvn.com/images/mb/mb_asian_women_face.jpg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24993600" y="304800"/>
            <a:ext cx="1714500" cy="1714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72" name="TextBox 203"/>
          <p:cNvSpPr txBox="1">
            <a:spLocks noChangeArrowheads="1"/>
          </p:cNvSpPr>
          <p:nvPr/>
        </p:nvSpPr>
        <p:spPr bwMode="auto">
          <a:xfrm rot="-5400000">
            <a:off x="24231600" y="21793200"/>
            <a:ext cx="2682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MILLIONS  OF  YEARS   BEFORE   PRESENT</a:t>
            </a:r>
          </a:p>
        </p:txBody>
      </p:sp>
      <p:sp>
        <p:nvSpPr>
          <p:cNvPr id="205" name="Oval 204"/>
          <p:cNvSpPr/>
          <p:nvPr/>
        </p:nvSpPr>
        <p:spPr bwMode="auto">
          <a:xfrm>
            <a:off x="21412200" y="38252400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4" name="TextBox 164"/>
          <p:cNvSpPr txBox="1">
            <a:spLocks noChangeArrowheads="1"/>
          </p:cNvSpPr>
          <p:nvPr/>
        </p:nvSpPr>
        <p:spPr bwMode="auto">
          <a:xfrm>
            <a:off x="21564600" y="383286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1</a:t>
            </a:r>
          </a:p>
        </p:txBody>
      </p:sp>
      <p:sp>
        <p:nvSpPr>
          <p:cNvPr id="207" name="Oval 206"/>
          <p:cNvSpPr/>
          <p:nvPr/>
        </p:nvSpPr>
        <p:spPr>
          <a:xfrm>
            <a:off x="22479000" y="5181600"/>
            <a:ext cx="8382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6" name="TextBox 207"/>
          <p:cNvSpPr txBox="1">
            <a:spLocks noChangeArrowheads="1"/>
          </p:cNvSpPr>
          <p:nvPr/>
        </p:nvSpPr>
        <p:spPr bwMode="auto">
          <a:xfrm>
            <a:off x="22631400" y="51816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cs typeface="Arial" charset="0"/>
              </a:rPr>
              <a:t>5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7010400" y="37566600"/>
            <a:ext cx="10287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78" name="Group 198"/>
          <p:cNvGrpSpPr>
            <a:grpSpLocks/>
          </p:cNvGrpSpPr>
          <p:nvPr/>
        </p:nvGrpSpPr>
        <p:grpSpPr bwMode="auto">
          <a:xfrm>
            <a:off x="7162800" y="38100000"/>
            <a:ext cx="838200" cy="762000"/>
            <a:chOff x="27584400" y="12039600"/>
            <a:chExt cx="838200" cy="762000"/>
          </a:xfrm>
        </p:grpSpPr>
        <p:sp>
          <p:nvSpPr>
            <p:cNvPr id="211" name="Oval 210"/>
            <p:cNvSpPr/>
            <p:nvPr/>
          </p:nvSpPr>
          <p:spPr>
            <a:xfrm>
              <a:off x="27584400" y="12039600"/>
              <a:ext cx="838200" cy="76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3" name="TextBox 200"/>
            <p:cNvSpPr txBox="1">
              <a:spLocks noChangeArrowheads="1"/>
            </p:cNvSpPr>
            <p:nvPr/>
          </p:nvSpPr>
          <p:spPr bwMode="auto">
            <a:xfrm>
              <a:off x="27736800" y="12039600"/>
              <a:ext cx="533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/>
                <a:t>5</a:t>
              </a:r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8305800" y="37566600"/>
            <a:ext cx="8915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+mn-lt"/>
              </a:rPr>
              <a:t>H. </a:t>
            </a:r>
            <a:r>
              <a:rPr lang="en-US" sz="2400" i="1" dirty="0" err="1">
                <a:latin typeface="+mn-lt"/>
              </a:rPr>
              <a:t>cepranensis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+mn-lt"/>
              </a:rPr>
              <a:t>H. antecessor, H. </a:t>
            </a:r>
            <a:r>
              <a:rPr lang="en-US" sz="2400" i="1" dirty="0" err="1">
                <a:latin typeface="+mn-lt"/>
              </a:rPr>
              <a:t>heidelbergensis</a:t>
            </a:r>
            <a:r>
              <a:rPr lang="en-US" sz="2400" i="1" dirty="0">
                <a:latin typeface="+mn-lt"/>
              </a:rPr>
              <a:t>, and H. </a:t>
            </a:r>
            <a:r>
              <a:rPr lang="en-US" sz="2400" i="1" dirty="0" err="1">
                <a:latin typeface="+mn-lt"/>
              </a:rPr>
              <a:t>rhodesiensis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are combined in different ways, sometimes all as </a:t>
            </a:r>
            <a:r>
              <a:rPr lang="en-US" sz="2400" i="1" dirty="0">
                <a:latin typeface="+mn-lt"/>
              </a:rPr>
              <a:t>H. </a:t>
            </a:r>
            <a:r>
              <a:rPr lang="en-US" sz="2400" i="1" dirty="0" err="1">
                <a:latin typeface="+mn-lt"/>
              </a:rPr>
              <a:t>heidelbergensis</a:t>
            </a:r>
            <a:r>
              <a:rPr lang="en-US" sz="2400" i="1" dirty="0">
                <a:latin typeface="+mn-lt"/>
              </a:rPr>
              <a:t>. H. </a:t>
            </a:r>
            <a:r>
              <a:rPr lang="en-US" sz="2400" i="1" dirty="0" err="1">
                <a:latin typeface="+mn-lt"/>
              </a:rPr>
              <a:t>heidelbergensis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is accepted as the ancestor of </a:t>
            </a:r>
            <a:r>
              <a:rPr lang="en-US" sz="2400" i="1" dirty="0">
                <a:latin typeface="+mn-lt"/>
              </a:rPr>
              <a:t>H. </a:t>
            </a:r>
            <a:r>
              <a:rPr lang="en-US" sz="2400" i="1" dirty="0" err="1">
                <a:latin typeface="+mn-lt"/>
              </a:rPr>
              <a:t>neanderthalensis</a:t>
            </a:r>
            <a:r>
              <a:rPr lang="en-US" sz="2400" i="1" dirty="0">
                <a:latin typeface="+mn-lt"/>
              </a:rPr>
              <a:t>, </a:t>
            </a:r>
            <a:r>
              <a:rPr lang="en-US" sz="2400" dirty="0">
                <a:latin typeface="+mn-lt"/>
              </a:rPr>
              <a:t>and is often referenced as ancestral to </a:t>
            </a:r>
            <a:r>
              <a:rPr lang="en-US" sz="2400" i="1" dirty="0">
                <a:latin typeface="+mn-lt"/>
              </a:rPr>
              <a:t>H. sapiens. </a:t>
            </a:r>
            <a:r>
              <a:rPr lang="en-US" sz="2400" dirty="0">
                <a:latin typeface="+mn-lt"/>
              </a:rPr>
              <a:t>But a recent study (Gonzalez-Jose et al., 2008) suggests that </a:t>
            </a:r>
            <a:r>
              <a:rPr lang="en-US" sz="2400" i="1" dirty="0">
                <a:latin typeface="+mn-lt"/>
              </a:rPr>
              <a:t>H. sapiens </a:t>
            </a:r>
            <a:r>
              <a:rPr lang="en-US" sz="2400" dirty="0">
                <a:latin typeface="+mn-lt"/>
              </a:rPr>
              <a:t>and </a:t>
            </a:r>
            <a:r>
              <a:rPr lang="en-US" sz="2400" i="1" dirty="0">
                <a:latin typeface="+mn-lt"/>
              </a:rPr>
              <a:t>H. </a:t>
            </a:r>
            <a:r>
              <a:rPr lang="en-US" sz="2400" i="1" dirty="0" err="1">
                <a:latin typeface="+mn-lt"/>
              </a:rPr>
              <a:t>rhodesiensis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are more similar to </a:t>
            </a:r>
            <a:r>
              <a:rPr lang="en-US" sz="2400" i="1" dirty="0">
                <a:latin typeface="+mn-lt"/>
              </a:rPr>
              <a:t>H. erectus and H. </a:t>
            </a:r>
            <a:r>
              <a:rPr lang="en-US" sz="2400" i="1" dirty="0" err="1">
                <a:latin typeface="+mn-lt"/>
              </a:rPr>
              <a:t>ergaster</a:t>
            </a:r>
            <a:r>
              <a:rPr lang="en-US" sz="2400" i="1" dirty="0">
                <a:latin typeface="+mn-lt"/>
              </a:rPr>
              <a:t>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1219200" y="29946600"/>
            <a:ext cx="1752600" cy="509588"/>
          </a:xfrm>
          <a:prstGeom prst="rect">
            <a:avLst/>
          </a:prstGeom>
          <a:solidFill>
            <a:srgbClr val="F76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762000" y="35814000"/>
            <a:ext cx="6172200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Pictures are not to the same scale. </a:t>
            </a:r>
            <a:endParaRPr lang="en-US" sz="2800" b="1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number </a:t>
            </a:r>
            <a:r>
              <a:rPr lang="en-US" sz="2400" dirty="0">
                <a:latin typeface="+mn-lt"/>
              </a:rPr>
              <a:t>inside each bar is the minimum  number of </a:t>
            </a:r>
            <a:r>
              <a:rPr lang="en-US" sz="2400" i="1" dirty="0">
                <a:latin typeface="+mn-lt"/>
              </a:rPr>
              <a:t>individual organisms </a:t>
            </a:r>
            <a:r>
              <a:rPr lang="en-US" sz="2400" dirty="0">
                <a:latin typeface="+mn-lt"/>
              </a:rPr>
              <a:t>found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>
                <a:latin typeface="+mn-lt"/>
              </a:rPr>
              <a:t>each extinct </a:t>
            </a:r>
            <a:r>
              <a:rPr lang="en-US" sz="2400" dirty="0" smtClean="0">
                <a:latin typeface="+mn-lt"/>
              </a:rPr>
              <a:t>species (up to 1996), </a:t>
            </a:r>
            <a:r>
              <a:rPr lang="en-US" sz="2400" dirty="0">
                <a:latin typeface="+mn-lt"/>
              </a:rPr>
              <a:t>not the number of single </a:t>
            </a:r>
            <a:r>
              <a:rPr lang="en-US" sz="2400" dirty="0">
                <a:latin typeface="+mn-lt"/>
              </a:rPr>
              <a:t>fossil bones </a:t>
            </a:r>
            <a:r>
              <a:rPr lang="en-US" sz="2400" dirty="0">
                <a:latin typeface="+mn-lt"/>
              </a:rPr>
              <a:t>or fragments. </a:t>
            </a:r>
            <a:r>
              <a:rPr lang="en-US" sz="2400" dirty="0">
                <a:latin typeface="+mn-lt"/>
              </a:rPr>
              <a:t> For example, the entire “Lucy” skeleton (shown above) counts as </a:t>
            </a:r>
            <a:r>
              <a:rPr lang="en-US" sz="2400" dirty="0" smtClean="0">
                <a:latin typeface="+mn-lt"/>
              </a:rPr>
              <a:t>‘1’.  </a:t>
            </a:r>
            <a:r>
              <a:rPr lang="en-US" sz="2400" dirty="0">
                <a:latin typeface="+mn-lt"/>
              </a:rPr>
              <a:t>Most </a:t>
            </a:r>
            <a:r>
              <a:rPr lang="en-US" sz="2400" dirty="0">
                <a:latin typeface="+mn-lt"/>
              </a:rPr>
              <a:t>values are from </a:t>
            </a:r>
            <a:r>
              <a:rPr lang="en-US" sz="2400" dirty="0" err="1">
                <a:latin typeface="+mn-lt"/>
              </a:rPr>
              <a:t>Johanson</a:t>
            </a:r>
            <a:r>
              <a:rPr lang="en-US" sz="2400" dirty="0">
                <a:latin typeface="+mn-lt"/>
              </a:rPr>
              <a:t> and Edgar (1996); others (like </a:t>
            </a:r>
            <a:r>
              <a:rPr lang="en-US" sz="2400" dirty="0">
                <a:latin typeface="+mn-lt"/>
              </a:rPr>
              <a:t>species discovered in the last 10 </a:t>
            </a:r>
            <a:r>
              <a:rPr lang="en-US" sz="2400" dirty="0" smtClean="0">
                <a:latin typeface="+mn-lt"/>
              </a:rPr>
              <a:t>years – see citation list on right wall) </a:t>
            </a:r>
            <a:r>
              <a:rPr lang="en-US" sz="2400" dirty="0">
                <a:latin typeface="+mn-lt"/>
              </a:rPr>
              <a:t>were compiled from the </a:t>
            </a:r>
            <a:r>
              <a:rPr lang="en-US" sz="2400" dirty="0">
                <a:latin typeface="+mn-lt"/>
              </a:rPr>
              <a:t>literature</a:t>
            </a:r>
            <a:r>
              <a:rPr lang="en-US" sz="2400" dirty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22631400" y="35890200"/>
            <a:ext cx="2286000" cy="1905000"/>
          </a:xfrm>
          <a:prstGeom prst="rect">
            <a:avLst/>
          </a:prstGeom>
          <a:solidFill>
            <a:srgbClr val="CE60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25679400" y="32842200"/>
            <a:ext cx="2286000" cy="3124200"/>
          </a:xfrm>
          <a:prstGeom prst="rect">
            <a:avLst/>
          </a:prstGeom>
          <a:solidFill>
            <a:srgbClr val="641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025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84" name="Picture 141" descr="Toumai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20802600" y="40306625"/>
            <a:ext cx="2898775" cy="2774950"/>
          </a:xfrm>
          <a:prstGeom prst="rect">
            <a:avLst/>
          </a:prstGeom>
          <a:noFill/>
          <a:ln w="38100">
            <a:solidFill>
              <a:srgbClr val="E92B6F"/>
            </a:solidFill>
            <a:miter lim="800000"/>
            <a:headEnd/>
            <a:tailEnd/>
          </a:ln>
        </p:spPr>
      </p:pic>
      <p:pic>
        <p:nvPicPr>
          <p:cNvPr id="2185" name="Picture 166" descr="http://media.hominin.net/fossils/bar-1000.jpg">
            <a:hlinkClick r:id="rId51"/>
          </p:cNvPr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24917400" y="36728400"/>
            <a:ext cx="3200400" cy="2424113"/>
          </a:xfrm>
          <a:prstGeom prst="rect">
            <a:avLst/>
          </a:prstGeom>
          <a:noFill/>
          <a:ln w="38100">
            <a:solidFill>
              <a:srgbClr val="CE60C6"/>
            </a:solidFill>
            <a:miter lim="800000"/>
            <a:headEnd/>
            <a:tailEnd/>
          </a:ln>
        </p:spPr>
      </p:pic>
      <p:pic>
        <p:nvPicPr>
          <p:cNvPr id="2186" name="Picture 143" descr="kadabba fossils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21336000" y="31089600"/>
            <a:ext cx="4367213" cy="3952875"/>
          </a:xfrm>
          <a:prstGeom prst="rect">
            <a:avLst/>
          </a:prstGeom>
          <a:noFill/>
          <a:ln w="38100">
            <a:solidFill>
              <a:srgbClr val="641F7F"/>
            </a:solidFill>
            <a:miter lim="800000"/>
            <a:headEnd/>
            <a:tailEnd/>
          </a:ln>
        </p:spPr>
      </p:pic>
      <p:sp>
        <p:nvSpPr>
          <p:cNvPr id="2187" name="TextBox 192"/>
          <p:cNvSpPr txBox="1">
            <a:spLocks noChangeArrowheads="1"/>
          </p:cNvSpPr>
          <p:nvPr/>
        </p:nvSpPr>
        <p:spPr bwMode="auto">
          <a:xfrm>
            <a:off x="24460200" y="412242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88" name="TextBox 195"/>
          <p:cNvSpPr txBox="1">
            <a:spLocks noChangeArrowheads="1"/>
          </p:cNvSpPr>
          <p:nvPr/>
        </p:nvSpPr>
        <p:spPr bwMode="auto">
          <a:xfrm>
            <a:off x="26593800" y="340614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89" name="TextBox 196"/>
          <p:cNvSpPr txBox="1">
            <a:spLocks noChangeArrowheads="1"/>
          </p:cNvSpPr>
          <p:nvPr/>
        </p:nvSpPr>
        <p:spPr bwMode="auto">
          <a:xfrm>
            <a:off x="26365200" y="281940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190" name="TextBox 197"/>
          <p:cNvSpPr txBox="1">
            <a:spLocks noChangeArrowheads="1"/>
          </p:cNvSpPr>
          <p:nvPr/>
        </p:nvSpPr>
        <p:spPr bwMode="auto">
          <a:xfrm>
            <a:off x="23393400" y="364236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91" name="TextBox 198"/>
          <p:cNvSpPr txBox="1">
            <a:spLocks noChangeArrowheads="1"/>
          </p:cNvSpPr>
          <p:nvPr/>
        </p:nvSpPr>
        <p:spPr bwMode="auto">
          <a:xfrm>
            <a:off x="28422600" y="253746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92" name="TextBox 200"/>
          <p:cNvSpPr txBox="1">
            <a:spLocks noChangeArrowheads="1"/>
          </p:cNvSpPr>
          <p:nvPr/>
        </p:nvSpPr>
        <p:spPr bwMode="auto">
          <a:xfrm>
            <a:off x="17449800" y="163830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93" name="TextBox 203"/>
          <p:cNvSpPr txBox="1">
            <a:spLocks noChangeArrowheads="1"/>
          </p:cNvSpPr>
          <p:nvPr/>
        </p:nvSpPr>
        <p:spPr bwMode="auto">
          <a:xfrm>
            <a:off x="20040600" y="172974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2194" name="TextBox 205"/>
          <p:cNvSpPr txBox="1">
            <a:spLocks noChangeArrowheads="1"/>
          </p:cNvSpPr>
          <p:nvPr/>
        </p:nvSpPr>
        <p:spPr bwMode="auto">
          <a:xfrm>
            <a:off x="25374600" y="214122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2195" name="TextBox 207"/>
          <p:cNvSpPr txBox="1">
            <a:spLocks noChangeArrowheads="1"/>
          </p:cNvSpPr>
          <p:nvPr/>
        </p:nvSpPr>
        <p:spPr bwMode="auto">
          <a:xfrm>
            <a:off x="25755600" y="169926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96" name="TextBox 209"/>
          <p:cNvSpPr txBox="1">
            <a:spLocks noChangeArrowheads="1"/>
          </p:cNvSpPr>
          <p:nvPr/>
        </p:nvSpPr>
        <p:spPr bwMode="auto">
          <a:xfrm>
            <a:off x="28803600" y="205740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97" name="TextBox 211"/>
          <p:cNvSpPr txBox="1">
            <a:spLocks noChangeArrowheads="1"/>
          </p:cNvSpPr>
          <p:nvPr/>
        </p:nvSpPr>
        <p:spPr bwMode="auto">
          <a:xfrm>
            <a:off x="32842200" y="21640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98" name="TextBox 213"/>
          <p:cNvSpPr txBox="1">
            <a:spLocks noChangeArrowheads="1"/>
          </p:cNvSpPr>
          <p:nvPr/>
        </p:nvSpPr>
        <p:spPr bwMode="auto">
          <a:xfrm>
            <a:off x="31013400" y="116586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199" name="TextBox 215"/>
          <p:cNvSpPr txBox="1">
            <a:spLocks noChangeArrowheads="1"/>
          </p:cNvSpPr>
          <p:nvPr/>
        </p:nvSpPr>
        <p:spPr bwMode="auto">
          <a:xfrm>
            <a:off x="28346400" y="12496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200" name="TextBox 216"/>
          <p:cNvSpPr txBox="1">
            <a:spLocks noChangeArrowheads="1"/>
          </p:cNvSpPr>
          <p:nvPr/>
        </p:nvSpPr>
        <p:spPr bwMode="auto">
          <a:xfrm>
            <a:off x="25755600" y="128016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01" name="TextBox 217"/>
          <p:cNvSpPr txBox="1">
            <a:spLocks noChangeArrowheads="1"/>
          </p:cNvSpPr>
          <p:nvPr/>
        </p:nvSpPr>
        <p:spPr bwMode="auto">
          <a:xfrm>
            <a:off x="22936200" y="14020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202" name="TextBox 218"/>
          <p:cNvSpPr txBox="1">
            <a:spLocks noChangeArrowheads="1"/>
          </p:cNvSpPr>
          <p:nvPr/>
        </p:nvSpPr>
        <p:spPr bwMode="auto">
          <a:xfrm>
            <a:off x="11963400" y="100584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2203" name="TextBox 219"/>
          <p:cNvSpPr txBox="1">
            <a:spLocks noChangeArrowheads="1"/>
          </p:cNvSpPr>
          <p:nvPr/>
        </p:nvSpPr>
        <p:spPr bwMode="auto">
          <a:xfrm>
            <a:off x="14630400" y="121920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204" name="TextBox 220"/>
          <p:cNvSpPr txBox="1">
            <a:spLocks noChangeArrowheads="1"/>
          </p:cNvSpPr>
          <p:nvPr/>
        </p:nvSpPr>
        <p:spPr bwMode="auto">
          <a:xfrm>
            <a:off x="17297400" y="42672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205" name="TextBox 221"/>
          <p:cNvSpPr txBox="1">
            <a:spLocks noChangeArrowheads="1"/>
          </p:cNvSpPr>
          <p:nvPr/>
        </p:nvSpPr>
        <p:spPr bwMode="auto">
          <a:xfrm>
            <a:off x="20421600" y="30480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06" name="TextBox 222"/>
          <p:cNvSpPr txBox="1">
            <a:spLocks noChangeArrowheads="1"/>
          </p:cNvSpPr>
          <p:nvPr/>
        </p:nvSpPr>
        <p:spPr bwMode="auto">
          <a:xfrm>
            <a:off x="22402800" y="66294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207" name="TextBox 223"/>
          <p:cNvSpPr txBox="1">
            <a:spLocks noChangeArrowheads="1"/>
          </p:cNvSpPr>
          <p:nvPr/>
        </p:nvSpPr>
        <p:spPr bwMode="auto">
          <a:xfrm>
            <a:off x="27660600" y="69342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08" name="TextBox 224"/>
          <p:cNvSpPr txBox="1">
            <a:spLocks noChangeArrowheads="1"/>
          </p:cNvSpPr>
          <p:nvPr/>
        </p:nvSpPr>
        <p:spPr bwMode="auto">
          <a:xfrm>
            <a:off x="30937200" y="2209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209" name="TextBox 225"/>
          <p:cNvSpPr txBox="1">
            <a:spLocks noChangeArrowheads="1"/>
          </p:cNvSpPr>
          <p:nvPr/>
        </p:nvSpPr>
        <p:spPr bwMode="auto">
          <a:xfrm>
            <a:off x="33756600" y="63246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210" name="TextBox 226"/>
          <p:cNvSpPr txBox="1">
            <a:spLocks noChangeArrowheads="1"/>
          </p:cNvSpPr>
          <p:nvPr/>
        </p:nvSpPr>
        <p:spPr bwMode="auto">
          <a:xfrm>
            <a:off x="13411200" y="29718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500</a:t>
            </a:r>
          </a:p>
        </p:txBody>
      </p:sp>
      <p:pic>
        <p:nvPicPr>
          <p:cNvPr id="2211" name="Picture 173" descr="http://blog.sciseek.com/wp-content/uploads/2008/07/hobbit.jpg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30403800" y="3276600"/>
            <a:ext cx="16779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917</Words>
  <Application>Microsoft Office PowerPoint</Application>
  <PresentationFormat>Custom</PresentationFormat>
  <Paragraphs>200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Furman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Furman User</dc:creator>
  <cp:lastModifiedBy>Furman User</cp:lastModifiedBy>
  <cp:revision>272</cp:revision>
  <dcterms:created xsi:type="dcterms:W3CDTF">2009-02-11T17:50:53Z</dcterms:created>
  <dcterms:modified xsi:type="dcterms:W3CDTF">2009-02-20T15:23:24Z</dcterms:modified>
</cp:coreProperties>
</file>