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61" r:id="rId4"/>
    <p:sldId id="264" r:id="rId5"/>
    <p:sldId id="265" r:id="rId6"/>
    <p:sldId id="266" r:id="rId7"/>
    <p:sldId id="262" r:id="rId8"/>
    <p:sldId id="263" r:id="rId9"/>
    <p:sldId id="259"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1AB9E2-911F-4D08-9A7D-78EE67635CC8}" type="datetimeFigureOut">
              <a:rPr lang="en-US" smtClean="0"/>
              <a:t>12/3/2014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E1A7E096-FA6E-4B83-970F-68EA42A9B20F}" type="slidenum">
              <a:rPr lang="en-US" smtClean="0"/>
              <a:t>‹#›</a:t>
            </a:fld>
            <a:endParaRPr lang="en-US"/>
          </a:p>
        </p:txBody>
      </p:sp>
    </p:spTree>
    <p:extLst>
      <p:ext uri="{BB962C8B-B14F-4D97-AF65-F5344CB8AC3E}">
        <p14:creationId xmlns:p14="http://schemas.microsoft.com/office/powerpoint/2010/main" val="3360490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AB9E2-911F-4D08-9A7D-78EE67635CC8}"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7E096-FA6E-4B83-970F-68EA42A9B20F}" type="slidenum">
              <a:rPr lang="en-US" smtClean="0"/>
              <a:t>‹#›</a:t>
            </a:fld>
            <a:endParaRPr lang="en-US"/>
          </a:p>
        </p:txBody>
      </p:sp>
    </p:spTree>
    <p:extLst>
      <p:ext uri="{BB962C8B-B14F-4D97-AF65-F5344CB8AC3E}">
        <p14:creationId xmlns:p14="http://schemas.microsoft.com/office/powerpoint/2010/main" val="37284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AB9E2-911F-4D08-9A7D-78EE67635CC8}"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E096-FA6E-4B83-970F-68EA42A9B20F}" type="slidenum">
              <a:rPr lang="en-US" smtClean="0"/>
              <a:t>‹#›</a:t>
            </a:fld>
            <a:endParaRPr lang="en-US"/>
          </a:p>
        </p:txBody>
      </p:sp>
    </p:spTree>
    <p:extLst>
      <p:ext uri="{BB962C8B-B14F-4D97-AF65-F5344CB8AC3E}">
        <p14:creationId xmlns:p14="http://schemas.microsoft.com/office/powerpoint/2010/main" val="154780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AB9E2-911F-4D08-9A7D-78EE67635CC8}"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E096-FA6E-4B83-970F-68EA42A9B20F}" type="slidenum">
              <a:rPr lang="en-US" smtClean="0"/>
              <a:t>‹#›</a:t>
            </a:fld>
            <a:endParaRPr lang="en-US"/>
          </a:p>
        </p:txBody>
      </p:sp>
    </p:spTree>
    <p:extLst>
      <p:ext uri="{BB962C8B-B14F-4D97-AF65-F5344CB8AC3E}">
        <p14:creationId xmlns:p14="http://schemas.microsoft.com/office/powerpoint/2010/main" val="2457455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AB9E2-911F-4D08-9A7D-78EE67635CC8}"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E096-FA6E-4B83-970F-68EA42A9B20F}" type="slidenum">
              <a:rPr lang="en-US" smtClean="0"/>
              <a:t>‹#›</a:t>
            </a:fld>
            <a:endParaRPr lang="en-US"/>
          </a:p>
        </p:txBody>
      </p:sp>
    </p:spTree>
    <p:extLst>
      <p:ext uri="{BB962C8B-B14F-4D97-AF65-F5344CB8AC3E}">
        <p14:creationId xmlns:p14="http://schemas.microsoft.com/office/powerpoint/2010/main" val="797726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AB9E2-911F-4D08-9A7D-78EE67635CC8}"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E096-FA6E-4B83-970F-68EA42A9B20F}" type="slidenum">
              <a:rPr lang="en-US" smtClean="0"/>
              <a:t>‹#›</a:t>
            </a:fld>
            <a:endParaRPr lang="en-US"/>
          </a:p>
        </p:txBody>
      </p:sp>
    </p:spTree>
    <p:extLst>
      <p:ext uri="{BB962C8B-B14F-4D97-AF65-F5344CB8AC3E}">
        <p14:creationId xmlns:p14="http://schemas.microsoft.com/office/powerpoint/2010/main" val="2699392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AB9E2-911F-4D08-9A7D-78EE67635CC8}"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E096-FA6E-4B83-970F-68EA42A9B20F}" type="slidenum">
              <a:rPr lang="en-US" smtClean="0"/>
              <a:t>‹#›</a:t>
            </a:fld>
            <a:endParaRPr lang="en-US"/>
          </a:p>
        </p:txBody>
      </p:sp>
    </p:spTree>
    <p:extLst>
      <p:ext uri="{BB962C8B-B14F-4D97-AF65-F5344CB8AC3E}">
        <p14:creationId xmlns:p14="http://schemas.microsoft.com/office/powerpoint/2010/main" val="751239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1AB9E2-911F-4D08-9A7D-78EE67635CC8}"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E096-FA6E-4B83-970F-68EA42A9B20F}" type="slidenum">
              <a:rPr lang="en-US" smtClean="0"/>
              <a:t>‹#›</a:t>
            </a:fld>
            <a:endParaRPr lang="en-US"/>
          </a:p>
        </p:txBody>
      </p:sp>
    </p:spTree>
    <p:extLst>
      <p:ext uri="{BB962C8B-B14F-4D97-AF65-F5344CB8AC3E}">
        <p14:creationId xmlns:p14="http://schemas.microsoft.com/office/powerpoint/2010/main" val="3950986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1AB9E2-911F-4D08-9A7D-78EE67635CC8}"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E096-FA6E-4B83-970F-68EA42A9B20F}" type="slidenum">
              <a:rPr lang="en-US" smtClean="0"/>
              <a:t>‹#›</a:t>
            </a:fld>
            <a:endParaRPr lang="en-US"/>
          </a:p>
        </p:txBody>
      </p:sp>
    </p:spTree>
    <p:extLst>
      <p:ext uri="{BB962C8B-B14F-4D97-AF65-F5344CB8AC3E}">
        <p14:creationId xmlns:p14="http://schemas.microsoft.com/office/powerpoint/2010/main" val="229103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1AB9E2-911F-4D08-9A7D-78EE67635CC8}"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E1A7E096-FA6E-4B83-970F-68EA42A9B20F}" type="slidenum">
              <a:rPr lang="en-US" smtClean="0"/>
              <a:t>‹#›</a:t>
            </a:fld>
            <a:endParaRPr lang="en-US"/>
          </a:p>
        </p:txBody>
      </p:sp>
    </p:spTree>
    <p:extLst>
      <p:ext uri="{BB962C8B-B14F-4D97-AF65-F5344CB8AC3E}">
        <p14:creationId xmlns:p14="http://schemas.microsoft.com/office/powerpoint/2010/main" val="360273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AB9E2-911F-4D08-9A7D-78EE67635CC8}"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E096-FA6E-4B83-970F-68EA42A9B20F}" type="slidenum">
              <a:rPr lang="en-US" smtClean="0"/>
              <a:t>‹#›</a:t>
            </a:fld>
            <a:endParaRPr lang="en-US"/>
          </a:p>
        </p:txBody>
      </p:sp>
    </p:spTree>
    <p:extLst>
      <p:ext uri="{BB962C8B-B14F-4D97-AF65-F5344CB8AC3E}">
        <p14:creationId xmlns:p14="http://schemas.microsoft.com/office/powerpoint/2010/main" val="327487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1AB9E2-911F-4D08-9A7D-78EE67635CC8}"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7E096-FA6E-4B83-970F-68EA42A9B20F}" type="slidenum">
              <a:rPr lang="en-US" smtClean="0"/>
              <a:t>‹#›</a:t>
            </a:fld>
            <a:endParaRPr lang="en-US"/>
          </a:p>
        </p:txBody>
      </p:sp>
    </p:spTree>
    <p:extLst>
      <p:ext uri="{BB962C8B-B14F-4D97-AF65-F5344CB8AC3E}">
        <p14:creationId xmlns:p14="http://schemas.microsoft.com/office/powerpoint/2010/main" val="508306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1AB9E2-911F-4D08-9A7D-78EE67635CC8}" type="datetimeFigureOut">
              <a:rPr lang="en-US" smtClean="0"/>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7E096-FA6E-4B83-970F-68EA42A9B20F}" type="slidenum">
              <a:rPr lang="en-US" smtClean="0"/>
              <a:t>‹#›</a:t>
            </a:fld>
            <a:endParaRPr lang="en-US"/>
          </a:p>
        </p:txBody>
      </p:sp>
    </p:spTree>
    <p:extLst>
      <p:ext uri="{BB962C8B-B14F-4D97-AF65-F5344CB8AC3E}">
        <p14:creationId xmlns:p14="http://schemas.microsoft.com/office/powerpoint/2010/main" val="201023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1AB9E2-911F-4D08-9A7D-78EE67635CC8}" type="datetimeFigureOut">
              <a:rPr lang="en-US" smtClean="0"/>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7E096-FA6E-4B83-970F-68EA42A9B20F}" type="slidenum">
              <a:rPr lang="en-US" smtClean="0"/>
              <a:t>‹#›</a:t>
            </a:fld>
            <a:endParaRPr lang="en-US"/>
          </a:p>
        </p:txBody>
      </p:sp>
    </p:spTree>
    <p:extLst>
      <p:ext uri="{BB962C8B-B14F-4D97-AF65-F5344CB8AC3E}">
        <p14:creationId xmlns:p14="http://schemas.microsoft.com/office/powerpoint/2010/main" val="4051572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AB9E2-911F-4D08-9A7D-78EE67635CC8}" type="datetimeFigureOut">
              <a:rPr lang="en-US" smtClean="0"/>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7E096-FA6E-4B83-970F-68EA42A9B20F}" type="slidenum">
              <a:rPr lang="en-US" smtClean="0"/>
              <a:t>‹#›</a:t>
            </a:fld>
            <a:endParaRPr lang="en-US"/>
          </a:p>
        </p:txBody>
      </p:sp>
    </p:spTree>
    <p:extLst>
      <p:ext uri="{BB962C8B-B14F-4D97-AF65-F5344CB8AC3E}">
        <p14:creationId xmlns:p14="http://schemas.microsoft.com/office/powerpoint/2010/main" val="1256399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AB9E2-911F-4D08-9A7D-78EE67635CC8}"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7E096-FA6E-4B83-970F-68EA42A9B20F}" type="slidenum">
              <a:rPr lang="en-US" smtClean="0"/>
              <a:t>‹#›</a:t>
            </a:fld>
            <a:endParaRPr lang="en-US"/>
          </a:p>
        </p:txBody>
      </p:sp>
    </p:spTree>
    <p:extLst>
      <p:ext uri="{BB962C8B-B14F-4D97-AF65-F5344CB8AC3E}">
        <p14:creationId xmlns:p14="http://schemas.microsoft.com/office/powerpoint/2010/main" val="620234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AB9E2-911F-4D08-9A7D-78EE67635CC8}"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7E096-FA6E-4B83-970F-68EA42A9B20F}" type="slidenum">
              <a:rPr lang="en-US" smtClean="0"/>
              <a:t>‹#›</a:t>
            </a:fld>
            <a:endParaRPr lang="en-US"/>
          </a:p>
        </p:txBody>
      </p:sp>
    </p:spTree>
    <p:extLst>
      <p:ext uri="{BB962C8B-B14F-4D97-AF65-F5344CB8AC3E}">
        <p14:creationId xmlns:p14="http://schemas.microsoft.com/office/powerpoint/2010/main" val="290312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1AB9E2-911F-4D08-9A7D-78EE67635CC8}" type="datetimeFigureOut">
              <a:rPr lang="en-US" smtClean="0"/>
              <a:t>12/3/2014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A7E096-FA6E-4B83-970F-68EA42A9B20F}" type="slidenum">
              <a:rPr lang="en-US" smtClean="0"/>
              <a:t>‹#›</a:t>
            </a:fld>
            <a:endParaRPr lang="en-US"/>
          </a:p>
        </p:txBody>
      </p:sp>
    </p:spTree>
    <p:extLst>
      <p:ext uri="{BB962C8B-B14F-4D97-AF65-F5344CB8AC3E}">
        <p14:creationId xmlns:p14="http://schemas.microsoft.com/office/powerpoint/2010/main" val="196029435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Evolution of the Human Ear</a:t>
            </a:r>
            <a:endParaRPr lang="en-US" dirty="0"/>
          </a:p>
        </p:txBody>
      </p:sp>
      <p:sp>
        <p:nvSpPr>
          <p:cNvPr id="3" name="Subtitle 2"/>
          <p:cNvSpPr>
            <a:spLocks noGrp="1"/>
          </p:cNvSpPr>
          <p:nvPr>
            <p:ph type="subTitle" idx="1"/>
          </p:nvPr>
        </p:nvSpPr>
        <p:spPr/>
        <p:txBody>
          <a:bodyPr/>
          <a:lstStyle/>
          <a:p>
            <a:r>
              <a:rPr lang="en-US" dirty="0" smtClean="0"/>
              <a:t>Will Cranford</a:t>
            </a:r>
            <a:endParaRPr lang="en-US" dirty="0"/>
          </a:p>
        </p:txBody>
      </p:sp>
    </p:spTree>
    <p:extLst>
      <p:ext uri="{BB962C8B-B14F-4D97-AF65-F5344CB8AC3E}">
        <p14:creationId xmlns:p14="http://schemas.microsoft.com/office/powerpoint/2010/main" val="2503725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10018713" cy="1752599"/>
          </a:xfrm>
        </p:spPr>
        <p:txBody>
          <a:bodyPr/>
          <a:lstStyle/>
          <a:p>
            <a:r>
              <a:rPr lang="en-US" dirty="0" smtClean="0"/>
              <a:t>Things to Think On</a:t>
            </a:r>
            <a:endParaRPr lang="en-US" dirty="0"/>
          </a:p>
        </p:txBody>
      </p:sp>
      <p:sp>
        <p:nvSpPr>
          <p:cNvPr id="3" name="Content Placeholder 2"/>
          <p:cNvSpPr>
            <a:spLocks noGrp="1"/>
          </p:cNvSpPr>
          <p:nvPr>
            <p:ph idx="1"/>
          </p:nvPr>
        </p:nvSpPr>
        <p:spPr>
          <a:xfrm>
            <a:off x="1484308" y="1752599"/>
            <a:ext cx="10018713" cy="3124201"/>
          </a:xfrm>
        </p:spPr>
        <p:txBody>
          <a:bodyPr/>
          <a:lstStyle/>
          <a:p>
            <a:r>
              <a:rPr lang="en-US" dirty="0" smtClean="0"/>
              <a:t>Do you think the muscles controlling ear movement will ever be eliminated in humans?</a:t>
            </a:r>
          </a:p>
          <a:p>
            <a:r>
              <a:rPr lang="en-US" dirty="0" smtClean="0"/>
              <a:t>To what extent can the outer ear be reduced?</a:t>
            </a:r>
          </a:p>
          <a:p>
            <a:r>
              <a:rPr lang="en-US" dirty="0" smtClean="0"/>
              <a:t>The ability to survive drove evolution in the past, does this still hold true?</a:t>
            </a:r>
            <a:endParaRPr lang="en-US" dirty="0"/>
          </a:p>
        </p:txBody>
      </p:sp>
    </p:spTree>
    <p:extLst>
      <p:ext uri="{BB962C8B-B14F-4D97-AF65-F5344CB8AC3E}">
        <p14:creationId xmlns:p14="http://schemas.microsoft.com/office/powerpoint/2010/main" val="928912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752599"/>
          </a:xfrm>
        </p:spPr>
        <p:txBody>
          <a:bodyPr/>
          <a:lstStyle/>
          <a:p>
            <a:r>
              <a:rPr lang="en-US" dirty="0" smtClean="0"/>
              <a:t>Complex Structure</a:t>
            </a:r>
            <a:endParaRPr lang="en-US" dirty="0"/>
          </a:p>
        </p:txBody>
      </p:sp>
      <p:pic>
        <p:nvPicPr>
          <p:cNvPr id="5" name="Picture 4"/>
          <p:cNvPicPr>
            <a:picLocks noChangeAspect="1"/>
          </p:cNvPicPr>
          <p:nvPr/>
        </p:nvPicPr>
        <p:blipFill>
          <a:blip r:embed="rId2"/>
          <a:stretch>
            <a:fillRect/>
          </a:stretch>
        </p:blipFill>
        <p:spPr>
          <a:xfrm>
            <a:off x="2963917" y="1258918"/>
            <a:ext cx="6693448" cy="5599082"/>
          </a:xfrm>
          <a:prstGeom prst="rect">
            <a:avLst/>
          </a:prstGeom>
        </p:spPr>
      </p:pic>
    </p:spTree>
    <p:extLst>
      <p:ext uri="{BB962C8B-B14F-4D97-AF65-F5344CB8AC3E}">
        <p14:creationId xmlns:p14="http://schemas.microsoft.com/office/powerpoint/2010/main" val="403418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81193"/>
            <a:ext cx="10018713" cy="1752599"/>
          </a:xfrm>
        </p:spPr>
        <p:txBody>
          <a:bodyPr/>
          <a:lstStyle/>
          <a:p>
            <a:r>
              <a:rPr lang="en-US" dirty="0" smtClean="0"/>
              <a:t>Other Auditory Systems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3237" y="1722251"/>
            <a:ext cx="3348448" cy="2818277"/>
          </a:xfrm>
        </p:spPr>
      </p:pic>
      <p:pic>
        <p:nvPicPr>
          <p:cNvPr id="5" name="Picture 4"/>
          <p:cNvPicPr>
            <a:picLocks noChangeAspect="1"/>
          </p:cNvPicPr>
          <p:nvPr/>
        </p:nvPicPr>
        <p:blipFill>
          <a:blip r:embed="rId3"/>
          <a:stretch>
            <a:fillRect/>
          </a:stretch>
        </p:blipFill>
        <p:spPr>
          <a:xfrm>
            <a:off x="122388" y="1722251"/>
            <a:ext cx="2794791" cy="2818277"/>
          </a:xfrm>
          <a:prstGeom prst="rect">
            <a:avLst/>
          </a:prstGeom>
        </p:spPr>
      </p:pic>
      <p:pic>
        <p:nvPicPr>
          <p:cNvPr id="7" name="Picture 6"/>
          <p:cNvPicPr>
            <a:picLocks noChangeAspect="1"/>
          </p:cNvPicPr>
          <p:nvPr/>
        </p:nvPicPr>
        <p:blipFill>
          <a:blip r:embed="rId4"/>
          <a:stretch>
            <a:fillRect/>
          </a:stretch>
        </p:blipFill>
        <p:spPr>
          <a:xfrm>
            <a:off x="8072109" y="1681484"/>
            <a:ext cx="3321665" cy="216266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0937" y="4746771"/>
            <a:ext cx="7396027" cy="2111229"/>
          </a:xfrm>
          <a:prstGeom prst="rect">
            <a:avLst/>
          </a:prstGeom>
        </p:spPr>
      </p:pic>
    </p:spTree>
    <p:extLst>
      <p:ext uri="{BB962C8B-B14F-4D97-AF65-F5344CB8AC3E}">
        <p14:creationId xmlns:p14="http://schemas.microsoft.com/office/powerpoint/2010/main" val="428497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220718"/>
            <a:ext cx="10018713" cy="1760482"/>
          </a:xfrm>
        </p:spPr>
        <p:txBody>
          <a:bodyPr/>
          <a:lstStyle/>
          <a:p>
            <a:r>
              <a:rPr lang="en-US" dirty="0" smtClean="0"/>
              <a:t>Inner Ear Bones</a:t>
            </a:r>
            <a:endParaRPr lang="en-US" dirty="0"/>
          </a:p>
        </p:txBody>
      </p:sp>
      <p:sp>
        <p:nvSpPr>
          <p:cNvPr id="3" name="Content Placeholder 2"/>
          <p:cNvSpPr>
            <a:spLocks noGrp="1"/>
          </p:cNvSpPr>
          <p:nvPr>
            <p:ph idx="1"/>
          </p:nvPr>
        </p:nvSpPr>
        <p:spPr>
          <a:xfrm>
            <a:off x="1484309" y="220718"/>
            <a:ext cx="10018713" cy="4293476"/>
          </a:xfrm>
        </p:spPr>
        <p:txBody>
          <a:bodyPr/>
          <a:lstStyle/>
          <a:p>
            <a:r>
              <a:rPr lang="en-US" dirty="0" smtClean="0"/>
              <a:t>Incus (Anvil)</a:t>
            </a:r>
          </a:p>
          <a:p>
            <a:r>
              <a:rPr lang="en-US" dirty="0" smtClean="0"/>
              <a:t>Malleus (Hammer)</a:t>
            </a:r>
          </a:p>
          <a:p>
            <a:r>
              <a:rPr lang="en-US" dirty="0" smtClean="0"/>
              <a:t>Stapes (Stirrup)</a:t>
            </a:r>
          </a:p>
          <a:p>
            <a:r>
              <a:rPr lang="en-US" dirty="0" smtClean="0"/>
              <a:t>Traceable through fossil </a:t>
            </a:r>
          </a:p>
          <a:p>
            <a:pPr marL="0" indent="0">
              <a:buNone/>
            </a:pPr>
            <a:r>
              <a:rPr lang="en-US" dirty="0" smtClean="0"/>
              <a:t>     record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6597" y="1860331"/>
            <a:ext cx="5070989" cy="4781218"/>
          </a:xfrm>
          <a:prstGeom prst="rect">
            <a:avLst/>
          </a:prstGeom>
        </p:spPr>
      </p:pic>
    </p:spTree>
    <p:extLst>
      <p:ext uri="{BB962C8B-B14F-4D97-AF65-F5344CB8AC3E}">
        <p14:creationId xmlns:p14="http://schemas.microsoft.com/office/powerpoint/2010/main" val="75800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smtClean="0"/>
              <a:t>Inner Ear Bones</a:t>
            </a:r>
            <a:endParaRPr lang="en-US" dirty="0"/>
          </a:p>
        </p:txBody>
      </p:sp>
      <p:sp>
        <p:nvSpPr>
          <p:cNvPr id="3" name="Content Placeholder 2"/>
          <p:cNvSpPr>
            <a:spLocks noGrp="1"/>
          </p:cNvSpPr>
          <p:nvPr>
            <p:ph idx="1"/>
          </p:nvPr>
        </p:nvSpPr>
        <p:spPr>
          <a:xfrm>
            <a:off x="4162097" y="961698"/>
            <a:ext cx="7913617" cy="5186854"/>
          </a:xfrm>
        </p:spPr>
        <p:txBody>
          <a:bodyPr>
            <a:normAutofit/>
          </a:bodyPr>
          <a:lstStyle/>
          <a:p>
            <a:r>
              <a:rPr lang="en-US" dirty="0"/>
              <a:t>...the discovery that the mammalian malleus and incus were actually homologues of visceral elements of the "reptilian" jaw articulation ... ranks as one of the milestones in the history of comparative </a:t>
            </a:r>
            <a:r>
              <a:rPr lang="en-US" dirty="0" smtClean="0"/>
              <a:t>biology</a:t>
            </a:r>
          </a:p>
          <a:p>
            <a:r>
              <a:rPr lang="en-US" dirty="0" smtClean="0"/>
              <a:t>As the jawbones of our ancestors were reduced they receded to the back of the head to form what are now the inner ear bones</a:t>
            </a:r>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0654"/>
            <a:ext cx="4162097" cy="5657345"/>
          </a:xfrm>
          <a:prstGeom prst="rect">
            <a:avLst/>
          </a:prstGeom>
        </p:spPr>
      </p:pic>
    </p:spTree>
    <p:extLst>
      <p:ext uri="{BB962C8B-B14F-4D97-AF65-F5344CB8AC3E}">
        <p14:creationId xmlns:p14="http://schemas.microsoft.com/office/powerpoint/2010/main" val="1461962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544" y="0"/>
            <a:ext cx="10018713" cy="1752599"/>
          </a:xfrm>
        </p:spPr>
        <p:txBody>
          <a:bodyPr/>
          <a:lstStyle/>
          <a:p>
            <a:r>
              <a:rPr lang="en-US" dirty="0" smtClean="0"/>
              <a:t>Problem of the Eardrum</a:t>
            </a:r>
            <a:endParaRPr lang="en-US" dirty="0"/>
          </a:p>
        </p:txBody>
      </p:sp>
      <p:sp>
        <p:nvSpPr>
          <p:cNvPr id="3" name="Content Placeholder 2"/>
          <p:cNvSpPr>
            <a:spLocks noGrp="1"/>
          </p:cNvSpPr>
          <p:nvPr>
            <p:ph idx="1"/>
          </p:nvPr>
        </p:nvSpPr>
        <p:spPr>
          <a:xfrm>
            <a:off x="1594669" y="568214"/>
            <a:ext cx="10018713" cy="3124201"/>
          </a:xfrm>
        </p:spPr>
        <p:txBody>
          <a:bodyPr/>
          <a:lstStyle/>
          <a:p>
            <a:r>
              <a:rPr lang="en-US" dirty="0" smtClean="0"/>
              <a:t>This structure is difficult to trace through the fossil record and into antiquity due to its inability to leave behind any form of itself</a:t>
            </a:r>
          </a:p>
          <a:p>
            <a:r>
              <a:rPr lang="en-US" dirty="0" smtClean="0"/>
              <a:t>This also holds true for several of the other soft parts of the ear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818" y="2773436"/>
            <a:ext cx="5277920" cy="3958440"/>
          </a:xfrm>
          <a:prstGeom prst="rect">
            <a:avLst/>
          </a:prstGeom>
        </p:spPr>
      </p:pic>
    </p:spTree>
    <p:extLst>
      <p:ext uri="{BB962C8B-B14F-4D97-AF65-F5344CB8AC3E}">
        <p14:creationId xmlns:p14="http://schemas.microsoft.com/office/powerpoint/2010/main" val="260973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10018713" cy="1752599"/>
          </a:xfrm>
        </p:spPr>
        <p:txBody>
          <a:bodyPr/>
          <a:lstStyle/>
          <a:p>
            <a:r>
              <a:rPr lang="en-US" dirty="0" smtClean="0"/>
              <a:t>Cochlea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7537" y="1263868"/>
            <a:ext cx="7076367" cy="5384547"/>
          </a:xfrm>
        </p:spPr>
      </p:pic>
    </p:spTree>
    <p:extLst>
      <p:ext uri="{BB962C8B-B14F-4D97-AF65-F5344CB8AC3E}">
        <p14:creationId xmlns:p14="http://schemas.microsoft.com/office/powerpoint/2010/main" val="1251621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10018713" cy="1752599"/>
          </a:xfrm>
        </p:spPr>
        <p:txBody>
          <a:bodyPr/>
          <a:lstStyle/>
          <a:p>
            <a:r>
              <a:rPr lang="en-US" dirty="0" smtClean="0"/>
              <a:t>Outer Ear</a:t>
            </a:r>
            <a:endParaRPr lang="en-US" dirty="0"/>
          </a:p>
        </p:txBody>
      </p:sp>
      <p:sp>
        <p:nvSpPr>
          <p:cNvPr id="3" name="Content Placeholder 2"/>
          <p:cNvSpPr>
            <a:spLocks noGrp="1"/>
          </p:cNvSpPr>
          <p:nvPr>
            <p:ph idx="1"/>
          </p:nvPr>
        </p:nvSpPr>
        <p:spPr>
          <a:xfrm>
            <a:off x="4653179" y="1552162"/>
            <a:ext cx="10018713" cy="3124201"/>
          </a:xfrm>
        </p:spPr>
        <p:txBody>
          <a:bodyPr/>
          <a:lstStyle/>
          <a:p>
            <a:r>
              <a:rPr lang="en-US" dirty="0" smtClean="0"/>
              <a:t>Consists of the Pinna</a:t>
            </a:r>
          </a:p>
          <a:p>
            <a:r>
              <a:rPr lang="en-US" dirty="0" smtClean="0"/>
              <a:t>Unique to mammals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4527" y="3552001"/>
            <a:ext cx="4738495" cy="31688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70569" cy="27161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3942" y="828674"/>
            <a:ext cx="2943225" cy="18478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7930" y="368023"/>
            <a:ext cx="3340438" cy="217613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657" y="3552001"/>
            <a:ext cx="4437132" cy="3323815"/>
          </a:xfrm>
          <a:prstGeom prst="rect">
            <a:avLst/>
          </a:prstGeom>
        </p:spPr>
      </p:pic>
    </p:spTree>
    <p:extLst>
      <p:ext uri="{BB962C8B-B14F-4D97-AF65-F5344CB8AC3E}">
        <p14:creationId xmlns:p14="http://schemas.microsoft.com/office/powerpoint/2010/main" val="224809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10018713" cy="1752599"/>
          </a:xfrm>
        </p:spPr>
        <p:txBody>
          <a:bodyPr/>
          <a:lstStyle/>
          <a:p>
            <a:r>
              <a:rPr lang="en-US" dirty="0" err="1" smtClean="0"/>
              <a:t>Vestigiality</a:t>
            </a:r>
            <a:r>
              <a:rPr lang="en-US" dirty="0" smtClean="0"/>
              <a:t> </a:t>
            </a:r>
            <a:endParaRPr lang="en-US" dirty="0"/>
          </a:p>
        </p:txBody>
      </p:sp>
      <p:sp>
        <p:nvSpPr>
          <p:cNvPr id="3" name="Content Placeholder 2"/>
          <p:cNvSpPr>
            <a:spLocks noGrp="1"/>
          </p:cNvSpPr>
          <p:nvPr>
            <p:ph idx="1"/>
          </p:nvPr>
        </p:nvSpPr>
        <p:spPr>
          <a:xfrm>
            <a:off x="1342421" y="910457"/>
            <a:ext cx="10018713" cy="3124201"/>
          </a:xfrm>
        </p:spPr>
        <p:txBody>
          <a:bodyPr/>
          <a:lstStyle/>
          <a:p>
            <a:r>
              <a:rPr lang="en-US" dirty="0" smtClean="0"/>
              <a:t>The muscles of the human ear are still present even though they serve no function </a:t>
            </a:r>
          </a:p>
          <a:p>
            <a:r>
              <a:rPr lang="en-US" dirty="0" smtClean="0"/>
              <a:t>Some of the outer surfaces of the ear, Darwin’s Tubercle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385" y="3610303"/>
            <a:ext cx="4368315" cy="3052361"/>
          </a:xfrm>
          <a:prstGeom prst="rect">
            <a:avLst/>
          </a:prstGeom>
        </p:spPr>
      </p:pic>
    </p:spTree>
    <p:extLst>
      <p:ext uri="{BB962C8B-B14F-4D97-AF65-F5344CB8AC3E}">
        <p14:creationId xmlns:p14="http://schemas.microsoft.com/office/powerpoint/2010/main" val="7032727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45</TotalTime>
  <Words>220</Words>
  <Application>Microsoft Office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Corbel</vt:lpstr>
      <vt:lpstr>Parallax</vt:lpstr>
      <vt:lpstr>The Evolution of the Human Ear</vt:lpstr>
      <vt:lpstr>Complex Structure</vt:lpstr>
      <vt:lpstr>Other Auditory Systems</vt:lpstr>
      <vt:lpstr>Inner Ear Bones</vt:lpstr>
      <vt:lpstr>Inner Ear Bones</vt:lpstr>
      <vt:lpstr>Problem of the Eardrum</vt:lpstr>
      <vt:lpstr>Cochlea</vt:lpstr>
      <vt:lpstr>Outer Ear</vt:lpstr>
      <vt:lpstr>Vestigiality </vt:lpstr>
      <vt:lpstr>Things to Think On</vt:lpstr>
    </vt:vector>
  </TitlesOfParts>
  <Company>Furman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Evolution of the Human Ear</dc:title>
  <dc:creator>Will Cranford</dc:creator>
  <cp:lastModifiedBy>Will Cranford</cp:lastModifiedBy>
  <cp:revision>6</cp:revision>
  <dcterms:created xsi:type="dcterms:W3CDTF">2014-12-03T18:29:44Z</dcterms:created>
  <dcterms:modified xsi:type="dcterms:W3CDTF">2014-12-03T19:15:42Z</dcterms:modified>
</cp:coreProperties>
</file>