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12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12/3/14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82296" indent="0" algn="ctr">
              <a:buNone/>
            </a:pPr>
            <a:r>
              <a:rPr lang="en-US" sz="5000" dirty="0" smtClean="0"/>
              <a:t>Genetic Patterns of Ashkenazi Jews</a:t>
            </a:r>
          </a:p>
          <a:p>
            <a:pPr marL="82296" indent="0" algn="ctr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dirty="0" smtClean="0"/>
              <a:t>Victoria Olson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13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Genetic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Isolation</a:t>
            </a:r>
          </a:p>
          <a:p>
            <a:r>
              <a:rPr lang="en-US" dirty="0" smtClean="0"/>
              <a:t>Genetic Drift</a:t>
            </a:r>
          </a:p>
          <a:p>
            <a:r>
              <a:rPr lang="en-US" dirty="0" smtClean="0"/>
              <a:t>Founder’s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5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Founder’s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with subgroup of only 350</a:t>
            </a:r>
          </a:p>
          <a:p>
            <a:r>
              <a:rPr lang="en-US" dirty="0" smtClean="0"/>
              <a:t>Members happened to have certain alleles</a:t>
            </a:r>
          </a:p>
          <a:p>
            <a:r>
              <a:rPr lang="en-US" dirty="0" smtClean="0"/>
              <a:t>Disease-causing mutations were not selected out</a:t>
            </a:r>
          </a:p>
          <a:p>
            <a:r>
              <a:rPr lang="en-US" dirty="0" smtClean="0"/>
              <a:t>Diverged from main population in Middle East, subpopulation moved to Central Europe, subpopulation moved to Eastern Europe</a:t>
            </a:r>
          </a:p>
          <a:p>
            <a:r>
              <a:rPr lang="en-US" dirty="0" smtClean="0"/>
              <a:t>More mutations taking hold each time</a:t>
            </a:r>
          </a:p>
        </p:txBody>
      </p:sp>
    </p:spTree>
    <p:extLst>
      <p:ext uri="{BB962C8B-B14F-4D97-AF65-F5344CB8AC3E}">
        <p14:creationId xmlns:p14="http://schemas.microsoft.com/office/powerpoint/2010/main" val="749049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109"/>
            <a:ext cx="7498080" cy="1143000"/>
          </a:xfrm>
        </p:spPr>
        <p:txBody>
          <a:bodyPr/>
          <a:lstStyle/>
          <a:p>
            <a:r>
              <a:rPr lang="en-US" dirty="0" smtClean="0"/>
              <a:t>Genetic Drift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21833"/>
            <a:ext cx="7498080" cy="592666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</a:t>
            </a:r>
            <a:r>
              <a:rPr lang="en-US" dirty="0" smtClean="0"/>
              <a:t>istorical </a:t>
            </a:r>
            <a:r>
              <a:rPr lang="en-US" dirty="0"/>
              <a:t>tendency of Jewish people to marry and reproduce within their faith and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Limited introduction of new alleles to lower frequency of deleterious alleles</a:t>
            </a:r>
          </a:p>
          <a:p>
            <a:r>
              <a:rPr lang="en-US" dirty="0" smtClean="0"/>
              <a:t>Alleles passed on by chance, not fitness</a:t>
            </a:r>
          </a:p>
          <a:p>
            <a:r>
              <a:rPr lang="en-US" dirty="0" smtClean="0"/>
              <a:t>Less and less genetic variation in population</a:t>
            </a:r>
          </a:p>
          <a:p>
            <a:r>
              <a:rPr lang="en-US" dirty="0" smtClean="0"/>
              <a:t>Low genetic </a:t>
            </a:r>
            <a:r>
              <a:rPr lang="en-US" dirty="0" err="1" smtClean="0"/>
              <a:t>variation+high</a:t>
            </a:r>
            <a:r>
              <a:rPr lang="en-US" dirty="0" smtClean="0"/>
              <a:t> mutation load =increased chance of 2 parents w/ disorder allele</a:t>
            </a:r>
          </a:p>
          <a:p>
            <a:r>
              <a:rPr lang="en-US" dirty="0" smtClean="0"/>
              <a:t>Lack of gene flow between Jewish and Non-Jewish populations, keeping the diseases within the AJ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3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338667"/>
            <a:ext cx="7498080" cy="1143000"/>
          </a:xfrm>
        </p:spPr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13833"/>
            <a:ext cx="7498080" cy="6244167"/>
          </a:xfrm>
        </p:spPr>
        <p:txBody>
          <a:bodyPr>
            <a:normAutofit/>
          </a:bodyPr>
          <a:lstStyle/>
          <a:p>
            <a:r>
              <a:rPr lang="en-US" sz="1600" dirty="0"/>
              <a:t>Bray, Steven M., Jennifer G. </a:t>
            </a:r>
            <a:r>
              <a:rPr lang="en-US" sz="1600" dirty="0" err="1"/>
              <a:t>Mulle</a:t>
            </a:r>
            <a:r>
              <a:rPr lang="en-US" sz="1600" dirty="0"/>
              <a:t>, and Anne F. Dodd. "Signatures of Founder Effects, Admixture, and Selection in the Ashkenazi Jewish Population." </a:t>
            </a:r>
            <a:r>
              <a:rPr lang="en-US" sz="1600" i="1" dirty="0"/>
              <a:t>Proceedings of the National Academy of Sciences of the United States of America</a:t>
            </a:r>
            <a:r>
              <a:rPr lang="en-US" sz="1600" dirty="0"/>
              <a:t> 107.37 (2010): 16222-6227. </a:t>
            </a:r>
            <a:r>
              <a:rPr lang="en-US" sz="1600" i="1" dirty="0" err="1"/>
              <a:t>Www.pnas.org</a:t>
            </a:r>
            <a:r>
              <a:rPr lang="en-US" sz="1600" dirty="0"/>
              <a:t>. </a:t>
            </a:r>
            <a:r>
              <a:rPr lang="en-US" sz="1600" dirty="0" err="1"/>
              <a:t>HighWire</a:t>
            </a:r>
            <a:r>
              <a:rPr lang="en-US" sz="1600" dirty="0"/>
              <a:t> Press, 14 Sept. 2010. Web.</a:t>
            </a:r>
          </a:p>
          <a:p>
            <a:r>
              <a:rPr lang="en-US" sz="1600" dirty="0"/>
              <a:t>Carmi, </a:t>
            </a:r>
            <a:r>
              <a:rPr lang="en-US" sz="1600" dirty="0" err="1"/>
              <a:t>Shai</a:t>
            </a:r>
            <a:r>
              <a:rPr lang="en-US" sz="1600" dirty="0"/>
              <a:t>, Ken Y. </a:t>
            </a:r>
            <a:r>
              <a:rPr lang="en-US" sz="1600" dirty="0" err="1"/>
              <a:t>Hui</a:t>
            </a:r>
            <a:r>
              <a:rPr lang="en-US" sz="1600" dirty="0"/>
              <a:t>, and Ethan </a:t>
            </a:r>
            <a:r>
              <a:rPr lang="en-US" sz="1600" dirty="0" err="1"/>
              <a:t>Kochav</a:t>
            </a:r>
            <a:r>
              <a:rPr lang="en-US" sz="1600" dirty="0"/>
              <a:t>. "Sequencing an Ashkenazi Reference Panel Supports Population-targeted Personal Genomics and Illuminates Jewish and European Origins." </a:t>
            </a:r>
            <a:r>
              <a:rPr lang="en-US" sz="1600" i="1" dirty="0"/>
              <a:t>Nature Communications</a:t>
            </a:r>
            <a:r>
              <a:rPr lang="en-US" sz="1600" dirty="0"/>
              <a:t> 5 (2014): n. </a:t>
            </a:r>
            <a:r>
              <a:rPr lang="en-US" sz="1600" dirty="0" err="1"/>
              <a:t>pag</a:t>
            </a:r>
            <a:r>
              <a:rPr lang="en-US" sz="1600" dirty="0"/>
              <a:t>. 09 Sept. 2014. Web.</a:t>
            </a:r>
          </a:p>
          <a:p>
            <a:r>
              <a:rPr lang="en-US" sz="1600" dirty="0" err="1"/>
              <a:t>Charrow</a:t>
            </a:r>
            <a:r>
              <a:rPr lang="en-US" sz="1600" dirty="0"/>
              <a:t>, Joel. "Ashkenazi Jewish Genetic Disorders." </a:t>
            </a:r>
            <a:r>
              <a:rPr lang="en-US" sz="1600" i="1" dirty="0"/>
              <a:t>Familial Cancer</a:t>
            </a:r>
            <a:r>
              <a:rPr lang="en-US" sz="1600" dirty="0"/>
              <a:t> 3 (2004): 201-206. Web.</a:t>
            </a:r>
          </a:p>
          <a:p>
            <a:r>
              <a:rPr lang="en-US" sz="1600" dirty="0"/>
              <a:t>"Jewish Genetic Diseases." </a:t>
            </a:r>
            <a:r>
              <a:rPr lang="en-US" sz="1600" i="1" dirty="0"/>
              <a:t>Jewish Genetic Disease Consortium</a:t>
            </a:r>
            <a:r>
              <a:rPr lang="en-US" sz="1600" dirty="0"/>
              <a:t>. </a:t>
            </a:r>
            <a:r>
              <a:rPr lang="en-US" sz="1600" dirty="0" err="1"/>
              <a:t>N.p</a:t>
            </a:r>
            <a:r>
              <a:rPr lang="en-US" sz="1600" dirty="0"/>
              <a:t>., 2014. Web.</a:t>
            </a:r>
          </a:p>
          <a:p>
            <a:r>
              <a:rPr lang="en-US" sz="1600" dirty="0"/>
              <a:t>"Jewish Genetics." </a:t>
            </a:r>
            <a:r>
              <a:rPr lang="en-US" sz="1600" i="1" dirty="0"/>
              <a:t>Center for Jewish Genetics</a:t>
            </a:r>
            <a:r>
              <a:rPr lang="en-US" sz="1600" dirty="0"/>
              <a:t>. </a:t>
            </a:r>
            <a:r>
              <a:rPr lang="en-US" sz="1600" dirty="0" err="1"/>
              <a:t>N.p</a:t>
            </a:r>
            <a:r>
              <a:rPr lang="en-US" sz="1600" dirty="0"/>
              <a:t>., 2014. Web.</a:t>
            </a:r>
          </a:p>
          <a:p>
            <a:r>
              <a:rPr lang="en-US" sz="1600" dirty="0" err="1"/>
              <a:t>Manchanda</a:t>
            </a:r>
            <a:r>
              <a:rPr lang="en-US" sz="1600" dirty="0"/>
              <a:t>, </a:t>
            </a:r>
            <a:r>
              <a:rPr lang="en-US" sz="1600" dirty="0" err="1"/>
              <a:t>Ranjit</a:t>
            </a:r>
            <a:r>
              <a:rPr lang="en-US" sz="1600" dirty="0"/>
              <a:t>, Kelly </a:t>
            </a:r>
            <a:r>
              <a:rPr lang="en-US" sz="1600" dirty="0" err="1"/>
              <a:t>Loggenberg</a:t>
            </a:r>
            <a:r>
              <a:rPr lang="en-US" sz="1600" dirty="0"/>
              <a:t>, and </a:t>
            </a:r>
            <a:r>
              <a:rPr lang="en-US" sz="1600" dirty="0" err="1"/>
              <a:t>Saskia</a:t>
            </a:r>
            <a:r>
              <a:rPr lang="en-US" sz="1600" dirty="0"/>
              <a:t> Sanderson. "Population Testing for Cancer Predisposing BRCA1/BRCA2 Mutations in the Ashkenazi-Jewish Community: A Randomized Controlled Trial." </a:t>
            </a:r>
            <a:r>
              <a:rPr lang="en-US" sz="1600" i="1" dirty="0"/>
              <a:t>Journal of the National Cancer Institute</a:t>
            </a:r>
            <a:r>
              <a:rPr lang="en-US" sz="1600" dirty="0"/>
              <a:t> 107.1 (2014): n. </a:t>
            </a:r>
            <a:r>
              <a:rPr lang="en-US" sz="1600" dirty="0" err="1"/>
              <a:t>pag</a:t>
            </a:r>
            <a:r>
              <a:rPr lang="en-US" sz="1600" dirty="0"/>
              <a:t>. Oxford University Press, Nov. 2014. Web.</a:t>
            </a:r>
          </a:p>
          <a:p>
            <a:r>
              <a:rPr lang="en-US" sz="1600" dirty="0"/>
              <a:t>Neil, </a:t>
            </a:r>
            <a:r>
              <a:rPr lang="en-US" sz="1600" dirty="0" err="1"/>
              <a:t>Risch</a:t>
            </a:r>
            <a:r>
              <a:rPr lang="en-US" sz="1600" dirty="0"/>
              <a:t>, </a:t>
            </a:r>
            <a:r>
              <a:rPr lang="en-US" sz="1600" dirty="0" err="1"/>
              <a:t>Hua</a:t>
            </a:r>
            <a:r>
              <a:rPr lang="en-US" sz="1600" dirty="0"/>
              <a:t> Tang, Howard </a:t>
            </a:r>
            <a:r>
              <a:rPr lang="en-US" sz="1600" dirty="0" err="1"/>
              <a:t>Katzenstein</a:t>
            </a:r>
            <a:r>
              <a:rPr lang="en-US" sz="1600" dirty="0"/>
              <a:t>, and Josef </a:t>
            </a:r>
            <a:r>
              <a:rPr lang="en-US" sz="1600" dirty="0" err="1"/>
              <a:t>Ekstein</a:t>
            </a:r>
            <a:r>
              <a:rPr lang="en-US" sz="1600" dirty="0"/>
              <a:t>. "Geographic Distribution of Disease Mutations in the Ashkenazi Jewish Population Supports Genetic Drift over Selection." </a:t>
            </a:r>
            <a:r>
              <a:rPr lang="en-US" sz="1600" i="1" dirty="0"/>
              <a:t>American Journal of Human Genetics</a:t>
            </a:r>
            <a:r>
              <a:rPr lang="en-US" sz="1600" dirty="0"/>
              <a:t> 72.4 (2003): 812-822. 24 Feb. 2003. Web.</a:t>
            </a:r>
          </a:p>
          <a:p>
            <a:r>
              <a:rPr lang="en-US" sz="1600" dirty="0" err="1"/>
              <a:t>Stadler</a:t>
            </a:r>
            <a:r>
              <a:rPr lang="en-US" sz="1600" dirty="0"/>
              <a:t>, </a:t>
            </a:r>
            <a:r>
              <a:rPr lang="en-US" sz="1600" dirty="0" err="1"/>
              <a:t>Zsofia</a:t>
            </a:r>
            <a:r>
              <a:rPr lang="en-US" sz="1600" dirty="0"/>
              <a:t> K., Erin </a:t>
            </a:r>
            <a:r>
              <a:rPr lang="en-US" sz="1600" dirty="0" err="1"/>
              <a:t>Salo</a:t>
            </a:r>
            <a:r>
              <a:rPr lang="en-US" sz="1600" dirty="0"/>
              <a:t>-Mullen, and </a:t>
            </a:r>
            <a:r>
              <a:rPr lang="en-US" sz="1600" dirty="0" err="1"/>
              <a:t>Sujata</a:t>
            </a:r>
            <a:r>
              <a:rPr lang="en-US" sz="1600" dirty="0"/>
              <a:t> M. </a:t>
            </a:r>
            <a:r>
              <a:rPr lang="en-US" sz="1600" dirty="0" err="1"/>
              <a:t>Patil</a:t>
            </a:r>
            <a:r>
              <a:rPr lang="en-US" sz="1600" dirty="0"/>
              <a:t>. "Prevalence of BRCA1 and BRCA2 Mutations in Ashkenazi Jewish Families with Breast and Pancreatic Cancer." </a:t>
            </a:r>
            <a:r>
              <a:rPr lang="en-US" sz="1600" i="1" dirty="0"/>
              <a:t>Cancer</a:t>
            </a:r>
            <a:r>
              <a:rPr lang="en-US" sz="1600" dirty="0"/>
              <a:t> 118.2 (</a:t>
            </a:r>
            <a:r>
              <a:rPr lang="en-US" sz="1600" dirty="0" err="1"/>
              <a:t>n.d.</a:t>
            </a:r>
            <a:r>
              <a:rPr lang="en-US" sz="1600" dirty="0"/>
              <a:t>): 493-499. 19 May 2011. Web.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1721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Ashkenazi Jews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/>
              <a:t>A subculture of Judaism consisting of the descendants of Jews from France, Germany, and Eastern Europe </a:t>
            </a:r>
            <a:endParaRPr lang="en-US" dirty="0" smtClean="0"/>
          </a:p>
          <a:p>
            <a:r>
              <a:rPr lang="en-US" dirty="0"/>
              <a:t>The largest genetically isolated group in the United </a:t>
            </a:r>
            <a:r>
              <a:rPr lang="en-US" dirty="0" smtClean="0"/>
              <a:t>States</a:t>
            </a:r>
          </a:p>
          <a:p>
            <a:r>
              <a:rPr lang="en-US" dirty="0" smtClean="0"/>
              <a:t>About </a:t>
            </a:r>
            <a:r>
              <a:rPr lang="en-US" dirty="0"/>
              <a:t>47% more mutations than non-Jewish Europeans</a:t>
            </a:r>
          </a:p>
          <a:p>
            <a:r>
              <a:rPr lang="en-US" dirty="0" smtClean="0"/>
              <a:t>High </a:t>
            </a:r>
            <a:r>
              <a:rPr lang="en-US" dirty="0"/>
              <a:t>incidence of rare genetic diseases, as well as more common disorders and cancers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8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Ashkenazi Jewish Genetic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38 known diseases</a:t>
            </a:r>
          </a:p>
          <a:p>
            <a:r>
              <a:rPr lang="en-US" dirty="0" smtClean="0"/>
              <a:t>1 in 2 Ashkenazi Jews are a carrier for at least one</a:t>
            </a:r>
          </a:p>
          <a:p>
            <a:r>
              <a:rPr lang="en-US" dirty="0" smtClean="0"/>
              <a:t>Most are autosomal recessive</a:t>
            </a:r>
          </a:p>
          <a:p>
            <a:r>
              <a:rPr lang="en-US" dirty="0" err="1" smtClean="0"/>
              <a:t>Gaucher</a:t>
            </a:r>
            <a:r>
              <a:rPr lang="en-US" dirty="0" smtClean="0"/>
              <a:t> Disease-Type 1 is the most common</a:t>
            </a:r>
          </a:p>
          <a:p>
            <a:pPr lvl="1"/>
            <a:r>
              <a:rPr lang="en-US" dirty="0" smtClean="0"/>
              <a:t>1 in1,000 AJs, 1 in 14 are carriers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7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Gaucher</a:t>
            </a:r>
            <a:r>
              <a:rPr lang="en-US" dirty="0" smtClean="0"/>
              <a:t> Disease-Type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Enlargement of liver and spleen</a:t>
            </a:r>
          </a:p>
          <a:p>
            <a:r>
              <a:rPr lang="en-US" dirty="0" smtClean="0"/>
              <a:t>Low red blood cell count</a:t>
            </a:r>
          </a:p>
          <a:p>
            <a:r>
              <a:rPr lang="en-US" dirty="0" smtClean="0"/>
              <a:t>Low platelet count</a:t>
            </a:r>
          </a:p>
          <a:p>
            <a:r>
              <a:rPr lang="en-US" dirty="0" smtClean="0"/>
              <a:t>Lung disease</a:t>
            </a:r>
          </a:p>
          <a:p>
            <a:r>
              <a:rPr lang="en-US" dirty="0" smtClean="0"/>
              <a:t>Fragile bones</a:t>
            </a:r>
          </a:p>
          <a:p>
            <a:r>
              <a:rPr lang="en-US" dirty="0" smtClean="0"/>
              <a:t>Autosomal recessive</a:t>
            </a:r>
          </a:p>
          <a:p>
            <a:r>
              <a:rPr lang="en-US" dirty="0" smtClean="0"/>
              <a:t>Mutation on chromosome 1</a:t>
            </a:r>
          </a:p>
          <a:p>
            <a:r>
              <a:rPr lang="en-US" dirty="0" smtClean="0"/>
              <a:t>Fats accumulate in cells and organs due to </a:t>
            </a:r>
            <a:r>
              <a:rPr lang="en-US" smtClean="0"/>
              <a:t>enzyme deficiency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81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167" y="-155892"/>
            <a:ext cx="4508499" cy="715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310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risk of BRCA1/2 mutations</a:t>
            </a:r>
          </a:p>
          <a:p>
            <a:pPr lvl="1"/>
            <a:r>
              <a:rPr lang="en-US" dirty="0" smtClean="0"/>
              <a:t>1/400 of general population have a mutation</a:t>
            </a:r>
          </a:p>
          <a:p>
            <a:pPr lvl="1"/>
            <a:r>
              <a:rPr lang="en-US" dirty="0" smtClean="0"/>
              <a:t>1/40 of AJs have a mutation</a:t>
            </a:r>
          </a:p>
          <a:p>
            <a:r>
              <a:rPr lang="en-US" dirty="0" smtClean="0"/>
              <a:t>Population-based genetic testing may detect 56% more BRCA carriers than family history-based testing alone</a:t>
            </a:r>
          </a:p>
          <a:p>
            <a:r>
              <a:rPr lang="en-US" dirty="0" smtClean="0"/>
              <a:t>BRCA 1/2 increases breast cancer risk 40-70% (general population=12%)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3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Carmi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thorough study of Ashkenazi Jewish genetics </a:t>
            </a:r>
          </a:p>
          <a:p>
            <a:r>
              <a:rPr lang="en-US" dirty="0" smtClean="0"/>
              <a:t>Sequenced genomes of 128 individuals and compared with non-Jewish Europeans</a:t>
            </a:r>
          </a:p>
          <a:p>
            <a:r>
              <a:rPr lang="en-US" dirty="0" smtClean="0"/>
              <a:t>So similar, 30</a:t>
            </a:r>
            <a:r>
              <a:rPr lang="en-US" baseline="30000" dirty="0" smtClean="0"/>
              <a:t>th</a:t>
            </a:r>
            <a:r>
              <a:rPr lang="en-US" dirty="0" smtClean="0"/>
              <a:t> cousins</a:t>
            </a:r>
          </a:p>
          <a:p>
            <a:r>
              <a:rPr lang="en-US" dirty="0" smtClean="0"/>
              <a:t>Descended from 350 people</a:t>
            </a:r>
          </a:p>
          <a:p>
            <a:r>
              <a:rPr lang="en-US" dirty="0" smtClean="0"/>
              <a:t>600-800 years ago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45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Knowing which mutations are normal for a person of Ashkenazi Jewish heritage</a:t>
            </a:r>
          </a:p>
          <a:p>
            <a:r>
              <a:rPr lang="en-US" dirty="0" smtClean="0"/>
              <a:t>Mapping disease-causing alleles</a:t>
            </a:r>
          </a:p>
          <a:p>
            <a:r>
              <a:rPr lang="en-US" dirty="0" smtClean="0"/>
              <a:t>Finding new disease-causing alleles</a:t>
            </a:r>
          </a:p>
          <a:p>
            <a:r>
              <a:rPr lang="en-US" dirty="0" smtClean="0"/>
              <a:t>Research of disorders</a:t>
            </a:r>
          </a:p>
          <a:p>
            <a:r>
              <a:rPr lang="en-US" dirty="0" smtClean="0"/>
              <a:t>Identifying the genetics of founding population</a:t>
            </a:r>
          </a:p>
          <a:p>
            <a:r>
              <a:rPr lang="en-US" dirty="0" smtClean="0"/>
              <a:t>Understanding AJ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85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Risch</a:t>
            </a:r>
            <a:r>
              <a:rPr lang="en-US" dirty="0" smtClean="0"/>
              <a:t>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32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137</TotalTime>
  <Words>754</Words>
  <Application>Microsoft Macintosh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PowerPoint Presentation</vt:lpstr>
      <vt:lpstr>Ashkenazi Jews</vt:lpstr>
      <vt:lpstr>Ashkenazi Jewish Genetic Diseases</vt:lpstr>
      <vt:lpstr>Gaucher Disease-Type 1</vt:lpstr>
      <vt:lpstr>PowerPoint Presentation</vt:lpstr>
      <vt:lpstr>Breast Cancer</vt:lpstr>
      <vt:lpstr>Carmi Study</vt:lpstr>
      <vt:lpstr>Benefits</vt:lpstr>
      <vt:lpstr>Risch Study</vt:lpstr>
      <vt:lpstr>Causes of Genetic Patterns</vt:lpstr>
      <vt:lpstr>Founder’s Effect</vt:lpstr>
      <vt:lpstr>Genetic Drift</vt:lpstr>
      <vt:lpstr>Citations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Olson</dc:creator>
  <cp:lastModifiedBy>Victoria Olson</cp:lastModifiedBy>
  <cp:revision>6</cp:revision>
  <dcterms:created xsi:type="dcterms:W3CDTF">2014-12-03T17:12:42Z</dcterms:created>
  <dcterms:modified xsi:type="dcterms:W3CDTF">2014-12-03T19:30:18Z</dcterms:modified>
</cp:coreProperties>
</file>