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48" d="100"/>
          <a:sy n="48" d="100"/>
        </p:scale>
        <p:origin x="4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E885EF-B44C-4362-9731-13F55B825E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215916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85EF-B44C-4362-9731-13F55B825E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84818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85EF-B44C-4362-9731-13F55B825E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16673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885EF-B44C-4362-9731-13F55B825E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165217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885EF-B44C-4362-9731-13F55B825E8A}"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337243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E885EF-B44C-4362-9731-13F55B825E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365388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885EF-B44C-4362-9731-13F55B825E8A}"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3484412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885EF-B44C-4362-9731-13F55B825E8A}"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280504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885EF-B44C-4362-9731-13F55B825E8A}"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67035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885EF-B44C-4362-9731-13F55B825E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111480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885EF-B44C-4362-9731-13F55B825E8A}"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8D9BF-C4E4-4F59-B751-3633F346F54D}" type="slidenum">
              <a:rPr lang="en-US" smtClean="0"/>
              <a:t>‹#›</a:t>
            </a:fld>
            <a:endParaRPr lang="en-US"/>
          </a:p>
        </p:txBody>
      </p:sp>
    </p:spTree>
    <p:extLst>
      <p:ext uri="{BB962C8B-B14F-4D97-AF65-F5344CB8AC3E}">
        <p14:creationId xmlns:p14="http://schemas.microsoft.com/office/powerpoint/2010/main" val="122474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885EF-B44C-4362-9731-13F55B825E8A}" type="datetimeFigureOut">
              <a:rPr lang="en-US" smtClean="0"/>
              <a:t>12/2/2014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8D9BF-C4E4-4F59-B751-3633F346F54D}" type="slidenum">
              <a:rPr lang="en-US" smtClean="0"/>
              <a:t>‹#›</a:t>
            </a:fld>
            <a:endParaRPr lang="en-US"/>
          </a:p>
        </p:txBody>
      </p:sp>
    </p:spTree>
    <p:extLst>
      <p:ext uri="{BB962C8B-B14F-4D97-AF65-F5344CB8AC3E}">
        <p14:creationId xmlns:p14="http://schemas.microsoft.com/office/powerpoint/2010/main" val="306495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Did the Black Death Select for the CCR5-</a:t>
            </a:r>
            <a:r>
              <a:rPr lang="el-GR" dirty="0" smtClean="0"/>
              <a:t>Δ32 </a:t>
            </a:r>
            <a:r>
              <a:rPr lang="en-US" dirty="0" smtClean="0"/>
              <a:t>Allele In Northern European Populations?</a:t>
            </a:r>
            <a:endParaRPr lang="en-US" dirty="0"/>
          </a:p>
        </p:txBody>
      </p:sp>
      <p:sp>
        <p:nvSpPr>
          <p:cNvPr id="3" name="Subtitle 2"/>
          <p:cNvSpPr>
            <a:spLocks noGrp="1"/>
          </p:cNvSpPr>
          <p:nvPr>
            <p:ph type="subTitle" idx="1"/>
          </p:nvPr>
        </p:nvSpPr>
        <p:spPr/>
        <p:txBody>
          <a:bodyPr/>
          <a:lstStyle/>
          <a:p>
            <a:r>
              <a:rPr lang="en-US" dirty="0" smtClean="0"/>
              <a:t>Matt Turner</a:t>
            </a:r>
          </a:p>
          <a:p>
            <a:r>
              <a:rPr lang="en-US" dirty="0" smtClean="0"/>
              <a:t>Bio 440, Pop Gen</a:t>
            </a:r>
            <a:endParaRPr lang="en-US" dirty="0"/>
          </a:p>
        </p:txBody>
      </p:sp>
    </p:spTree>
    <p:extLst>
      <p:ext uri="{BB962C8B-B14F-4D97-AF65-F5344CB8AC3E}">
        <p14:creationId xmlns:p14="http://schemas.microsoft.com/office/powerpoint/2010/main" val="33221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the Black Death Theory</a:t>
            </a:r>
            <a:endParaRPr lang="en-US" dirty="0"/>
          </a:p>
        </p:txBody>
      </p:sp>
      <p:sp>
        <p:nvSpPr>
          <p:cNvPr id="3" name="Content Placeholder 2"/>
          <p:cNvSpPr>
            <a:spLocks noGrp="1"/>
          </p:cNvSpPr>
          <p:nvPr>
            <p:ph idx="1"/>
          </p:nvPr>
        </p:nvSpPr>
        <p:spPr/>
        <p:txBody>
          <a:bodyPr/>
          <a:lstStyle/>
          <a:p>
            <a:r>
              <a:rPr lang="en-US" dirty="0" smtClean="0"/>
              <a:t>A 2003 mathematical study concluded that, even with the massive loss of life the epidemic caused, it still didn’t generate nearly enough selective pressure to account for current CCR5-</a:t>
            </a:r>
            <a:r>
              <a:rPr lang="el-GR" dirty="0" smtClean="0"/>
              <a:t>Δ32 </a:t>
            </a:r>
            <a:r>
              <a:rPr lang="en-US" dirty="0" smtClean="0"/>
              <a:t> frequencies in Northern European populations, even when researchers worked under the assumption that the CCR5-</a:t>
            </a:r>
            <a:r>
              <a:rPr lang="el-GR" dirty="0" smtClean="0"/>
              <a:t>Δ32 </a:t>
            </a:r>
            <a:r>
              <a:rPr lang="en-US" dirty="0" smtClean="0"/>
              <a:t>allele is dominant (Galvani and </a:t>
            </a:r>
            <a:r>
              <a:rPr lang="en-US" dirty="0" err="1" smtClean="0"/>
              <a:t>Slatkin</a:t>
            </a:r>
            <a:r>
              <a:rPr lang="en-US" dirty="0" smtClean="0"/>
              <a:t> 2003).</a:t>
            </a:r>
          </a:p>
          <a:p>
            <a:r>
              <a:rPr lang="en-US" dirty="0" smtClean="0"/>
              <a:t>Even when the researchers factored in the selective pressures of 400 years of subsequent outbreaks of bubonic plague, it still wasn’t enough to drive the allele to current frequencies. </a:t>
            </a:r>
            <a:endParaRPr lang="en-US" dirty="0"/>
          </a:p>
        </p:txBody>
      </p:sp>
    </p:spTree>
    <p:extLst>
      <p:ext uri="{BB962C8B-B14F-4D97-AF65-F5344CB8AC3E}">
        <p14:creationId xmlns:p14="http://schemas.microsoft.com/office/powerpoint/2010/main" val="286004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661" y="6003234"/>
            <a:ext cx="10515600" cy="690563"/>
          </a:xfrm>
        </p:spPr>
        <p:txBody>
          <a:bodyPr/>
          <a:lstStyle/>
          <a:p>
            <a:pPr marL="0" indent="0">
              <a:buNone/>
            </a:pPr>
            <a:r>
              <a:rPr lang="en-US" dirty="0" smtClean="0"/>
              <a:t>(Galvani and </a:t>
            </a:r>
            <a:r>
              <a:rPr lang="en-US" dirty="0" err="1" smtClean="0"/>
              <a:t>Slatkin</a:t>
            </a:r>
            <a:r>
              <a:rPr lang="en-US" dirty="0" smtClean="0"/>
              <a:t> 2003)</a:t>
            </a:r>
            <a:endParaRPr lang="en-US" dirty="0"/>
          </a:p>
        </p:txBody>
      </p:sp>
      <p:pic>
        <p:nvPicPr>
          <p:cNvPr id="4" name="Picture 3"/>
          <p:cNvPicPr>
            <a:picLocks noChangeAspect="1"/>
          </p:cNvPicPr>
          <p:nvPr/>
        </p:nvPicPr>
        <p:blipFill>
          <a:blip r:embed="rId2"/>
          <a:stretch>
            <a:fillRect/>
          </a:stretch>
        </p:blipFill>
        <p:spPr>
          <a:xfrm>
            <a:off x="1613452" y="563187"/>
            <a:ext cx="8488018" cy="5440047"/>
          </a:xfrm>
          <a:prstGeom prst="rect">
            <a:avLst/>
          </a:prstGeom>
        </p:spPr>
      </p:pic>
    </p:spTree>
    <p:extLst>
      <p:ext uri="{BB962C8B-B14F-4D97-AF65-F5344CB8AC3E}">
        <p14:creationId xmlns:p14="http://schemas.microsoft.com/office/powerpoint/2010/main" val="234929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Criticisms of the Black Death Theory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Mediterranean areas were hit by the Black Death much harder than Northern European countries and thus would’ve had even higher selective pressure for the null allele. </a:t>
            </a:r>
          </a:p>
          <a:p>
            <a:pPr marL="0" indent="0">
              <a:buNone/>
            </a:pPr>
            <a:r>
              <a:rPr lang="en-US" dirty="0" smtClean="0"/>
              <a:t>However, the Mediterranean island of Malta, which had been under Norman control since 1127, giving Vikings and other Northern Europeans plenty of time to introduce the allele into the population before the Black Death hit, currently has almost no examples of the CCR5-</a:t>
            </a:r>
            <a:r>
              <a:rPr lang="el-GR" dirty="0" smtClean="0"/>
              <a:t>Δ32 </a:t>
            </a:r>
            <a:r>
              <a:rPr lang="en-US" dirty="0" smtClean="0"/>
              <a:t>allele. Out of 300 third-generation Maltese citizens, researchers were only able to find a single homozygote individual (Baron and </a:t>
            </a:r>
            <a:r>
              <a:rPr lang="en-US" dirty="0" err="1" smtClean="0"/>
              <a:t>Schembri-Wismayer</a:t>
            </a:r>
            <a:r>
              <a:rPr lang="en-US" dirty="0" smtClean="0"/>
              <a:t> 2010).</a:t>
            </a:r>
          </a:p>
          <a:p>
            <a:pPr marL="0" indent="0">
              <a:buNone/>
            </a:pPr>
            <a:r>
              <a:rPr lang="en-US" dirty="0" smtClean="0"/>
              <a:t>This strongly suggests that the CCR5-</a:t>
            </a:r>
            <a:r>
              <a:rPr lang="el-GR" dirty="0" smtClean="0"/>
              <a:t>Δ32 </a:t>
            </a:r>
            <a:r>
              <a:rPr lang="en-US" dirty="0" smtClean="0"/>
              <a:t>allele historically offered very little, if any, protection against the plague.</a:t>
            </a:r>
            <a:endParaRPr lang="en-US" dirty="0"/>
          </a:p>
        </p:txBody>
      </p:sp>
    </p:spTree>
    <p:extLst>
      <p:ext uri="{BB962C8B-B14F-4D97-AF65-F5344CB8AC3E}">
        <p14:creationId xmlns:p14="http://schemas.microsoft.com/office/powerpoint/2010/main" val="1992236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Criticisms of the Black Death Theory</a:t>
            </a:r>
            <a:endParaRPr lang="en-US" dirty="0"/>
          </a:p>
        </p:txBody>
      </p:sp>
      <p:sp>
        <p:nvSpPr>
          <p:cNvPr id="3" name="Content Placeholder 2"/>
          <p:cNvSpPr>
            <a:spLocks noGrp="1"/>
          </p:cNvSpPr>
          <p:nvPr>
            <p:ph idx="1"/>
          </p:nvPr>
        </p:nvSpPr>
        <p:spPr>
          <a:xfrm>
            <a:off x="838200" y="1550504"/>
            <a:ext cx="10515600" cy="5128591"/>
          </a:xfrm>
        </p:spPr>
        <p:txBody>
          <a:bodyPr>
            <a:normAutofit fontScale="92500" lnSpcReduction="10000"/>
          </a:bodyPr>
          <a:lstStyle/>
          <a:p>
            <a:r>
              <a:rPr lang="en-US" dirty="0" smtClean="0"/>
              <a:t>In a 2004 study, scientists found that mice with a deficient CCR5 co-receptor had no more resistance to </a:t>
            </a:r>
            <a:r>
              <a:rPr lang="en-US" i="1" dirty="0" smtClean="0"/>
              <a:t>Yersinia </a:t>
            </a:r>
            <a:r>
              <a:rPr lang="en-US" i="1" dirty="0" err="1" smtClean="0"/>
              <a:t>pestis</a:t>
            </a:r>
            <a:r>
              <a:rPr lang="en-US" i="1" dirty="0" smtClean="0"/>
              <a:t> </a:t>
            </a:r>
            <a:r>
              <a:rPr lang="en-US" dirty="0" smtClean="0"/>
              <a:t>than mice with a normally functioning co-receptor (Prentice et al. 2004). While the CCR5-</a:t>
            </a:r>
            <a:r>
              <a:rPr lang="el-GR" dirty="0" smtClean="0"/>
              <a:t>Δ32 </a:t>
            </a:r>
            <a:r>
              <a:rPr lang="en-US" dirty="0" smtClean="0"/>
              <a:t>allele may have a slightly different effect in humans, this strongly implies that the Black Death is not the historical selective pressure that researchers have been looking for.</a:t>
            </a:r>
          </a:p>
          <a:p>
            <a:r>
              <a:rPr lang="en-US" dirty="0" smtClean="0"/>
              <a:t>However, smallpox has recently been proposed as a possible alternative –it has been dated to at least 2,000 years ago and had a much more continuous mortality throughout European history, working through constant background mortality instead of in massive sweeping epidemics (Galvani and </a:t>
            </a:r>
            <a:r>
              <a:rPr lang="en-US" dirty="0" err="1" smtClean="0"/>
              <a:t>Slatkin</a:t>
            </a:r>
            <a:r>
              <a:rPr lang="en-US" dirty="0" smtClean="0"/>
              <a:t> 2003). In several mathematical models, researchers proved that only approximately 1,135 years of smallpox epidemics were required for the CCR5-</a:t>
            </a:r>
            <a:r>
              <a:rPr lang="el-GR" dirty="0" smtClean="0"/>
              <a:t>Δ32 </a:t>
            </a:r>
            <a:r>
              <a:rPr lang="en-US" dirty="0" smtClean="0"/>
              <a:t>allele to reach its current frequency within European populations.</a:t>
            </a:r>
            <a:endParaRPr lang="en-US" dirty="0"/>
          </a:p>
        </p:txBody>
      </p:sp>
    </p:spTree>
    <p:extLst>
      <p:ext uri="{BB962C8B-B14F-4D97-AF65-F5344CB8AC3E}">
        <p14:creationId xmlns:p14="http://schemas.microsoft.com/office/powerpoint/2010/main" val="27598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1265" y="457201"/>
            <a:ext cx="8187818" cy="5526777"/>
          </a:xfrm>
          <a:prstGeom prst="rect">
            <a:avLst/>
          </a:prstGeom>
        </p:spPr>
      </p:pic>
      <p:sp>
        <p:nvSpPr>
          <p:cNvPr id="5" name="TextBox 4"/>
          <p:cNvSpPr txBox="1"/>
          <p:nvPr/>
        </p:nvSpPr>
        <p:spPr>
          <a:xfrm>
            <a:off x="2286000" y="6281530"/>
            <a:ext cx="6619461" cy="369332"/>
          </a:xfrm>
          <a:prstGeom prst="rect">
            <a:avLst/>
          </a:prstGeom>
          <a:noFill/>
        </p:spPr>
        <p:txBody>
          <a:bodyPr wrap="square" rtlCol="0">
            <a:spAutoFit/>
          </a:bodyPr>
          <a:lstStyle/>
          <a:p>
            <a:r>
              <a:rPr lang="en-US" dirty="0" smtClean="0"/>
              <a:t>(Galvani and </a:t>
            </a:r>
            <a:r>
              <a:rPr lang="en-US" dirty="0" err="1" smtClean="0"/>
              <a:t>Slatkin</a:t>
            </a:r>
            <a:r>
              <a:rPr lang="en-US" dirty="0" smtClean="0"/>
              <a:t> 2003)</a:t>
            </a:r>
            <a:endParaRPr lang="en-US" dirty="0"/>
          </a:p>
        </p:txBody>
      </p:sp>
    </p:spTree>
    <p:extLst>
      <p:ext uri="{BB962C8B-B14F-4D97-AF65-F5344CB8AC3E}">
        <p14:creationId xmlns:p14="http://schemas.microsoft.com/office/powerpoint/2010/main" val="182233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Although studies confirming the increased resistance of the CCR5-</a:t>
            </a:r>
            <a:r>
              <a:rPr lang="el-GR" dirty="0" smtClean="0"/>
              <a:t>Δ32 </a:t>
            </a:r>
            <a:r>
              <a:rPr lang="en-US" dirty="0" smtClean="0"/>
              <a:t>allele to HIV have existed since 1996 (Samson et al. 1996), scientists still do not know very much about this mutation, particularly why it exists almost exclusively in Northern European populations and how it rose to prominence so quickly. The Black Death, due to the mounting evidence, is likely not the historical selective pressure responsible for this allele’s prominence. While it is likely that smallpox may be the real reason why, little evidence aside from mathematical models currently supports this. More research is definitely required in this field.</a:t>
            </a:r>
            <a:endParaRPr lang="en-US" dirty="0"/>
          </a:p>
        </p:txBody>
      </p:sp>
    </p:spTree>
    <p:extLst>
      <p:ext uri="{BB962C8B-B14F-4D97-AF65-F5344CB8AC3E}">
        <p14:creationId xmlns:p14="http://schemas.microsoft.com/office/powerpoint/2010/main" val="3474724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232452"/>
            <a:ext cx="10515600" cy="5208105"/>
          </a:xfrm>
        </p:spPr>
        <p:txBody>
          <a:bodyPr>
            <a:normAutofit fontScale="25000" lnSpcReduction="20000"/>
          </a:bodyPr>
          <a:lstStyle/>
          <a:p>
            <a:r>
              <a:rPr lang="en-US" dirty="0" smtClean="0"/>
              <a:t>Literature Cited</a:t>
            </a:r>
          </a:p>
          <a:p>
            <a:r>
              <a:rPr lang="en-US" dirty="0" smtClean="0"/>
              <a:t>Baron B, </a:t>
            </a:r>
            <a:r>
              <a:rPr lang="en-US" dirty="0" err="1" smtClean="0"/>
              <a:t>Schembri-Wismayer</a:t>
            </a:r>
            <a:r>
              <a:rPr lang="en-US" dirty="0" smtClean="0"/>
              <a:t> P. 2010. Using the distribution of the CCR5-</a:t>
            </a:r>
            <a:r>
              <a:rPr lang="el-GR" dirty="0" smtClean="0"/>
              <a:t>Δ32 </a:t>
            </a:r>
            <a:r>
              <a:rPr lang="en-US" dirty="0" smtClean="0"/>
              <a:t>allele in third-generation Maltese citizens to disprove the Black Death hypothesis. </a:t>
            </a:r>
            <a:r>
              <a:rPr lang="en-US" dirty="0" err="1" smtClean="0"/>
              <a:t>Int</a:t>
            </a:r>
            <a:r>
              <a:rPr lang="en-US" dirty="0" smtClean="0"/>
              <a:t> J </a:t>
            </a:r>
            <a:r>
              <a:rPr lang="en-US" dirty="0" err="1" smtClean="0"/>
              <a:t>Immunogenet</a:t>
            </a:r>
            <a:r>
              <a:rPr lang="en-US" dirty="0" smtClean="0"/>
              <a:t>. 38(2):139-143.</a:t>
            </a:r>
          </a:p>
          <a:p>
            <a:r>
              <a:rPr lang="en-US" dirty="0" err="1" smtClean="0"/>
              <a:t>Bos</a:t>
            </a:r>
            <a:r>
              <a:rPr lang="en-US" dirty="0" smtClean="0"/>
              <a:t> KI, </a:t>
            </a:r>
            <a:r>
              <a:rPr lang="en-US" dirty="0" err="1" smtClean="0"/>
              <a:t>Schuenemann</a:t>
            </a:r>
            <a:r>
              <a:rPr lang="en-US" dirty="0" smtClean="0"/>
              <a:t> VJ, Golding GB, </a:t>
            </a:r>
            <a:r>
              <a:rPr lang="en-US" dirty="0" err="1" smtClean="0"/>
              <a:t>Burbano</a:t>
            </a:r>
            <a:r>
              <a:rPr lang="en-US" dirty="0" smtClean="0"/>
              <a:t> HA, </a:t>
            </a:r>
            <a:r>
              <a:rPr lang="en-US" dirty="0" err="1" smtClean="0"/>
              <a:t>Waglechner</a:t>
            </a:r>
            <a:r>
              <a:rPr lang="en-US" dirty="0" smtClean="0"/>
              <a:t> N, </a:t>
            </a:r>
            <a:r>
              <a:rPr lang="en-US" dirty="0" err="1" smtClean="0"/>
              <a:t>Coombes</a:t>
            </a:r>
            <a:r>
              <a:rPr lang="en-US" dirty="0" smtClean="0"/>
              <a:t> BK, McPhee JB, </a:t>
            </a:r>
            <a:r>
              <a:rPr lang="en-US" dirty="0" err="1" smtClean="0"/>
              <a:t>DeWitte</a:t>
            </a:r>
            <a:r>
              <a:rPr lang="en-US" dirty="0" smtClean="0"/>
              <a:t> SN, Meyer M, </a:t>
            </a:r>
            <a:r>
              <a:rPr lang="en-US" dirty="0" err="1" smtClean="0"/>
              <a:t>Schmedes</a:t>
            </a:r>
            <a:r>
              <a:rPr lang="en-US" dirty="0" smtClean="0"/>
              <a:t> S, Wood J, Earn DD, Herring DA, Bauer P, </a:t>
            </a:r>
            <a:r>
              <a:rPr lang="en-US" dirty="0" err="1" smtClean="0"/>
              <a:t>Poinar</a:t>
            </a:r>
            <a:r>
              <a:rPr lang="en-US" dirty="0" smtClean="0"/>
              <a:t> HN, Krause J. 2011. A draft genome of Yersinia </a:t>
            </a:r>
            <a:r>
              <a:rPr lang="en-US" dirty="0" err="1" smtClean="0"/>
              <a:t>pestis</a:t>
            </a:r>
            <a:r>
              <a:rPr lang="en-US" dirty="0" smtClean="0"/>
              <a:t> from victims of the Black Death. Nature. 478(1):506-510.</a:t>
            </a:r>
          </a:p>
          <a:p>
            <a:r>
              <a:rPr lang="en-US" dirty="0" smtClean="0"/>
              <a:t>Duncan SR, Scott S, Duncan CJ. 2005. Reappraisal of the historical selective pressures for the CCR5-</a:t>
            </a:r>
            <a:r>
              <a:rPr lang="el-GR" dirty="0" smtClean="0"/>
              <a:t>Δ32 </a:t>
            </a:r>
            <a:r>
              <a:rPr lang="en-US" dirty="0" smtClean="0"/>
              <a:t>mutation. J Med Genet. 42(1):205-208.</a:t>
            </a:r>
          </a:p>
          <a:p>
            <a:r>
              <a:rPr lang="en-US" dirty="0" smtClean="0"/>
              <a:t>Galvani AP, </a:t>
            </a:r>
            <a:r>
              <a:rPr lang="en-US" dirty="0" err="1" smtClean="0"/>
              <a:t>Slatkin</a:t>
            </a:r>
            <a:r>
              <a:rPr lang="en-US" dirty="0" smtClean="0"/>
              <a:t> M. 2003. Evaluating plague and smallpox as historical selective pressures for the CCR5-</a:t>
            </a:r>
            <a:r>
              <a:rPr lang="el-GR" dirty="0" smtClean="0"/>
              <a:t>Δ32 </a:t>
            </a:r>
            <a:r>
              <a:rPr lang="en-US" dirty="0" smtClean="0"/>
              <a:t>HIV-resistance allele. </a:t>
            </a:r>
            <a:r>
              <a:rPr lang="en-US" dirty="0" err="1" smtClean="0"/>
              <a:t>Proc</a:t>
            </a:r>
            <a:r>
              <a:rPr lang="en-US" dirty="0" smtClean="0"/>
              <a:t> </a:t>
            </a:r>
            <a:r>
              <a:rPr lang="en-US" dirty="0" err="1" smtClean="0"/>
              <a:t>Natl</a:t>
            </a:r>
            <a:r>
              <a:rPr lang="en-US" dirty="0" smtClean="0"/>
              <a:t> </a:t>
            </a:r>
            <a:r>
              <a:rPr lang="en-US" dirty="0" err="1" smtClean="0"/>
              <a:t>Acad</a:t>
            </a:r>
            <a:r>
              <a:rPr lang="en-US" dirty="0" smtClean="0"/>
              <a:t> </a:t>
            </a:r>
            <a:r>
              <a:rPr lang="en-US" dirty="0" err="1" smtClean="0"/>
              <a:t>Sci</a:t>
            </a:r>
            <a:r>
              <a:rPr lang="en-US" dirty="0" smtClean="0"/>
              <a:t> U.S.A. 100(25):276-279.</a:t>
            </a:r>
          </a:p>
          <a:p>
            <a:r>
              <a:rPr lang="en-US" dirty="0" err="1" smtClean="0"/>
              <a:t>Haensch</a:t>
            </a:r>
            <a:r>
              <a:rPr lang="en-US" dirty="0" smtClean="0"/>
              <a:t> S, </a:t>
            </a:r>
            <a:r>
              <a:rPr lang="en-US" dirty="0" err="1" smtClean="0"/>
              <a:t>Bianucci</a:t>
            </a:r>
            <a:r>
              <a:rPr lang="en-US" dirty="0" smtClean="0"/>
              <a:t> R, </a:t>
            </a:r>
            <a:r>
              <a:rPr lang="en-US" dirty="0" err="1" smtClean="0"/>
              <a:t>Signoli</a:t>
            </a:r>
            <a:r>
              <a:rPr lang="en-US" dirty="0" smtClean="0"/>
              <a:t> M, </a:t>
            </a:r>
            <a:r>
              <a:rPr lang="en-US" dirty="0" err="1" smtClean="0"/>
              <a:t>Rajerison</a:t>
            </a:r>
            <a:r>
              <a:rPr lang="en-US" dirty="0" smtClean="0"/>
              <a:t> M, Schultz M, </a:t>
            </a:r>
            <a:r>
              <a:rPr lang="en-US" dirty="0" err="1" smtClean="0"/>
              <a:t>Kacki</a:t>
            </a:r>
            <a:r>
              <a:rPr lang="en-US" dirty="0" smtClean="0"/>
              <a:t> S, </a:t>
            </a:r>
            <a:r>
              <a:rPr lang="en-US" dirty="0" err="1" smtClean="0"/>
              <a:t>Vermunt</a:t>
            </a:r>
            <a:r>
              <a:rPr lang="en-US" dirty="0" smtClean="0"/>
              <a:t> M, Weston DA, Hurst D, </a:t>
            </a:r>
            <a:r>
              <a:rPr lang="en-US" dirty="0" err="1" smtClean="0"/>
              <a:t>Achtman</a:t>
            </a:r>
            <a:r>
              <a:rPr lang="en-US" dirty="0" smtClean="0"/>
              <a:t> M, </a:t>
            </a:r>
            <a:r>
              <a:rPr lang="en-US" dirty="0" err="1" smtClean="0"/>
              <a:t>Carniel</a:t>
            </a:r>
            <a:r>
              <a:rPr lang="en-US" dirty="0" smtClean="0"/>
              <a:t> E, </a:t>
            </a:r>
            <a:r>
              <a:rPr lang="en-US" dirty="0" err="1" smtClean="0"/>
              <a:t>Bramanti</a:t>
            </a:r>
            <a:r>
              <a:rPr lang="en-US" dirty="0" smtClean="0"/>
              <a:t> B. 2010. Distinct clones of Yersinia </a:t>
            </a:r>
            <a:r>
              <a:rPr lang="en-US" dirty="0" err="1" smtClean="0"/>
              <a:t>pestis</a:t>
            </a:r>
            <a:r>
              <a:rPr lang="en-US" dirty="0" smtClean="0"/>
              <a:t> caused the Black Death. </a:t>
            </a:r>
            <a:r>
              <a:rPr lang="en-US" dirty="0" err="1" smtClean="0"/>
              <a:t>PLoS</a:t>
            </a:r>
            <a:r>
              <a:rPr lang="en-US" dirty="0" smtClean="0"/>
              <a:t> </a:t>
            </a:r>
            <a:r>
              <a:rPr lang="en-US" dirty="0" err="1" smtClean="0"/>
              <a:t>Pathog</a:t>
            </a:r>
            <a:r>
              <a:rPr lang="en-US" dirty="0" smtClean="0"/>
              <a:t>. 6(10):4-10.</a:t>
            </a:r>
          </a:p>
          <a:p>
            <a:r>
              <a:rPr lang="en-US" dirty="0" err="1" smtClean="0"/>
              <a:t>Kalev</a:t>
            </a:r>
            <a:r>
              <a:rPr lang="en-US" dirty="0" smtClean="0"/>
              <a:t> A, </a:t>
            </a:r>
            <a:r>
              <a:rPr lang="en-US" dirty="0" err="1" smtClean="0"/>
              <a:t>Mikelsaar</a:t>
            </a:r>
            <a:r>
              <a:rPr lang="en-US" dirty="0" smtClean="0"/>
              <a:t> V, Beckman L, </a:t>
            </a:r>
            <a:r>
              <a:rPr lang="en-US" dirty="0" err="1" smtClean="0"/>
              <a:t>Tasa</a:t>
            </a:r>
            <a:r>
              <a:rPr lang="en-US" dirty="0" smtClean="0"/>
              <a:t> G, </a:t>
            </a:r>
            <a:r>
              <a:rPr lang="en-US" dirty="0" err="1" smtClean="0"/>
              <a:t>Pärlist</a:t>
            </a:r>
            <a:r>
              <a:rPr lang="en-US" dirty="0" smtClean="0"/>
              <a:t> P. 2000. High frequency of the HIV-1 protective CCR5 </a:t>
            </a:r>
            <a:r>
              <a:rPr lang="el-GR" dirty="0" smtClean="0"/>
              <a:t>Δ32 </a:t>
            </a:r>
            <a:r>
              <a:rPr lang="en-US" dirty="0" smtClean="0"/>
              <a:t>deletion in native Estonians. </a:t>
            </a:r>
            <a:r>
              <a:rPr lang="en-US" dirty="0" err="1" smtClean="0"/>
              <a:t>Eur</a:t>
            </a:r>
            <a:r>
              <a:rPr lang="en-US" dirty="0" smtClean="0"/>
              <a:t> J </a:t>
            </a:r>
            <a:r>
              <a:rPr lang="en-US" dirty="0" err="1" smtClean="0"/>
              <a:t>Epidemiol</a:t>
            </a:r>
            <a:r>
              <a:rPr lang="en-US" dirty="0" smtClean="0"/>
              <a:t>. 16(1):1107-1109.</a:t>
            </a:r>
          </a:p>
          <a:p>
            <a:r>
              <a:rPr lang="en-US" dirty="0" err="1" smtClean="0"/>
              <a:t>Libert</a:t>
            </a:r>
            <a:r>
              <a:rPr lang="en-US" dirty="0" smtClean="0"/>
              <a:t> F, </a:t>
            </a:r>
            <a:r>
              <a:rPr lang="en-US" dirty="0" err="1" smtClean="0"/>
              <a:t>Cochaux</a:t>
            </a:r>
            <a:r>
              <a:rPr lang="en-US" dirty="0" smtClean="0"/>
              <a:t> P, Beckman G, Samson M, </a:t>
            </a:r>
            <a:r>
              <a:rPr lang="en-US" dirty="0" err="1" smtClean="0"/>
              <a:t>Aksenova</a:t>
            </a:r>
            <a:r>
              <a:rPr lang="en-US" dirty="0" smtClean="0"/>
              <a:t> M, Cao A, </a:t>
            </a:r>
            <a:r>
              <a:rPr lang="en-US" dirty="0" err="1" smtClean="0"/>
              <a:t>Cziezel</a:t>
            </a:r>
            <a:r>
              <a:rPr lang="en-US" dirty="0" smtClean="0"/>
              <a:t> A, </a:t>
            </a:r>
            <a:r>
              <a:rPr lang="en-US" dirty="0" err="1" smtClean="0"/>
              <a:t>Claustres</a:t>
            </a:r>
            <a:r>
              <a:rPr lang="en-US" dirty="0" smtClean="0"/>
              <a:t> M, Ferrari M, </a:t>
            </a:r>
            <a:r>
              <a:rPr lang="en-US" dirty="0" err="1" smtClean="0"/>
              <a:t>Ferrec</a:t>
            </a:r>
            <a:r>
              <a:rPr lang="en-US" dirty="0" smtClean="0"/>
              <a:t> C, Glover G, </a:t>
            </a:r>
            <a:r>
              <a:rPr lang="en-US" dirty="0" err="1" smtClean="0"/>
              <a:t>Grinde</a:t>
            </a:r>
            <a:r>
              <a:rPr lang="en-US" dirty="0" smtClean="0"/>
              <a:t> B, </a:t>
            </a:r>
            <a:r>
              <a:rPr lang="en-US" dirty="0" err="1" smtClean="0"/>
              <a:t>Güran</a:t>
            </a:r>
            <a:r>
              <a:rPr lang="en-US" dirty="0" smtClean="0"/>
              <a:t> S, </a:t>
            </a:r>
            <a:r>
              <a:rPr lang="en-US" dirty="0" err="1" smtClean="0"/>
              <a:t>Kucinskas</a:t>
            </a:r>
            <a:r>
              <a:rPr lang="en-US" dirty="0" smtClean="0"/>
              <a:t> V, </a:t>
            </a:r>
            <a:r>
              <a:rPr lang="en-US" dirty="0" err="1" smtClean="0"/>
              <a:t>Lavinha</a:t>
            </a:r>
            <a:r>
              <a:rPr lang="en-US" dirty="0" smtClean="0"/>
              <a:t> J, Mercier B, </a:t>
            </a:r>
            <a:r>
              <a:rPr lang="en-US" dirty="0" err="1" smtClean="0"/>
              <a:t>Ogur</a:t>
            </a:r>
            <a:r>
              <a:rPr lang="en-US" dirty="0" smtClean="0"/>
              <a:t> G, </a:t>
            </a:r>
            <a:r>
              <a:rPr lang="en-US" dirty="0" err="1" smtClean="0"/>
              <a:t>Peltonen</a:t>
            </a:r>
            <a:r>
              <a:rPr lang="en-US" dirty="0" smtClean="0"/>
              <a:t> L, </a:t>
            </a:r>
            <a:r>
              <a:rPr lang="en-US" dirty="0" err="1" smtClean="0"/>
              <a:t>Rosatelli</a:t>
            </a:r>
            <a:r>
              <a:rPr lang="en-US" dirty="0" smtClean="0"/>
              <a:t> C, Schwartz M, </a:t>
            </a:r>
            <a:r>
              <a:rPr lang="en-US" dirty="0" err="1" smtClean="0"/>
              <a:t>Spitsyn</a:t>
            </a:r>
            <a:r>
              <a:rPr lang="en-US" dirty="0" smtClean="0"/>
              <a:t> V, </a:t>
            </a:r>
            <a:r>
              <a:rPr lang="en-US" dirty="0" err="1" smtClean="0"/>
              <a:t>Timar</a:t>
            </a:r>
            <a:r>
              <a:rPr lang="en-US" dirty="0" smtClean="0"/>
              <a:t> L, Beckman L, </a:t>
            </a:r>
            <a:r>
              <a:rPr lang="en-US" dirty="0" err="1" smtClean="0"/>
              <a:t>Parmentier</a:t>
            </a:r>
            <a:r>
              <a:rPr lang="en-US" dirty="0" smtClean="0"/>
              <a:t> M, </a:t>
            </a:r>
            <a:r>
              <a:rPr lang="en-US" dirty="0" err="1" smtClean="0"/>
              <a:t>Vassart</a:t>
            </a:r>
            <a:r>
              <a:rPr lang="en-US" dirty="0" smtClean="0"/>
              <a:t> G. 1997. The </a:t>
            </a:r>
            <a:r>
              <a:rPr lang="el-GR" dirty="0" smtClean="0"/>
              <a:t>Δ</a:t>
            </a:r>
            <a:r>
              <a:rPr lang="en-US" dirty="0" smtClean="0"/>
              <a:t>ccr5 mutation conferring protection against HIV-1 in Caucasian populations has a single and recent origin in Northeastern Europe. Hum </a:t>
            </a:r>
            <a:r>
              <a:rPr lang="en-US" dirty="0" err="1" smtClean="0"/>
              <a:t>Mol</a:t>
            </a:r>
            <a:r>
              <a:rPr lang="en-US" dirty="0" smtClean="0"/>
              <a:t> Gen. 7(3):399-406.</a:t>
            </a:r>
          </a:p>
          <a:p>
            <a:r>
              <a:rPr lang="en-US" dirty="0" smtClean="0"/>
              <a:t>Martinson JJ, Chapman NH, Rees DC, Liu YT, Clegg JB. 1997. Global distribution of the CCR5 gene 32-basepair deletion. Nat Genet. 16(1):100-103.</a:t>
            </a:r>
          </a:p>
          <a:p>
            <a:r>
              <a:rPr lang="en-US" dirty="0" err="1" smtClean="0"/>
              <a:t>Mecsas</a:t>
            </a:r>
            <a:r>
              <a:rPr lang="en-US" dirty="0" smtClean="0"/>
              <a:t> J, Franklin G, </a:t>
            </a:r>
            <a:r>
              <a:rPr lang="en-US" dirty="0" err="1" smtClean="0"/>
              <a:t>Kuziel</a:t>
            </a:r>
            <a:r>
              <a:rPr lang="en-US" dirty="0" smtClean="0"/>
              <a:t> WA, Brubaker RR, </a:t>
            </a:r>
            <a:r>
              <a:rPr lang="en-US" dirty="0" err="1" smtClean="0"/>
              <a:t>Falkow</a:t>
            </a:r>
            <a:r>
              <a:rPr lang="en-US" dirty="0" smtClean="0"/>
              <a:t> S, Mosier DE. 2004. Evolutionary genetics: CCR5 mutation and plague protection. Nature. 427(1):606.</a:t>
            </a:r>
          </a:p>
          <a:p>
            <a:r>
              <a:rPr lang="en-US" dirty="0" err="1" smtClean="0"/>
              <a:t>Novembre</a:t>
            </a:r>
            <a:r>
              <a:rPr lang="en-US" dirty="0" smtClean="0"/>
              <a:t> J, Galvani AP, </a:t>
            </a:r>
            <a:r>
              <a:rPr lang="en-US" dirty="0" err="1" smtClean="0"/>
              <a:t>Slatkin</a:t>
            </a:r>
            <a:r>
              <a:rPr lang="en-US" dirty="0" smtClean="0"/>
              <a:t> M. 2005. The geographic spread of the CCR5 </a:t>
            </a:r>
            <a:r>
              <a:rPr lang="el-GR" dirty="0" smtClean="0"/>
              <a:t>Δ32 </a:t>
            </a:r>
            <a:r>
              <a:rPr lang="en-US" dirty="0" smtClean="0"/>
              <a:t>HIV-resistance allele. </a:t>
            </a:r>
            <a:r>
              <a:rPr lang="en-US" dirty="0" err="1" smtClean="0"/>
              <a:t>PLoS</a:t>
            </a:r>
            <a:r>
              <a:rPr lang="en-US" dirty="0" smtClean="0"/>
              <a:t> Biol. 3(11):339.</a:t>
            </a:r>
          </a:p>
          <a:p>
            <a:r>
              <a:rPr lang="en-US" dirty="0" smtClean="0"/>
              <a:t>Prentice MB, Gilbert T, Cooper A. 2004. Was the Black Death caused by Yersinia </a:t>
            </a:r>
            <a:r>
              <a:rPr lang="en-US" dirty="0" err="1" smtClean="0"/>
              <a:t>pestis</a:t>
            </a:r>
            <a:r>
              <a:rPr lang="en-US" dirty="0" smtClean="0"/>
              <a:t>? Lancet Infect Dis. 4(2):72.</a:t>
            </a:r>
          </a:p>
          <a:p>
            <a:r>
              <a:rPr lang="en-US" dirty="0" smtClean="0"/>
              <a:t>Samson M, </a:t>
            </a:r>
            <a:r>
              <a:rPr lang="en-US" dirty="0" err="1" smtClean="0"/>
              <a:t>Libert</a:t>
            </a:r>
            <a:r>
              <a:rPr lang="en-US" dirty="0" smtClean="0"/>
              <a:t> F, </a:t>
            </a:r>
            <a:r>
              <a:rPr lang="en-US" dirty="0" err="1" smtClean="0"/>
              <a:t>Doranz</a:t>
            </a:r>
            <a:r>
              <a:rPr lang="en-US" dirty="0" smtClean="0"/>
              <a:t> BJ, Rucker J, </a:t>
            </a:r>
            <a:r>
              <a:rPr lang="en-US" dirty="0" err="1" smtClean="0"/>
              <a:t>Liesnard</a:t>
            </a:r>
            <a:r>
              <a:rPr lang="en-US" dirty="0" smtClean="0"/>
              <a:t> C, Farber CM, </a:t>
            </a:r>
            <a:r>
              <a:rPr lang="en-US" dirty="0" err="1" smtClean="0"/>
              <a:t>Saragosti</a:t>
            </a:r>
            <a:r>
              <a:rPr lang="en-US" dirty="0" smtClean="0"/>
              <a:t> S, </a:t>
            </a:r>
            <a:r>
              <a:rPr lang="en-US" dirty="0" err="1" smtClean="0"/>
              <a:t>Lapouméroulie</a:t>
            </a:r>
            <a:r>
              <a:rPr lang="en-US" dirty="0" smtClean="0"/>
              <a:t> C, </a:t>
            </a:r>
            <a:r>
              <a:rPr lang="en-US" dirty="0" err="1" smtClean="0"/>
              <a:t>Cognaux</a:t>
            </a:r>
            <a:r>
              <a:rPr lang="en-US" dirty="0" smtClean="0"/>
              <a:t> J, </a:t>
            </a:r>
            <a:r>
              <a:rPr lang="en-US" dirty="0" err="1" smtClean="0"/>
              <a:t>Forceille</a:t>
            </a:r>
            <a:r>
              <a:rPr lang="en-US" dirty="0" smtClean="0"/>
              <a:t> C, </a:t>
            </a:r>
            <a:r>
              <a:rPr lang="en-US" dirty="0" err="1" smtClean="0"/>
              <a:t>Muyldermans</a:t>
            </a:r>
            <a:r>
              <a:rPr lang="en-US" dirty="0" smtClean="0"/>
              <a:t> G, </a:t>
            </a:r>
            <a:r>
              <a:rPr lang="en-US" dirty="0" err="1" smtClean="0"/>
              <a:t>Verhofstede</a:t>
            </a:r>
            <a:r>
              <a:rPr lang="en-US" dirty="0" smtClean="0"/>
              <a:t> C, </a:t>
            </a:r>
            <a:r>
              <a:rPr lang="en-US" dirty="0" err="1" smtClean="0"/>
              <a:t>Burtonboy</a:t>
            </a:r>
            <a:r>
              <a:rPr lang="en-US" dirty="0" smtClean="0"/>
              <a:t> G, Georges M, Imai T, </a:t>
            </a:r>
            <a:r>
              <a:rPr lang="en-US" dirty="0" err="1" smtClean="0"/>
              <a:t>Rana</a:t>
            </a:r>
            <a:r>
              <a:rPr lang="en-US" dirty="0" smtClean="0"/>
              <a:t> S, Yi Y, Smyth RJ, </a:t>
            </a:r>
            <a:r>
              <a:rPr lang="en-US" dirty="0" err="1" smtClean="0"/>
              <a:t>Collman</a:t>
            </a:r>
            <a:r>
              <a:rPr lang="en-US" dirty="0" smtClean="0"/>
              <a:t> RG, </a:t>
            </a:r>
            <a:r>
              <a:rPr lang="en-US" dirty="0" err="1" smtClean="0"/>
              <a:t>Doms</a:t>
            </a:r>
            <a:r>
              <a:rPr lang="en-US" dirty="0" smtClean="0"/>
              <a:t> RW, </a:t>
            </a:r>
            <a:r>
              <a:rPr lang="en-US" dirty="0" err="1" smtClean="0"/>
              <a:t>Vassart</a:t>
            </a:r>
            <a:r>
              <a:rPr lang="en-US" dirty="0" smtClean="0"/>
              <a:t> G, </a:t>
            </a:r>
            <a:r>
              <a:rPr lang="en-US" dirty="0" err="1" smtClean="0"/>
              <a:t>Parmentier</a:t>
            </a:r>
            <a:r>
              <a:rPr lang="en-US" dirty="0" smtClean="0"/>
              <a:t> M. 1996. Resistance to HIV-1 infection in Caucasian individuals bearing mutant alleles of the CCR-5 chemokine receptor gene. Nature. 382(1):722-755.</a:t>
            </a:r>
          </a:p>
          <a:p>
            <a:r>
              <a:rPr lang="en-US" dirty="0" smtClean="0"/>
              <a:t>Smith MW, Dean M, Carrington M, Winkler C, </a:t>
            </a:r>
            <a:r>
              <a:rPr lang="en-US" dirty="0" err="1" smtClean="0"/>
              <a:t>Huttley</a:t>
            </a:r>
            <a:r>
              <a:rPr lang="en-US" dirty="0" smtClean="0"/>
              <a:t> GA, Lomb DA, </a:t>
            </a:r>
            <a:r>
              <a:rPr lang="en-US" dirty="0" err="1" smtClean="0"/>
              <a:t>Goedert</a:t>
            </a:r>
            <a:r>
              <a:rPr lang="en-US" dirty="0" smtClean="0"/>
              <a:t> JJ, O’Brien TR, Jacobson LP, </a:t>
            </a:r>
            <a:r>
              <a:rPr lang="en-US" dirty="0" err="1" smtClean="0"/>
              <a:t>Kaslow</a:t>
            </a:r>
            <a:r>
              <a:rPr lang="en-US" dirty="0" smtClean="0"/>
              <a:t> R, </a:t>
            </a:r>
            <a:r>
              <a:rPr lang="en-US" dirty="0" err="1" smtClean="0"/>
              <a:t>Buchbinder</a:t>
            </a:r>
            <a:r>
              <a:rPr lang="en-US" dirty="0" smtClean="0"/>
              <a:t> S, </a:t>
            </a:r>
            <a:r>
              <a:rPr lang="en-US" dirty="0" err="1" smtClean="0"/>
              <a:t>Vittinghoff</a:t>
            </a:r>
            <a:r>
              <a:rPr lang="en-US" dirty="0" smtClean="0"/>
              <a:t> E, </a:t>
            </a:r>
            <a:r>
              <a:rPr lang="en-US" dirty="0" err="1" smtClean="0"/>
              <a:t>Vlahov</a:t>
            </a:r>
            <a:r>
              <a:rPr lang="en-US" dirty="0" smtClean="0"/>
              <a:t> D, Hoots K, </a:t>
            </a:r>
            <a:r>
              <a:rPr lang="en-US" dirty="0" err="1" smtClean="0"/>
              <a:t>Hilgartner</a:t>
            </a:r>
            <a:r>
              <a:rPr lang="en-US" dirty="0" smtClean="0"/>
              <a:t> MW. 1997. Contrasting genetic influence of CCR2 and CCR5 variants on HIV-1 Infection and disease progression. Science 277(1):959-965.</a:t>
            </a:r>
          </a:p>
          <a:p>
            <a:r>
              <a:rPr lang="en-US" dirty="0" smtClean="0"/>
              <a:t>Stephens JC, Reich DE, Goldstein DB, Shin HD, Smith MW, Carrington M, Winkler C, </a:t>
            </a:r>
            <a:r>
              <a:rPr lang="en-US" dirty="0" err="1" smtClean="0"/>
              <a:t>Huttley</a:t>
            </a:r>
            <a:r>
              <a:rPr lang="en-US" dirty="0" smtClean="0"/>
              <a:t> GA, </a:t>
            </a:r>
            <a:r>
              <a:rPr lang="en-US" dirty="0" err="1" smtClean="0"/>
              <a:t>Allikmets</a:t>
            </a:r>
            <a:r>
              <a:rPr lang="en-US" dirty="0" smtClean="0"/>
              <a:t> R, </a:t>
            </a:r>
            <a:r>
              <a:rPr lang="en-US" dirty="0" err="1" smtClean="0"/>
              <a:t>Schriml</a:t>
            </a:r>
            <a:r>
              <a:rPr lang="en-US" dirty="0" smtClean="0"/>
              <a:t> L, Gerrard B, </a:t>
            </a:r>
            <a:r>
              <a:rPr lang="en-US" dirty="0" err="1" smtClean="0"/>
              <a:t>Malasky</a:t>
            </a:r>
            <a:r>
              <a:rPr lang="en-US" dirty="0" smtClean="0"/>
              <a:t> M, Ramos MD, </a:t>
            </a:r>
            <a:r>
              <a:rPr lang="en-US" dirty="0" err="1" smtClean="0"/>
              <a:t>Morlot</a:t>
            </a:r>
            <a:r>
              <a:rPr lang="en-US" dirty="0" smtClean="0"/>
              <a:t> S, </a:t>
            </a:r>
            <a:r>
              <a:rPr lang="en-US" dirty="0" err="1" smtClean="0"/>
              <a:t>Tzetis</a:t>
            </a:r>
            <a:r>
              <a:rPr lang="en-US" dirty="0" smtClean="0"/>
              <a:t> M, </a:t>
            </a:r>
            <a:r>
              <a:rPr lang="en-US" dirty="0" err="1" smtClean="0"/>
              <a:t>Oddoux</a:t>
            </a:r>
            <a:r>
              <a:rPr lang="en-US" dirty="0" smtClean="0"/>
              <a:t> C, </a:t>
            </a:r>
            <a:r>
              <a:rPr lang="en-US" dirty="0" err="1" smtClean="0"/>
              <a:t>Giovine</a:t>
            </a:r>
            <a:r>
              <a:rPr lang="en-US" dirty="0" smtClean="0"/>
              <a:t> FS, </a:t>
            </a:r>
            <a:r>
              <a:rPr lang="en-US" dirty="0" err="1" smtClean="0"/>
              <a:t>Nasioulas</a:t>
            </a:r>
            <a:r>
              <a:rPr lang="en-US" dirty="0" smtClean="0"/>
              <a:t> G, Chandler D, </a:t>
            </a:r>
            <a:r>
              <a:rPr lang="en-US" dirty="0" err="1" smtClean="0"/>
              <a:t>Aseev</a:t>
            </a:r>
            <a:r>
              <a:rPr lang="en-US" dirty="0" smtClean="0"/>
              <a:t> M, Hanson M, </a:t>
            </a:r>
            <a:r>
              <a:rPr lang="en-US" dirty="0" err="1" smtClean="0"/>
              <a:t>Kalaydjieva</a:t>
            </a:r>
            <a:r>
              <a:rPr lang="en-US" dirty="0" smtClean="0"/>
              <a:t> L, </a:t>
            </a:r>
            <a:r>
              <a:rPr lang="en-US" dirty="0" err="1" smtClean="0"/>
              <a:t>Glavac</a:t>
            </a:r>
            <a:r>
              <a:rPr lang="en-US" dirty="0" smtClean="0"/>
              <a:t> D, </a:t>
            </a:r>
            <a:r>
              <a:rPr lang="en-US" dirty="0" err="1" smtClean="0"/>
              <a:t>Gasparini</a:t>
            </a:r>
            <a:r>
              <a:rPr lang="en-US" dirty="0" smtClean="0"/>
              <a:t> P, </a:t>
            </a:r>
            <a:r>
              <a:rPr lang="en-US" dirty="0" err="1" smtClean="0"/>
              <a:t>Kanavakis</a:t>
            </a:r>
            <a:r>
              <a:rPr lang="en-US" dirty="0" smtClean="0"/>
              <a:t> E, </a:t>
            </a:r>
            <a:r>
              <a:rPr lang="en-US" dirty="0" err="1" smtClean="0"/>
              <a:t>Claustres</a:t>
            </a:r>
            <a:r>
              <a:rPr lang="en-US" dirty="0" smtClean="0"/>
              <a:t> M, </a:t>
            </a:r>
            <a:r>
              <a:rPr lang="en-US" dirty="0" err="1" smtClean="0"/>
              <a:t>Kambouris</a:t>
            </a:r>
            <a:r>
              <a:rPr lang="en-US" dirty="0" smtClean="0"/>
              <a:t> M, </a:t>
            </a:r>
            <a:r>
              <a:rPr lang="en-US" dirty="0" err="1" smtClean="0"/>
              <a:t>Ostrer</a:t>
            </a:r>
            <a:r>
              <a:rPr lang="en-US" dirty="0" smtClean="0"/>
              <a:t> H, Gordon D, Baranov V. 1998. Dating the origin of the CCR5-</a:t>
            </a:r>
            <a:r>
              <a:rPr lang="el-GR" dirty="0" smtClean="0"/>
              <a:t>Δ32 </a:t>
            </a:r>
            <a:r>
              <a:rPr lang="en-US" dirty="0" smtClean="0"/>
              <a:t>AIDS-resistance allele by the coalescence of haplotypes. Am J Hum Genet. 62(6):507-515.</a:t>
            </a:r>
          </a:p>
          <a:p>
            <a:r>
              <a:rPr lang="en-US" dirty="0" smtClean="0"/>
              <a:t>Victoria A, </a:t>
            </a:r>
            <a:r>
              <a:rPr lang="en-US" dirty="0" err="1" smtClean="0"/>
              <a:t>López-Larrea</a:t>
            </a:r>
            <a:r>
              <a:rPr lang="en-US" dirty="0" smtClean="0"/>
              <a:t> C, </a:t>
            </a:r>
            <a:r>
              <a:rPr lang="en-US" dirty="0" err="1" smtClean="0"/>
              <a:t>Coto</a:t>
            </a:r>
            <a:r>
              <a:rPr lang="en-US" dirty="0" smtClean="0"/>
              <a:t> E. 1998. Mutational analysis of the CCR5 and CXCR4 genes (HIV-1 co-receptors) in resistance to HIV-1 infection and AIDS development among intravenous drug users. Hum Genet. 102(1):483-486.</a:t>
            </a:r>
          </a:p>
          <a:p>
            <a:r>
              <a:rPr lang="en-US" dirty="0" err="1" smtClean="0"/>
              <a:t>Yuanan</a:t>
            </a:r>
            <a:r>
              <a:rPr lang="en-US" dirty="0" smtClean="0"/>
              <a:t> L, </a:t>
            </a:r>
            <a:r>
              <a:rPr lang="en-US" dirty="0" err="1" smtClean="0"/>
              <a:t>Nerurkar</a:t>
            </a:r>
            <a:r>
              <a:rPr lang="en-US" dirty="0" smtClean="0"/>
              <a:t> VR, Dashwood WM, Woodward CL, </a:t>
            </a:r>
            <a:r>
              <a:rPr lang="en-US" dirty="0" err="1" smtClean="0"/>
              <a:t>Ablan</a:t>
            </a:r>
            <a:r>
              <a:rPr lang="en-US" dirty="0" smtClean="0"/>
              <a:t> S, </a:t>
            </a:r>
            <a:r>
              <a:rPr lang="en-US" dirty="0" err="1" smtClean="0"/>
              <a:t>Shikuma</a:t>
            </a:r>
            <a:r>
              <a:rPr lang="en-US" dirty="0" smtClean="0"/>
              <a:t> CM, </a:t>
            </a:r>
            <a:r>
              <a:rPr lang="en-US" dirty="0" err="1" smtClean="0"/>
              <a:t>Grandinetti</a:t>
            </a:r>
            <a:r>
              <a:rPr lang="en-US" dirty="0" smtClean="0"/>
              <a:t> A, Chang H, Nguyen HT, Wu Z, Yamamura Y, </a:t>
            </a:r>
            <a:r>
              <a:rPr lang="en-US" dirty="0" err="1" smtClean="0"/>
              <a:t>Boto</a:t>
            </a:r>
            <a:r>
              <a:rPr lang="en-US" dirty="0" smtClean="0"/>
              <a:t> WO, </a:t>
            </a:r>
            <a:r>
              <a:rPr lang="en-US" dirty="0" err="1" smtClean="0"/>
              <a:t>Merriwether</a:t>
            </a:r>
            <a:r>
              <a:rPr lang="en-US" dirty="0" smtClean="0"/>
              <a:t> A, </a:t>
            </a:r>
            <a:r>
              <a:rPr lang="en-US" dirty="0" err="1" smtClean="0"/>
              <a:t>Kurata</a:t>
            </a:r>
            <a:r>
              <a:rPr lang="en-US" dirty="0" smtClean="0"/>
              <a:t> T, </a:t>
            </a:r>
            <a:r>
              <a:rPr lang="en-US" dirty="0" err="1" smtClean="0"/>
              <a:t>Detels</a:t>
            </a:r>
            <a:r>
              <a:rPr lang="en-US" dirty="0" smtClean="0"/>
              <a:t> R, </a:t>
            </a:r>
            <a:r>
              <a:rPr lang="en-US" dirty="0" err="1" smtClean="0"/>
              <a:t>Yanagihara</a:t>
            </a:r>
            <a:r>
              <a:rPr lang="en-US" dirty="0" smtClean="0"/>
              <a:t> R. 1999. Genotype and allele frequency of a 32-base pair deletion mutation in the CCR5 gene in various ethnic groups: Absence of mutation among </a:t>
            </a:r>
            <a:r>
              <a:rPr lang="en-US" dirty="0" err="1" smtClean="0"/>
              <a:t>asians</a:t>
            </a:r>
            <a:r>
              <a:rPr lang="en-US" dirty="0" smtClean="0"/>
              <a:t> and pacific islanders. </a:t>
            </a:r>
            <a:r>
              <a:rPr lang="en-US" dirty="0" err="1" smtClean="0"/>
              <a:t>Int</a:t>
            </a:r>
            <a:r>
              <a:rPr lang="en-US" dirty="0" smtClean="0"/>
              <a:t> J Infect Dis. 3(4):186-191.</a:t>
            </a:r>
          </a:p>
          <a:p>
            <a:r>
              <a:rPr lang="en-US" dirty="0" err="1" smtClean="0"/>
              <a:t>Yudin</a:t>
            </a:r>
            <a:r>
              <a:rPr lang="en-US" dirty="0" smtClean="0"/>
              <a:t> NS, Sergey VV, </a:t>
            </a:r>
            <a:r>
              <a:rPr lang="en-US" dirty="0" err="1" smtClean="0"/>
              <a:t>Potapova</a:t>
            </a:r>
            <a:r>
              <a:rPr lang="en-US" dirty="0" smtClean="0"/>
              <a:t> TA </a:t>
            </a:r>
            <a:r>
              <a:rPr lang="en-US" dirty="0" err="1" smtClean="0"/>
              <a:t>Naykova</a:t>
            </a:r>
            <a:r>
              <a:rPr lang="en-US" dirty="0" smtClean="0"/>
              <a:t> TM, </a:t>
            </a:r>
            <a:r>
              <a:rPr lang="en-US" dirty="0" err="1" smtClean="0"/>
              <a:t>Sitnikova</a:t>
            </a:r>
            <a:r>
              <a:rPr lang="en-US" dirty="0" smtClean="0"/>
              <a:t> VV, </a:t>
            </a:r>
            <a:r>
              <a:rPr lang="en-US" dirty="0" err="1" smtClean="0"/>
              <a:t>Kulikov</a:t>
            </a:r>
            <a:r>
              <a:rPr lang="en-US" dirty="0" smtClean="0"/>
              <a:t> IV, </a:t>
            </a:r>
            <a:r>
              <a:rPr lang="en-US" dirty="0" err="1" smtClean="0"/>
              <a:t>Khasnulin</a:t>
            </a:r>
            <a:r>
              <a:rPr lang="en-US" dirty="0" smtClean="0"/>
              <a:t> VI, </a:t>
            </a:r>
            <a:r>
              <a:rPr lang="en-US" dirty="0" err="1" smtClean="0"/>
              <a:t>Konchuk</a:t>
            </a:r>
            <a:r>
              <a:rPr lang="en-US" dirty="0" smtClean="0"/>
              <a:t> C, </a:t>
            </a:r>
            <a:r>
              <a:rPr lang="en-US" dirty="0" err="1" smtClean="0"/>
              <a:t>Vloschinskii</a:t>
            </a:r>
            <a:r>
              <a:rPr lang="en-US" dirty="0" smtClean="0"/>
              <a:t> PE, </a:t>
            </a:r>
            <a:r>
              <a:rPr lang="en-US" dirty="0" err="1" smtClean="0"/>
              <a:t>Inavov</a:t>
            </a:r>
            <a:r>
              <a:rPr lang="en-US" dirty="0" smtClean="0"/>
              <a:t> SV, </a:t>
            </a:r>
            <a:r>
              <a:rPr lang="en-US" dirty="0" err="1" smtClean="0"/>
              <a:t>Kobzev</a:t>
            </a:r>
            <a:r>
              <a:rPr lang="en-US" dirty="0" smtClean="0"/>
              <a:t> VF, </a:t>
            </a:r>
            <a:r>
              <a:rPr lang="en-US" dirty="0" err="1" smtClean="0"/>
              <a:t>Romaschenko</a:t>
            </a:r>
            <a:r>
              <a:rPr lang="en-US" dirty="0" smtClean="0"/>
              <a:t> AG, </a:t>
            </a:r>
            <a:r>
              <a:rPr lang="en-US" dirty="0" err="1" smtClean="0"/>
              <a:t>Voevoda</a:t>
            </a:r>
            <a:r>
              <a:rPr lang="en-US" dirty="0" smtClean="0"/>
              <a:t> MI. 1998. Hum Genet. 102(6):695-698.</a:t>
            </a:r>
          </a:p>
          <a:p>
            <a:r>
              <a:rPr lang="en-US" dirty="0" smtClean="0"/>
              <a:t>Zimmerman PA, Buckler-White A, </a:t>
            </a:r>
            <a:r>
              <a:rPr lang="en-US" dirty="0" err="1" smtClean="0"/>
              <a:t>Alkhatib</a:t>
            </a:r>
            <a:r>
              <a:rPr lang="en-US" dirty="0" smtClean="0"/>
              <a:t> G, Spalding T, </a:t>
            </a:r>
            <a:r>
              <a:rPr lang="en-US" dirty="0" err="1" smtClean="0"/>
              <a:t>Kubofcik</a:t>
            </a:r>
            <a:r>
              <a:rPr lang="en-US" dirty="0" smtClean="0"/>
              <a:t> J, </a:t>
            </a:r>
            <a:r>
              <a:rPr lang="en-US" dirty="0" err="1" smtClean="0"/>
              <a:t>Combadiere</a:t>
            </a:r>
            <a:r>
              <a:rPr lang="en-US" dirty="0" smtClean="0"/>
              <a:t> C, </a:t>
            </a:r>
            <a:r>
              <a:rPr lang="en-US" dirty="0" err="1" smtClean="0"/>
              <a:t>Weissman</a:t>
            </a:r>
            <a:r>
              <a:rPr lang="en-US" dirty="0" smtClean="0"/>
              <a:t> D, Cohen O, </a:t>
            </a:r>
            <a:r>
              <a:rPr lang="en-US" dirty="0" err="1" smtClean="0"/>
              <a:t>Rubbert</a:t>
            </a:r>
            <a:r>
              <a:rPr lang="en-US" dirty="0" smtClean="0"/>
              <a:t> A, Lam G, </a:t>
            </a:r>
            <a:r>
              <a:rPr lang="en-US" dirty="0" err="1" smtClean="0"/>
              <a:t>Vaccarezza</a:t>
            </a:r>
            <a:r>
              <a:rPr lang="en-US" dirty="0" smtClean="0"/>
              <a:t> M, Kennedy PE, </a:t>
            </a:r>
            <a:r>
              <a:rPr lang="en-US" dirty="0" err="1" smtClean="0"/>
              <a:t>Kumaraswami</a:t>
            </a:r>
            <a:r>
              <a:rPr lang="en-US" dirty="0" smtClean="0"/>
              <a:t> V, Giorgi JV, </a:t>
            </a:r>
            <a:r>
              <a:rPr lang="en-US" dirty="0" err="1" smtClean="0"/>
              <a:t>Delets</a:t>
            </a:r>
            <a:r>
              <a:rPr lang="en-US" dirty="0" smtClean="0"/>
              <a:t> R, Hunter J, </a:t>
            </a:r>
            <a:r>
              <a:rPr lang="en-US" dirty="0" err="1" smtClean="0"/>
              <a:t>Chopek</a:t>
            </a:r>
            <a:r>
              <a:rPr lang="en-US" dirty="0" smtClean="0"/>
              <a:t> M, Berger EA, </a:t>
            </a:r>
            <a:r>
              <a:rPr lang="en-US" dirty="0" err="1" smtClean="0"/>
              <a:t>Fauci</a:t>
            </a:r>
            <a:r>
              <a:rPr lang="en-US" dirty="0" smtClean="0"/>
              <a:t> AS, </a:t>
            </a:r>
            <a:r>
              <a:rPr lang="en-US" dirty="0" err="1" smtClean="0"/>
              <a:t>Nutman</a:t>
            </a:r>
            <a:r>
              <a:rPr lang="en-US" dirty="0" smtClean="0"/>
              <a:t> TB, Murphy PM. 1997. Inherited resistance to HIV-1 conferred by an inactivating mutation in CC chemokine receptor 5: studies in populations with contrasting clinical phenotypes, defined racial background, and quantified risk. </a:t>
            </a:r>
            <a:r>
              <a:rPr lang="en-US" dirty="0" err="1" smtClean="0"/>
              <a:t>Mol</a:t>
            </a:r>
            <a:r>
              <a:rPr lang="en-US" dirty="0" smtClean="0"/>
              <a:t> Med. 3(1):23-36.</a:t>
            </a:r>
          </a:p>
          <a:p>
            <a:endParaRPr lang="en-US" dirty="0" smtClean="0"/>
          </a:p>
          <a:p>
            <a:endParaRPr lang="en-US" dirty="0"/>
          </a:p>
        </p:txBody>
      </p:sp>
    </p:spTree>
    <p:extLst>
      <p:ext uri="{BB962C8B-B14F-4D97-AF65-F5344CB8AC3E}">
        <p14:creationId xmlns:p14="http://schemas.microsoft.com/office/powerpoint/2010/main" val="1655062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838200" y="1431235"/>
            <a:ext cx="10515600" cy="5049078"/>
          </a:xfrm>
        </p:spPr>
        <p:txBody>
          <a:bodyPr>
            <a:normAutofit fontScale="85000" lnSpcReduction="10000"/>
          </a:bodyPr>
          <a:lstStyle/>
          <a:p>
            <a:pPr marL="0" indent="0">
              <a:buNone/>
            </a:pPr>
            <a:r>
              <a:rPr lang="en-US" dirty="0" smtClean="0"/>
              <a:t>CCR5 is a protein that acts as a co-receptor on the surface of leukocytes, and is thus a recognition site for the HIV virus. However, individuals possessing the CCR5-Δ32 allele, a 32 base-pair deletion in the CCR5 genome that causes a </a:t>
            </a:r>
            <a:r>
              <a:rPr lang="en-US" dirty="0" err="1" smtClean="0"/>
              <a:t>frameshift</a:t>
            </a:r>
            <a:r>
              <a:rPr lang="en-US" dirty="0" smtClean="0"/>
              <a:t> mutation and results in a non-functional protein, have dramatically increased resistance to HIV infection. This allele is almost exclusively found within Northern European populations, and shows evidence that it reached its current frequency in these populations not through genetic drift, but through an extremely powerful selective force. Various researchers have pointed to the Black Death, the 1346-1352 epidemic that killed millions, as the possible selective pressure that pushed the CCR5-Δ32 allele to its current frequencies today. However, this theory is being increasingly challenged by mathematical models, current CCR5-Δ32 allele frequencies in populations hit especially hard by the Black Death, and by various experiments. This evidence shows that the Black Death is likely not the selective pressure responsible for the high frequencies of the CCR5-Δ32 allele in Northern European populations. Smallpox has been proposed as a possible alternative, but little evidence supports this and more research is required in this field.</a:t>
            </a:r>
          </a:p>
          <a:p>
            <a:pPr marL="0" indent="0">
              <a:buNone/>
            </a:pPr>
            <a:endParaRPr lang="en-US" dirty="0"/>
          </a:p>
        </p:txBody>
      </p:sp>
    </p:spTree>
    <p:extLst>
      <p:ext uri="{BB962C8B-B14F-4D97-AF65-F5344CB8AC3E}">
        <p14:creationId xmlns:p14="http://schemas.microsoft.com/office/powerpoint/2010/main" val="144592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a:bodyPr>
          <a:lstStyle/>
          <a:p>
            <a:r>
              <a:rPr lang="en-US" dirty="0" smtClean="0"/>
              <a:t>The HIV/AIDS epidemic has killed millions across the globe in recent decades. The HIV virus works by directly targeting the immune system by recognizing the protein co-receptors that lie on the surface of leukocytes.</a:t>
            </a:r>
          </a:p>
          <a:p>
            <a:r>
              <a:rPr lang="en-US" dirty="0" smtClean="0"/>
              <a:t>However, a mutation in the CCR5 co-receptor has been found to be linked to increased resistance to HIV. In the CCR5-</a:t>
            </a:r>
            <a:r>
              <a:rPr lang="el-GR" dirty="0" smtClean="0"/>
              <a:t>Δ32 </a:t>
            </a:r>
            <a:r>
              <a:rPr lang="en-US" dirty="0" smtClean="0"/>
              <a:t>allele of this co-receptor, there has been a 32 </a:t>
            </a:r>
            <a:r>
              <a:rPr lang="en-US" dirty="0" err="1" smtClean="0"/>
              <a:t>basepair</a:t>
            </a:r>
            <a:r>
              <a:rPr lang="en-US" dirty="0" smtClean="0"/>
              <a:t> deletion, resulting in a </a:t>
            </a:r>
            <a:r>
              <a:rPr lang="en-US" dirty="0" err="1" smtClean="0"/>
              <a:t>frameshift</a:t>
            </a:r>
            <a:r>
              <a:rPr lang="en-US" dirty="0" smtClean="0"/>
              <a:t> mutation and preventing the CCR5 co-receptor from appearing on the leukocyte’s surface (Zimmerman et al. 1996, Samson et al. 1997, Victoria et al. 1998).</a:t>
            </a:r>
          </a:p>
          <a:p>
            <a:r>
              <a:rPr lang="en-US" dirty="0" smtClean="0"/>
              <a:t>Populations with a high frequency of this allele are thus far less vulnerable to the HIV/AIDS epidemic.</a:t>
            </a:r>
            <a:endParaRPr lang="en-US" dirty="0"/>
          </a:p>
        </p:txBody>
      </p:sp>
    </p:spTree>
    <p:extLst>
      <p:ext uri="{BB962C8B-B14F-4D97-AF65-F5344CB8AC3E}">
        <p14:creationId xmlns:p14="http://schemas.microsoft.com/office/powerpoint/2010/main" val="200150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CCR5-</a:t>
            </a:r>
            <a:r>
              <a:rPr lang="el-GR" dirty="0" smtClean="0"/>
              <a:t>Δ32 </a:t>
            </a:r>
            <a:r>
              <a:rPr lang="en-US" dirty="0" smtClean="0"/>
              <a:t>Allele Frequencies </a:t>
            </a:r>
            <a:endParaRPr lang="en-US" dirty="0"/>
          </a:p>
        </p:txBody>
      </p:sp>
      <p:sp>
        <p:nvSpPr>
          <p:cNvPr id="3" name="Content Placeholder 2"/>
          <p:cNvSpPr>
            <a:spLocks noGrp="1"/>
          </p:cNvSpPr>
          <p:nvPr>
            <p:ph idx="1"/>
          </p:nvPr>
        </p:nvSpPr>
        <p:spPr>
          <a:xfrm>
            <a:off x="838200" y="1388303"/>
            <a:ext cx="10515600" cy="5032375"/>
          </a:xfrm>
        </p:spPr>
        <p:txBody>
          <a:bodyPr/>
          <a:lstStyle/>
          <a:p>
            <a:r>
              <a:rPr lang="en-US" dirty="0" smtClean="0"/>
              <a:t>Nearly 10% of Europeans possess this allele, but the CCR5-</a:t>
            </a:r>
            <a:r>
              <a:rPr lang="el-GR" dirty="0" smtClean="0"/>
              <a:t>Δ32 </a:t>
            </a:r>
            <a:r>
              <a:rPr lang="en-US" dirty="0"/>
              <a:t>a</a:t>
            </a:r>
            <a:r>
              <a:rPr lang="en-US" dirty="0" smtClean="0"/>
              <a:t>llele is vastly more concentrated in Northern European populations (Galvani and </a:t>
            </a:r>
            <a:r>
              <a:rPr lang="en-US" dirty="0" err="1" smtClean="0"/>
              <a:t>Slatkin</a:t>
            </a:r>
            <a:r>
              <a:rPr lang="en-US" dirty="0" smtClean="0"/>
              <a:t> 2003).</a:t>
            </a:r>
          </a:p>
          <a:p>
            <a:r>
              <a:rPr lang="en-US" dirty="0" smtClean="0"/>
              <a:t>This allele is practically exclusive to Caucasians –in multiple studies, researchers were unable to detect even a single example of this allele in various Asian, Pacific Islander, African, and Native American populations (</a:t>
            </a:r>
            <a:r>
              <a:rPr lang="en-US" dirty="0" err="1" smtClean="0"/>
              <a:t>Yudin</a:t>
            </a:r>
            <a:r>
              <a:rPr lang="en-US" dirty="0" smtClean="0"/>
              <a:t> et al. 1998, </a:t>
            </a:r>
            <a:r>
              <a:rPr lang="en-US" dirty="0" err="1" smtClean="0"/>
              <a:t>Yuanan</a:t>
            </a:r>
            <a:r>
              <a:rPr lang="en-US" dirty="0" smtClean="0"/>
              <a:t> et al. 1999).</a:t>
            </a:r>
          </a:p>
          <a:p>
            <a:r>
              <a:rPr lang="en-US" dirty="0" smtClean="0"/>
              <a:t>This has led researchers to believe that this mutation had a single, relatively recent origin, only within the last 4000 years or so (Samson et al. 1996, </a:t>
            </a:r>
            <a:r>
              <a:rPr lang="en-US" dirty="0" err="1" smtClean="0"/>
              <a:t>Libert</a:t>
            </a:r>
            <a:r>
              <a:rPr lang="en-US" dirty="0" smtClean="0"/>
              <a:t> et al. 1997).</a:t>
            </a:r>
          </a:p>
        </p:txBody>
      </p:sp>
    </p:spTree>
    <p:extLst>
      <p:ext uri="{BB962C8B-B14F-4D97-AF65-F5344CB8AC3E}">
        <p14:creationId xmlns:p14="http://schemas.microsoft.com/office/powerpoint/2010/main" val="1053203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13" y="6127680"/>
            <a:ext cx="10515600" cy="730320"/>
          </a:xfrm>
        </p:spPr>
        <p:txBody>
          <a:bodyPr/>
          <a:lstStyle/>
          <a:p>
            <a:pPr marL="0" indent="0">
              <a:buNone/>
            </a:pPr>
            <a:r>
              <a:rPr lang="en-US" dirty="0" smtClean="0"/>
              <a:t>(</a:t>
            </a:r>
            <a:r>
              <a:rPr lang="en-US" dirty="0" err="1" smtClean="0"/>
              <a:t>Novembre</a:t>
            </a:r>
            <a:r>
              <a:rPr lang="en-US" dirty="0" smtClean="0"/>
              <a:t> et al. 2005)</a:t>
            </a:r>
            <a:endParaRPr lang="en-US" dirty="0"/>
          </a:p>
        </p:txBody>
      </p:sp>
      <p:pic>
        <p:nvPicPr>
          <p:cNvPr id="4" name="Picture 3"/>
          <p:cNvPicPr>
            <a:picLocks noChangeAspect="1"/>
          </p:cNvPicPr>
          <p:nvPr/>
        </p:nvPicPr>
        <p:blipFill>
          <a:blip r:embed="rId2"/>
          <a:stretch>
            <a:fillRect/>
          </a:stretch>
        </p:blipFill>
        <p:spPr>
          <a:xfrm>
            <a:off x="867190" y="302475"/>
            <a:ext cx="9702245" cy="5825205"/>
          </a:xfrm>
          <a:prstGeom prst="rect">
            <a:avLst/>
          </a:prstGeom>
        </p:spPr>
      </p:pic>
    </p:spTree>
    <p:extLst>
      <p:ext uri="{BB962C8B-B14F-4D97-AF65-F5344CB8AC3E}">
        <p14:creationId xmlns:p14="http://schemas.microsoft.com/office/powerpoint/2010/main" val="346880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Explanations</a:t>
            </a:r>
            <a:endParaRPr lang="en-US" dirty="0"/>
          </a:p>
        </p:txBody>
      </p:sp>
      <p:sp>
        <p:nvSpPr>
          <p:cNvPr id="3" name="Content Placeholder 2"/>
          <p:cNvSpPr>
            <a:spLocks noGrp="1"/>
          </p:cNvSpPr>
          <p:nvPr>
            <p:ph idx="1"/>
          </p:nvPr>
        </p:nvSpPr>
        <p:spPr>
          <a:xfrm>
            <a:off x="838200" y="1308791"/>
            <a:ext cx="10515600" cy="5350426"/>
          </a:xfrm>
        </p:spPr>
        <p:txBody>
          <a:bodyPr/>
          <a:lstStyle/>
          <a:p>
            <a:r>
              <a:rPr lang="en-US" dirty="0" smtClean="0"/>
              <a:t>The CCR5-</a:t>
            </a:r>
            <a:r>
              <a:rPr lang="el-GR" dirty="0" smtClean="0"/>
              <a:t>Δ32 </a:t>
            </a:r>
            <a:r>
              <a:rPr lang="en-US" dirty="0" smtClean="0"/>
              <a:t>allele currently appears to be in Hardy-Weinberg equilibrium, and appears to neither increase or reduce the fitness of individuals homozygous or heterozygous for it (Martinson et al. 1997). While it does confer a selective advantage against HIV, the HIV/AIDS epidemic hasn’t yet had a chance to affect the allele’s Hardy-Weinberg equilibrium within Northern European populations yet.</a:t>
            </a:r>
          </a:p>
          <a:p>
            <a:r>
              <a:rPr lang="en-US" dirty="0" smtClean="0"/>
              <a:t>The recent origin of the mutation and its current high frequencies among Northern European populations make genetic drift an unlikely explanation for the null allele’s current prevalence (Stephens et al. 1998, </a:t>
            </a:r>
            <a:r>
              <a:rPr lang="en-US" dirty="0" err="1" smtClean="0"/>
              <a:t>Kalev</a:t>
            </a:r>
            <a:r>
              <a:rPr lang="en-US" dirty="0" smtClean="0"/>
              <a:t> et al. 2000, Duncan et al. 2005)</a:t>
            </a:r>
          </a:p>
          <a:p>
            <a:r>
              <a:rPr lang="en-US" dirty="0" smtClean="0"/>
              <a:t>This makes it likely that the allele was previously under some sort of selective pressure, one no longer prevalent due to the allele’s current state of genetic equilibrium.</a:t>
            </a:r>
            <a:endParaRPr lang="en-US" dirty="0"/>
          </a:p>
        </p:txBody>
      </p:sp>
    </p:spTree>
    <p:extLst>
      <p:ext uri="{BB962C8B-B14F-4D97-AF65-F5344CB8AC3E}">
        <p14:creationId xmlns:p14="http://schemas.microsoft.com/office/powerpoint/2010/main" val="300585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Black Death</a:t>
            </a:r>
            <a:endParaRPr lang="en-US" dirty="0"/>
          </a:p>
        </p:txBody>
      </p:sp>
      <p:pic>
        <p:nvPicPr>
          <p:cNvPr id="4" name="Picture 3"/>
          <p:cNvPicPr>
            <a:picLocks noChangeAspect="1"/>
          </p:cNvPicPr>
          <p:nvPr/>
        </p:nvPicPr>
        <p:blipFill>
          <a:blip r:embed="rId2"/>
          <a:stretch>
            <a:fillRect/>
          </a:stretch>
        </p:blipFill>
        <p:spPr>
          <a:xfrm>
            <a:off x="838200" y="1835633"/>
            <a:ext cx="4338661" cy="4505533"/>
          </a:xfrm>
          <a:prstGeom prst="rect">
            <a:avLst/>
          </a:prstGeom>
        </p:spPr>
      </p:pic>
      <p:pic>
        <p:nvPicPr>
          <p:cNvPr id="6" name="Picture 5"/>
          <p:cNvPicPr>
            <a:picLocks noChangeAspect="1"/>
          </p:cNvPicPr>
          <p:nvPr/>
        </p:nvPicPr>
        <p:blipFill>
          <a:blip r:embed="rId3"/>
          <a:stretch>
            <a:fillRect/>
          </a:stretch>
        </p:blipFill>
        <p:spPr>
          <a:xfrm>
            <a:off x="6279046" y="2032345"/>
            <a:ext cx="4762500" cy="3190875"/>
          </a:xfrm>
          <a:prstGeom prst="rect">
            <a:avLst/>
          </a:prstGeom>
        </p:spPr>
      </p:pic>
      <p:sp>
        <p:nvSpPr>
          <p:cNvPr id="7" name="TextBox 6"/>
          <p:cNvSpPr txBox="1"/>
          <p:nvPr/>
        </p:nvSpPr>
        <p:spPr>
          <a:xfrm>
            <a:off x="3348061" y="6341166"/>
            <a:ext cx="3657600" cy="369332"/>
          </a:xfrm>
          <a:prstGeom prst="rect">
            <a:avLst/>
          </a:prstGeom>
          <a:noFill/>
        </p:spPr>
        <p:txBody>
          <a:bodyPr wrap="square" rtlCol="0">
            <a:spAutoFit/>
          </a:bodyPr>
          <a:lstStyle/>
          <a:p>
            <a:r>
              <a:rPr lang="en-US" dirty="0" smtClean="0"/>
              <a:t>(</a:t>
            </a:r>
            <a:r>
              <a:rPr lang="en-US" dirty="0" err="1" smtClean="0"/>
              <a:t>Bos</a:t>
            </a:r>
            <a:r>
              <a:rPr lang="en-US" dirty="0" smtClean="0"/>
              <a:t> et al. 2011)</a:t>
            </a:r>
            <a:endParaRPr lang="en-US" dirty="0"/>
          </a:p>
        </p:txBody>
      </p:sp>
      <p:sp>
        <p:nvSpPr>
          <p:cNvPr id="8" name="TextBox 7"/>
          <p:cNvSpPr txBox="1"/>
          <p:nvPr/>
        </p:nvSpPr>
        <p:spPr>
          <a:xfrm>
            <a:off x="6559826" y="5526157"/>
            <a:ext cx="4481720" cy="369332"/>
          </a:xfrm>
          <a:prstGeom prst="rect">
            <a:avLst/>
          </a:prstGeom>
          <a:noFill/>
        </p:spPr>
        <p:txBody>
          <a:bodyPr wrap="square" rtlCol="0">
            <a:spAutoFit/>
          </a:bodyPr>
          <a:lstStyle/>
          <a:p>
            <a:r>
              <a:rPr lang="en-US" dirty="0" smtClean="0"/>
              <a:t>(Monty Python)</a:t>
            </a:r>
            <a:endParaRPr lang="en-US" dirty="0"/>
          </a:p>
        </p:txBody>
      </p:sp>
    </p:spTree>
    <p:extLst>
      <p:ext uri="{BB962C8B-B14F-4D97-AF65-F5344CB8AC3E}">
        <p14:creationId xmlns:p14="http://schemas.microsoft.com/office/powerpoint/2010/main" val="2208792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Black Death Select for the CCR5-</a:t>
            </a:r>
            <a:r>
              <a:rPr lang="el-GR" dirty="0" smtClean="0"/>
              <a:t>Δ32</a:t>
            </a:r>
            <a:r>
              <a:rPr lang="en-US" dirty="0" smtClean="0"/>
              <a:t> Allele?</a:t>
            </a:r>
            <a:endParaRPr lang="en-US" dirty="0"/>
          </a:p>
        </p:txBody>
      </p:sp>
      <p:sp>
        <p:nvSpPr>
          <p:cNvPr id="3" name="Content Placeholder 2"/>
          <p:cNvSpPr>
            <a:spLocks noGrp="1"/>
          </p:cNvSpPr>
          <p:nvPr>
            <p:ph idx="1"/>
          </p:nvPr>
        </p:nvSpPr>
        <p:spPr/>
        <p:txBody>
          <a:bodyPr/>
          <a:lstStyle/>
          <a:p>
            <a:r>
              <a:rPr lang="en-US" dirty="0" smtClean="0"/>
              <a:t>Scientists quickly concluded that the CCR5 null allele was likely selected for during the Black Death (Stephens et al. 1998) a massive epidemic that swept through Asia and Europe from 1346 to 1352, killing anywhere from a third to half of Europe’s population (</a:t>
            </a:r>
            <a:r>
              <a:rPr lang="en-US" dirty="0" err="1" smtClean="0"/>
              <a:t>Bos</a:t>
            </a:r>
            <a:r>
              <a:rPr lang="en-US" dirty="0" smtClean="0"/>
              <a:t> et al. 2011).</a:t>
            </a:r>
          </a:p>
          <a:p>
            <a:r>
              <a:rPr lang="en-US" dirty="0" smtClean="0"/>
              <a:t>Scientists reached this conclusion by reasoning that CCR5-</a:t>
            </a:r>
            <a:r>
              <a:rPr lang="el-GR" dirty="0" smtClean="0"/>
              <a:t>Δ32</a:t>
            </a:r>
            <a:r>
              <a:rPr lang="en-US" dirty="0" smtClean="0"/>
              <a:t> likely confers resistance to </a:t>
            </a:r>
            <a:r>
              <a:rPr lang="en-US" i="1" dirty="0" smtClean="0"/>
              <a:t>Yersinia </a:t>
            </a:r>
            <a:r>
              <a:rPr lang="en-US" i="1" dirty="0" err="1" smtClean="0"/>
              <a:t>pestis</a:t>
            </a:r>
            <a:r>
              <a:rPr lang="en-US" dirty="0" smtClean="0"/>
              <a:t>, which directly attacks macrophages of the immune system in a similar manner to HIV (Stephens et al. 1998).</a:t>
            </a:r>
            <a:endParaRPr lang="en-US" dirty="0"/>
          </a:p>
        </p:txBody>
      </p:sp>
    </p:spTree>
    <p:extLst>
      <p:ext uri="{BB962C8B-B14F-4D97-AF65-F5344CB8AC3E}">
        <p14:creationId xmlns:p14="http://schemas.microsoft.com/office/powerpoint/2010/main" val="233806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06278" y="837372"/>
            <a:ext cx="6205330" cy="4653998"/>
          </a:xfrm>
          <a:prstGeom prst="rect">
            <a:avLst/>
          </a:prstGeom>
        </p:spPr>
      </p:pic>
      <p:pic>
        <p:nvPicPr>
          <p:cNvPr id="5" name="Picture 4"/>
          <p:cNvPicPr>
            <a:picLocks noChangeAspect="1"/>
          </p:cNvPicPr>
          <p:nvPr/>
        </p:nvPicPr>
        <p:blipFill>
          <a:blip r:embed="rId3"/>
          <a:stretch>
            <a:fillRect/>
          </a:stretch>
        </p:blipFill>
        <p:spPr>
          <a:xfrm>
            <a:off x="467616" y="1407008"/>
            <a:ext cx="4050132" cy="4004228"/>
          </a:xfrm>
          <a:prstGeom prst="rect">
            <a:avLst/>
          </a:prstGeom>
        </p:spPr>
      </p:pic>
      <p:sp>
        <p:nvSpPr>
          <p:cNvPr id="6" name="TextBox 5"/>
          <p:cNvSpPr txBox="1"/>
          <p:nvPr/>
        </p:nvSpPr>
        <p:spPr>
          <a:xfrm>
            <a:off x="467616" y="5491370"/>
            <a:ext cx="3766454" cy="369332"/>
          </a:xfrm>
          <a:prstGeom prst="rect">
            <a:avLst/>
          </a:prstGeom>
          <a:noFill/>
        </p:spPr>
        <p:txBody>
          <a:bodyPr wrap="square" rtlCol="0">
            <a:spAutoFit/>
          </a:bodyPr>
          <a:lstStyle/>
          <a:p>
            <a:r>
              <a:rPr lang="en-US" dirty="0" smtClean="0"/>
              <a:t>(</a:t>
            </a:r>
            <a:r>
              <a:rPr lang="en-US" dirty="0" err="1" smtClean="0"/>
              <a:t>Bos</a:t>
            </a:r>
            <a:r>
              <a:rPr lang="en-US" dirty="0" smtClean="0"/>
              <a:t> et al. 2011)</a:t>
            </a:r>
            <a:endParaRPr lang="en-US" dirty="0"/>
          </a:p>
        </p:txBody>
      </p:sp>
      <p:sp>
        <p:nvSpPr>
          <p:cNvPr id="7" name="TextBox 6"/>
          <p:cNvSpPr txBox="1"/>
          <p:nvPr/>
        </p:nvSpPr>
        <p:spPr>
          <a:xfrm>
            <a:off x="5764696" y="5491370"/>
            <a:ext cx="5267739" cy="369332"/>
          </a:xfrm>
          <a:prstGeom prst="rect">
            <a:avLst/>
          </a:prstGeom>
          <a:noFill/>
        </p:spPr>
        <p:txBody>
          <a:bodyPr wrap="square" rtlCol="0">
            <a:spAutoFit/>
          </a:bodyPr>
          <a:lstStyle/>
          <a:p>
            <a:r>
              <a:rPr lang="en-US" dirty="0" smtClean="0"/>
              <a:t>(Zimmerman et al. 1996)</a:t>
            </a:r>
            <a:endParaRPr lang="en-US" dirty="0"/>
          </a:p>
        </p:txBody>
      </p:sp>
    </p:spTree>
    <p:extLst>
      <p:ext uri="{BB962C8B-B14F-4D97-AF65-F5344CB8AC3E}">
        <p14:creationId xmlns:p14="http://schemas.microsoft.com/office/powerpoint/2010/main" val="275827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2312</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Did the Black Death Select for the CCR5-Δ32 Allele In Northern European Populations?</vt:lpstr>
      <vt:lpstr>Abstract</vt:lpstr>
      <vt:lpstr>Introduction</vt:lpstr>
      <vt:lpstr>CCR5-Δ32 Allele Frequencies </vt:lpstr>
      <vt:lpstr>PowerPoint Presentation</vt:lpstr>
      <vt:lpstr>Possible Explanations</vt:lpstr>
      <vt:lpstr>The Black Death</vt:lpstr>
      <vt:lpstr>Did the Black Death Select for the CCR5-Δ32 Allele?</vt:lpstr>
      <vt:lpstr>PowerPoint Presentation</vt:lpstr>
      <vt:lpstr>Criticisms of the Black Death Theory</vt:lpstr>
      <vt:lpstr>PowerPoint Presentation</vt:lpstr>
      <vt:lpstr>More Criticisms of the Black Death Theory</vt:lpstr>
      <vt:lpstr>Even More Criticisms of the Black Death Theory</vt:lpstr>
      <vt:lpstr>PowerPoint Presentation</vt:lpstr>
      <vt:lpstr>Conclusion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the Black Death Select for the CCR5-Δ32 Allele In Northern European Populations?</dc:title>
  <dc:creator>Matt Turner</dc:creator>
  <cp:lastModifiedBy>Matt Turner</cp:lastModifiedBy>
  <cp:revision>10</cp:revision>
  <dcterms:created xsi:type="dcterms:W3CDTF">2014-12-02T19:37:09Z</dcterms:created>
  <dcterms:modified xsi:type="dcterms:W3CDTF">2014-12-02T20:50:35Z</dcterms:modified>
</cp:coreProperties>
</file>