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263" r:id="rId10"/>
    <p:sldId id="264" r:id="rId11"/>
    <p:sldId id="275" r:id="rId12"/>
    <p:sldId id="267" r:id="rId13"/>
    <p:sldId id="268" r:id="rId14"/>
    <p:sldId id="266" r:id="rId15"/>
    <p:sldId id="269" r:id="rId16"/>
    <p:sldId id="271" r:id="rId17"/>
    <p:sldId id="276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306" autoAdjust="0"/>
  </p:normalViewPr>
  <p:slideViewPr>
    <p:cSldViewPr snapToGrid="0" snapToObjects="1">
      <p:cViewPr>
        <p:scale>
          <a:sx n="99" d="100"/>
          <a:sy n="99" d="100"/>
        </p:scale>
        <p:origin x="-134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B9F3-D5A5-EC4F-BCFE-512E7B4B1C61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E13D-BBE9-6247-BE19-510EB7C1B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B9F3-D5A5-EC4F-BCFE-512E7B4B1C61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E13D-BBE9-6247-BE19-510EB7C1B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7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B9F3-D5A5-EC4F-BCFE-512E7B4B1C61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E13D-BBE9-6247-BE19-510EB7C1B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22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B9F3-D5A5-EC4F-BCFE-512E7B4B1C61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E13D-BBE9-6247-BE19-510EB7C1B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B9F3-D5A5-EC4F-BCFE-512E7B4B1C61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E13D-BBE9-6247-BE19-510EB7C1B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4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B9F3-D5A5-EC4F-BCFE-512E7B4B1C61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E13D-BBE9-6247-BE19-510EB7C1B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00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B9F3-D5A5-EC4F-BCFE-512E7B4B1C61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E13D-BBE9-6247-BE19-510EB7C1B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70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B9F3-D5A5-EC4F-BCFE-512E7B4B1C61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E13D-BBE9-6247-BE19-510EB7C1B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2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B9F3-D5A5-EC4F-BCFE-512E7B4B1C61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E13D-BBE9-6247-BE19-510EB7C1B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58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B9F3-D5A5-EC4F-BCFE-512E7B4B1C61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E13D-BBE9-6247-BE19-510EB7C1B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46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B9F3-D5A5-EC4F-BCFE-512E7B4B1C61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E13D-BBE9-6247-BE19-510EB7C1B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3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4B9F3-D5A5-EC4F-BCFE-512E7B4B1C61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E13D-BBE9-6247-BE19-510EB7C1B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1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463" y="-511039"/>
            <a:ext cx="9612563" cy="7629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021" y="142091"/>
            <a:ext cx="7772400" cy="1470025"/>
          </a:xfrm>
        </p:spPr>
        <p:txBody>
          <a:bodyPr/>
          <a:lstStyle/>
          <a:p>
            <a:r>
              <a:rPr lang="en-US" sz="5400" dirty="0" err="1" smtClean="0">
                <a:solidFill>
                  <a:schemeClr val="bg1"/>
                </a:solidFill>
                <a:latin typeface="Didot"/>
                <a:cs typeface="Didot"/>
              </a:rPr>
              <a:t>Elephantidae</a:t>
            </a:r>
            <a:endParaRPr lang="en-US" dirty="0">
              <a:solidFill>
                <a:schemeClr val="bg1"/>
              </a:solidFill>
              <a:latin typeface="Didot"/>
              <a:cs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352553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2-02 at 11.22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1457927"/>
            <a:ext cx="69596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81" y="188619"/>
            <a:ext cx="2910019" cy="2288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841" y="4153253"/>
            <a:ext cx="3641120" cy="26043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841" y="5473427"/>
            <a:ext cx="1581862" cy="1163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4908" y="5759630"/>
            <a:ext cx="1574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Broader molars</a:t>
            </a:r>
          </a:p>
          <a:p>
            <a:r>
              <a:rPr lang="en-US" sz="1400" dirty="0"/>
              <a:t>M</a:t>
            </a:r>
            <a:r>
              <a:rPr lang="en-US" sz="1400" dirty="0" smtClean="0"/>
              <a:t>ore </a:t>
            </a:r>
            <a:r>
              <a:rPr lang="en-US" sz="1400" dirty="0"/>
              <a:t>massive jaws </a:t>
            </a:r>
          </a:p>
        </p:txBody>
      </p:sp>
      <p:sp>
        <p:nvSpPr>
          <p:cNvPr id="9" name="Rectangle 8"/>
          <p:cNvSpPr/>
          <p:nvPr/>
        </p:nvSpPr>
        <p:spPr>
          <a:xfrm>
            <a:off x="246159" y="5131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shows progressive molar and cranial changes through middle to late Pleistocene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6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Teeth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446" y="1417638"/>
            <a:ext cx="4540445" cy="53168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Highly </a:t>
            </a:r>
            <a:r>
              <a:rPr lang="en-US" dirty="0"/>
              <a:t>efficient molar change over </a:t>
            </a:r>
            <a:r>
              <a:rPr lang="en-US" dirty="0" smtClean="0"/>
              <a:t>time</a:t>
            </a:r>
            <a:r>
              <a:rPr lang="en-US" dirty="0" smtClean="0">
                <a:effectLst/>
              </a:rPr>
              <a:t>.</a:t>
            </a:r>
          </a:p>
          <a:p>
            <a:r>
              <a:rPr lang="en-US" dirty="0" smtClean="0"/>
              <a:t>Predominant </a:t>
            </a:r>
            <a:r>
              <a:rPr lang="en-US" dirty="0"/>
              <a:t>movement during power-shearing is a fore and aft </a:t>
            </a:r>
            <a:r>
              <a:rPr lang="en-US" dirty="0" smtClean="0"/>
              <a:t>movement.</a:t>
            </a:r>
          </a:p>
          <a:p>
            <a:r>
              <a:rPr lang="en-US" dirty="0" smtClean="0"/>
              <a:t>Not as much a lateral movement.</a:t>
            </a:r>
          </a:p>
          <a:p>
            <a:r>
              <a:rPr lang="en-US" dirty="0"/>
              <a:t>This is one of the major adaptive changes that characterized the rise of the </a:t>
            </a:r>
            <a:r>
              <a:rPr lang="en-US" dirty="0" err="1"/>
              <a:t>Elephantidae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movement showed a rapid reduction of the grinding component of mastication in favor of the shearing component, which overall reduces the wearing of teeth to a slower rate </a:t>
            </a:r>
          </a:p>
          <a:p>
            <a:r>
              <a:rPr lang="en-US" dirty="0" smtClean="0"/>
              <a:t>Important because the growth of new teeth is what they depend on for survival. </a:t>
            </a:r>
          </a:p>
          <a:p>
            <a:r>
              <a:rPr lang="en-US" dirty="0" smtClean="0"/>
              <a:t>Otherwise they starve to death. </a:t>
            </a:r>
          </a:p>
          <a:p>
            <a:endParaRPr lang="en-US" dirty="0"/>
          </a:p>
        </p:txBody>
      </p:sp>
      <p:pic>
        <p:nvPicPr>
          <p:cNvPr id="4" name="Picture 3" descr="Screen Shot 2014-12-03 at 1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91" y="1262837"/>
            <a:ext cx="4274647" cy="50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0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26" y="322029"/>
            <a:ext cx="7235659" cy="3617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7456" y="55415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804" y="3939859"/>
            <a:ext cx="88489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End of </a:t>
            </a:r>
            <a:r>
              <a:rPr lang="en-US" dirty="0"/>
              <a:t>the </a:t>
            </a:r>
            <a:r>
              <a:rPr lang="en-US" dirty="0" smtClean="0"/>
              <a:t>Pleistocene—mass </a:t>
            </a:r>
            <a:r>
              <a:rPr lang="en-US" dirty="0"/>
              <a:t>extinction </a:t>
            </a:r>
            <a:r>
              <a:rPr lang="en-US" dirty="0" smtClean="0"/>
              <a:t>event—the </a:t>
            </a:r>
            <a:r>
              <a:rPr lang="en-US" dirty="0"/>
              <a:t>majority of the member of the </a:t>
            </a:r>
            <a:r>
              <a:rPr lang="en-US" dirty="0" err="1"/>
              <a:t>Elephantidae</a:t>
            </a:r>
            <a:r>
              <a:rPr lang="en-US" dirty="0"/>
              <a:t> group went </a:t>
            </a:r>
            <a:r>
              <a:rPr lang="en-US" dirty="0" smtClean="0"/>
              <a:t>extinct.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Human </a:t>
            </a:r>
            <a:r>
              <a:rPr lang="en-US" dirty="0"/>
              <a:t>colonization is one of the primary triggers for this event</a:t>
            </a:r>
            <a:r>
              <a:rPr lang="en-US" dirty="0" smtClean="0">
                <a:effectLst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Based on many characteristics unique to elephants—size, generation time, reproductive characteristics, etc.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Late </a:t>
            </a:r>
            <a:r>
              <a:rPr lang="en-US" dirty="0"/>
              <a:t>glacial environmental change, including rising CO</a:t>
            </a:r>
            <a:r>
              <a:rPr lang="en-US" baseline="-25000" dirty="0"/>
              <a:t>2 </a:t>
            </a:r>
            <a:r>
              <a:rPr lang="en-US" dirty="0"/>
              <a:t>concentrations and elevated temperatures and precipitation, prompted nutrient deceleration in North </a:t>
            </a:r>
            <a:r>
              <a:rPr lang="en-US" dirty="0" smtClean="0"/>
              <a:t>America.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carrying capacity of the ancient landscape declined and mega faunal populations </a:t>
            </a:r>
            <a:r>
              <a:rPr lang="en-US" dirty="0" smtClean="0"/>
              <a:t>collapsed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61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80" y="2811212"/>
            <a:ext cx="5808586" cy="3865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33" y="274638"/>
            <a:ext cx="4535368" cy="316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3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20" y="316508"/>
            <a:ext cx="4635500" cy="635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68057"/>
            <a:ext cx="3913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Ivory Chair of Bishop </a:t>
            </a:r>
            <a:r>
              <a:rPr lang="en-US" dirty="0" err="1" smtClean="0">
                <a:solidFill>
                  <a:schemeClr val="bg1"/>
                </a:solidFill>
              </a:rPr>
              <a:t>Maximianus</a:t>
            </a:r>
            <a:r>
              <a:rPr lang="en-US" dirty="0" smtClean="0">
                <a:solidFill>
                  <a:schemeClr val="bg1"/>
                </a:solidFill>
              </a:rPr>
              <a:t> (Italy)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700" y="316508"/>
            <a:ext cx="3896746" cy="46760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86354" y="5031122"/>
            <a:ext cx="4157646" cy="221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Elephant population size concerned with poaching. </a:t>
            </a:r>
          </a:p>
          <a:p>
            <a:r>
              <a:rPr lang="en-US" sz="1400" dirty="0"/>
              <a:t>Tusks </a:t>
            </a:r>
            <a:r>
              <a:rPr lang="en-US" sz="1400" dirty="0" smtClean="0"/>
              <a:t>are specialized teeth with very </a:t>
            </a:r>
            <a:r>
              <a:rPr lang="en-US" sz="1400" dirty="0"/>
              <a:t>little enamel except for at the tip and are instead composed almost entirely of </a:t>
            </a:r>
            <a:r>
              <a:rPr lang="en-US" sz="1400" dirty="0" smtClean="0"/>
              <a:t>dentine. Top incisors. </a:t>
            </a:r>
          </a:p>
          <a:p>
            <a:r>
              <a:rPr lang="en-US" sz="1400" dirty="0" smtClean="0"/>
              <a:t>They can up root entire trees and use them in male to male competition. </a:t>
            </a:r>
          </a:p>
          <a:p>
            <a:endParaRPr lang="en-US" sz="1400" dirty="0" smtClean="0"/>
          </a:p>
          <a:p>
            <a:r>
              <a:rPr lang="en-US" dirty="0"/>
              <a:t>	</a:t>
            </a:r>
          </a:p>
        </p:txBody>
      </p:sp>
      <p:sp>
        <p:nvSpPr>
          <p:cNvPr id="8" name="Rectangle 7"/>
          <p:cNvSpPr/>
          <p:nvPr/>
        </p:nvSpPr>
        <p:spPr>
          <a:xfrm>
            <a:off x="319662" y="5955120"/>
            <a:ext cx="4448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The </a:t>
            </a:r>
            <a:r>
              <a:rPr lang="en-US" sz="1200" dirty="0">
                <a:solidFill>
                  <a:schemeClr val="bg1"/>
                </a:solidFill>
              </a:rPr>
              <a:t>Convention of International Trade in Endangered species, CITES, has outlawed the trade of African ivory, except for artifacts known to predate 1947</a:t>
            </a:r>
            <a:r>
              <a:rPr lang="en-US" sz="1200" dirty="0" smtClean="0">
                <a:solidFill>
                  <a:schemeClr val="bg1"/>
                </a:solidFill>
                <a:effectLst/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1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46" y="943108"/>
            <a:ext cx="4490482" cy="4970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714" y="943108"/>
            <a:ext cx="3770762" cy="23995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014" y="3714680"/>
            <a:ext cx="4747922" cy="21988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4146" y="200187"/>
            <a:ext cx="3369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Elephant Distribution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7288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341" y="0"/>
            <a:ext cx="1000609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463" y="0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African Elephants…</a:t>
            </a:r>
          </a:p>
          <a:p>
            <a:r>
              <a:rPr lang="en-US" dirty="0" smtClean="0"/>
              <a:t>Five meters in height</a:t>
            </a:r>
          </a:p>
          <a:p>
            <a:r>
              <a:rPr lang="en-US" dirty="0"/>
              <a:t>F</a:t>
            </a:r>
            <a:r>
              <a:rPr lang="en-US" dirty="0" smtClean="0"/>
              <a:t>ive </a:t>
            </a:r>
            <a:r>
              <a:rPr lang="en-US" dirty="0"/>
              <a:t>to seven </a:t>
            </a:r>
            <a:r>
              <a:rPr lang="en-US" dirty="0" smtClean="0"/>
              <a:t>tons</a:t>
            </a:r>
            <a:endParaRPr lang="en-US" dirty="0"/>
          </a:p>
          <a:p>
            <a:r>
              <a:rPr lang="en-US" dirty="0" smtClean="0"/>
              <a:t>Consumes </a:t>
            </a:r>
            <a:r>
              <a:rPr lang="en-US" dirty="0"/>
              <a:t>300 kg of food </a:t>
            </a:r>
            <a:r>
              <a:rPr lang="en-US" dirty="0" smtClean="0"/>
              <a:t>daily</a:t>
            </a:r>
            <a:endParaRPr lang="en-US" dirty="0"/>
          </a:p>
          <a:p>
            <a:r>
              <a:rPr lang="en-US" dirty="0" smtClean="0"/>
              <a:t>Drinks </a:t>
            </a:r>
            <a:r>
              <a:rPr lang="en-US" dirty="0"/>
              <a:t>200 liters of </a:t>
            </a:r>
            <a:r>
              <a:rPr lang="en-US" dirty="0" smtClean="0"/>
              <a:t>water</a:t>
            </a:r>
          </a:p>
          <a:p>
            <a:r>
              <a:rPr lang="en-US" dirty="0" smtClean="0"/>
              <a:t>Produces </a:t>
            </a:r>
            <a:r>
              <a:rPr lang="en-US" dirty="0"/>
              <a:t>150 kg of dung.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598182" y="141104"/>
            <a:ext cx="34046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They can live for 60 years</a:t>
            </a:r>
          </a:p>
          <a:p>
            <a:r>
              <a:rPr lang="en-US" dirty="0" smtClean="0"/>
              <a:t>Die of malnutrition in absence of predation disease, and poaching. </a:t>
            </a:r>
          </a:p>
        </p:txBody>
      </p:sp>
      <p:sp>
        <p:nvSpPr>
          <p:cNvPr id="7" name="Rectangle 6"/>
          <p:cNvSpPr/>
          <p:nvPr/>
        </p:nvSpPr>
        <p:spPr>
          <a:xfrm>
            <a:off x="6349652" y="4657972"/>
            <a:ext cx="26532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They increase 6% per year in population size and calve every four to eight years.</a:t>
            </a:r>
          </a:p>
          <a:p>
            <a:r>
              <a:rPr lang="en-US" dirty="0" smtClean="0"/>
              <a:t>Meaning that their numbers double every 12 – 15 years.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52305" y="3293369"/>
            <a:ext cx="265322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Culling: For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example in Kruger National Park 400- 500 are each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year. Necessary to maintain habitat and control population growth.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50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4666"/>
            <a:ext cx="11149000" cy="7432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431" y="3313179"/>
            <a:ext cx="4653280" cy="31021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864272"/>
            <a:ext cx="4849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Another interesting topic to look into is Elephants Social Behaviors.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They are actually quite complex, including 	their communication.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	A </a:t>
            </a:r>
            <a:r>
              <a:rPr lang="en-US" dirty="0"/>
              <a:t>matriarch and separate male and female </a:t>
            </a:r>
            <a:r>
              <a:rPr lang="en-US" dirty="0" smtClean="0"/>
              <a:t>	groups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Also check out the uneven tusks.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3221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7258" b="4065"/>
          <a:stretch/>
        </p:blipFill>
        <p:spPr>
          <a:xfrm>
            <a:off x="-478714" y="0"/>
            <a:ext cx="9895335" cy="722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97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147" y="47826"/>
            <a:ext cx="2658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 smtClean="0"/>
              <a:t>Stegotetrabelodon</a:t>
            </a:r>
            <a:endParaRPr lang="en-US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4555" y="4785215"/>
            <a:ext cx="91624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/>
              <a:t>Stegotetrabelodon</a:t>
            </a:r>
            <a:endParaRPr lang="en-US" sz="2800" b="1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ncestor </a:t>
            </a:r>
            <a:r>
              <a:rPr lang="en-US" sz="2400" dirty="0"/>
              <a:t>to </a:t>
            </a:r>
            <a:r>
              <a:rPr lang="en-US" sz="2400" b="1" i="1" dirty="0" err="1" smtClean="0"/>
              <a:t>Primelelaphus</a:t>
            </a:r>
            <a:r>
              <a:rPr lang="en-US" sz="2400" dirty="0" smtClean="0"/>
              <a:t> </a:t>
            </a:r>
            <a:r>
              <a:rPr lang="en-US" sz="2400" i="1" dirty="0" smtClean="0"/>
              <a:t> </a:t>
            </a:r>
            <a:r>
              <a:rPr lang="en-US" sz="2400" b="1" i="1" dirty="0" err="1"/>
              <a:t>gomphotheroides</a:t>
            </a:r>
            <a:r>
              <a:rPr lang="en-US" sz="2400" i="1" dirty="0" smtClean="0"/>
              <a:t>,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F</a:t>
            </a:r>
            <a:r>
              <a:rPr lang="en-US" sz="2400" dirty="0" smtClean="0"/>
              <a:t>ound </a:t>
            </a:r>
            <a:r>
              <a:rPr lang="en-US" sz="2400" dirty="0"/>
              <a:t>in </a:t>
            </a:r>
            <a:r>
              <a:rPr lang="en-US" sz="2400" dirty="0" smtClean="0"/>
              <a:t>the Miocene </a:t>
            </a:r>
            <a:r>
              <a:rPr lang="en-US" sz="2400" dirty="0"/>
              <a:t>and Pliocene deposits 7 million years </a:t>
            </a:r>
            <a:r>
              <a:rPr lang="en-US" sz="2400" dirty="0" smtClean="0"/>
              <a:t>ago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H</a:t>
            </a:r>
            <a:r>
              <a:rPr lang="en-US" sz="2400" dirty="0" smtClean="0"/>
              <a:t>ad </a:t>
            </a:r>
            <a:r>
              <a:rPr lang="en-US" sz="2400" dirty="0"/>
              <a:t>a large pair of mandibular incisors </a:t>
            </a:r>
            <a:r>
              <a:rPr lang="en-US" sz="2400" dirty="0" smtClean="0"/>
              <a:t>and other </a:t>
            </a:r>
            <a:r>
              <a:rPr lang="en-US" sz="2400" dirty="0"/>
              <a:t>characters common in the </a:t>
            </a:r>
            <a:r>
              <a:rPr lang="en-US" sz="2400" b="1" dirty="0" err="1"/>
              <a:t>Gomphotheriidae</a:t>
            </a:r>
            <a:r>
              <a:rPr lang="en-US" sz="2400" dirty="0"/>
              <a:t>, but absent in all late elephants.</a:t>
            </a:r>
            <a:r>
              <a:rPr lang="en-US" sz="2400" dirty="0" smtClean="0">
                <a:effectLst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669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33" y="1385388"/>
            <a:ext cx="5448650" cy="37713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133" y="197670"/>
            <a:ext cx="4408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Primelelaphus</a:t>
            </a:r>
            <a:r>
              <a:rPr lang="en-US" sz="2400" b="1" i="1" dirty="0"/>
              <a:t> </a:t>
            </a:r>
            <a:r>
              <a:rPr lang="en-US" sz="2400" b="1" i="1" dirty="0" err="1"/>
              <a:t>gomphotheroides</a:t>
            </a:r>
            <a:r>
              <a:rPr lang="en-US" sz="2400" b="1" i="1" dirty="0" smtClean="0">
                <a:effectLst/>
              </a:rPr>
              <a:t> </a:t>
            </a:r>
            <a:endParaRPr lang="en-US" sz="2400" b="1" i="1" dirty="0"/>
          </a:p>
        </p:txBody>
      </p:sp>
      <p:sp>
        <p:nvSpPr>
          <p:cNvPr id="6" name="Rectangle 5"/>
          <p:cNvSpPr/>
          <p:nvPr/>
        </p:nvSpPr>
        <p:spPr>
          <a:xfrm>
            <a:off x="265066" y="5374799"/>
            <a:ext cx="88789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/>
              <a:t>Elephants</a:t>
            </a:r>
            <a:r>
              <a:rPr lang="en-US" sz="2000" dirty="0"/>
              <a:t> and </a:t>
            </a:r>
            <a:r>
              <a:rPr lang="en-US" sz="2000" b="1" dirty="0"/>
              <a:t>Mammoths</a:t>
            </a:r>
            <a:r>
              <a:rPr lang="en-US" sz="2000" dirty="0"/>
              <a:t> are thought to be descendants of the common ancestor </a:t>
            </a:r>
            <a:r>
              <a:rPr lang="en-US" sz="2000" b="1" i="1" dirty="0" err="1"/>
              <a:t>Primelephas</a:t>
            </a:r>
            <a:r>
              <a:rPr lang="en-US" sz="2000" i="1" dirty="0"/>
              <a:t> </a:t>
            </a:r>
            <a:r>
              <a:rPr lang="en-US" sz="2000" b="1" i="1" dirty="0" err="1" smtClean="0"/>
              <a:t>gomphotheroides</a:t>
            </a:r>
            <a:r>
              <a:rPr lang="en-US" sz="2000" b="1" i="1" dirty="0" smtClean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molar teeth of </a:t>
            </a:r>
            <a:r>
              <a:rPr lang="en-US" sz="2000" b="1" dirty="0" err="1"/>
              <a:t>Gomphotheriidae</a:t>
            </a:r>
            <a:r>
              <a:rPr lang="en-US" sz="2000" dirty="0"/>
              <a:t> are already modified to the elephant type shearing mechanism we see in early species </a:t>
            </a:r>
            <a:r>
              <a:rPr lang="en-US" sz="2000" dirty="0" smtClean="0"/>
              <a:t>and in species today.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479790" y="197670"/>
            <a:ext cx="4572000" cy="4801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Physical features in dentition that set </a:t>
            </a:r>
            <a:r>
              <a:rPr lang="en-US" i="1" dirty="0" smtClean="0"/>
              <a:t>P. </a:t>
            </a:r>
            <a:r>
              <a:rPr lang="en-US" i="1" dirty="0" err="1" smtClean="0"/>
              <a:t>gomphotheroides</a:t>
            </a:r>
            <a:r>
              <a:rPr lang="en-US" i="1" dirty="0" smtClean="0"/>
              <a:t> </a:t>
            </a:r>
            <a:r>
              <a:rPr lang="en-US" dirty="0" smtClean="0"/>
              <a:t>apart from </a:t>
            </a:r>
            <a:r>
              <a:rPr lang="en-US" i="1" dirty="0" err="1" smtClean="0"/>
              <a:t>Stegotetrabelodon</a:t>
            </a:r>
            <a:r>
              <a:rPr lang="en-US" i="1" dirty="0" smtClean="0"/>
              <a:t>.</a:t>
            </a:r>
          </a:p>
          <a:p>
            <a:r>
              <a:rPr lang="en-US" i="1" dirty="0" smtClean="0"/>
              <a:t>	P</a:t>
            </a:r>
            <a:r>
              <a:rPr lang="en-US" dirty="0" smtClean="0"/>
              <a:t>. </a:t>
            </a:r>
            <a:r>
              <a:rPr lang="en-US" i="1" dirty="0" err="1" smtClean="0"/>
              <a:t>gomphotheroides</a:t>
            </a:r>
            <a:endParaRPr lang="en-US" i="1" dirty="0" smtClean="0"/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more consolidated teeth plates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a median cleft that is lacking (except on 1</a:t>
            </a:r>
            <a:r>
              <a:rPr lang="en-US" baseline="30000" dirty="0" smtClean="0"/>
              <a:t>st</a:t>
            </a:r>
            <a:r>
              <a:rPr lang="en-US" dirty="0" smtClean="0"/>
              <a:t> plate)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an increased number of plates 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individual pillars that are less defined. 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Also species of both </a:t>
            </a:r>
            <a:r>
              <a:rPr lang="en-US" i="1" dirty="0" err="1" smtClean="0"/>
              <a:t>Stegotetrabelodon</a:t>
            </a:r>
            <a:r>
              <a:rPr lang="en-US" i="1" dirty="0" smtClean="0"/>
              <a:t> </a:t>
            </a:r>
            <a:r>
              <a:rPr lang="en-US" i="1" dirty="0" err="1" smtClean="0"/>
              <a:t>orbus</a:t>
            </a:r>
            <a:r>
              <a:rPr lang="en-US" dirty="0" smtClean="0"/>
              <a:t> and </a:t>
            </a:r>
            <a:r>
              <a:rPr lang="en-US" i="1" dirty="0" smtClean="0"/>
              <a:t>P. </a:t>
            </a:r>
            <a:r>
              <a:rPr lang="en-US" i="1" dirty="0" err="1" smtClean="0"/>
              <a:t>gomphotheroides</a:t>
            </a:r>
            <a:r>
              <a:rPr lang="en-US" dirty="0" smtClean="0"/>
              <a:t> are found to have been living simultaneously approximately 4-5 </a:t>
            </a:r>
            <a:r>
              <a:rPr lang="en-US" dirty="0" err="1" smtClean="0"/>
              <a:t>mya</a:t>
            </a:r>
            <a:r>
              <a:rPr lang="en-US" dirty="0" smtClean="0"/>
              <a:t>. 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likely share a </a:t>
            </a:r>
            <a:r>
              <a:rPr lang="en-US" i="1" dirty="0" err="1" smtClean="0"/>
              <a:t>Stegotetrabelodon</a:t>
            </a:r>
            <a:r>
              <a:rPr lang="en-US" dirty="0" smtClean="0"/>
              <a:t> ancestor.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8416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2-02 at 11.24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883" y="0"/>
            <a:ext cx="3897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8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4-12-02 at 10.5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0595" y="-1240594"/>
            <a:ext cx="6488079" cy="896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2-02 at 11.14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94" y="0"/>
            <a:ext cx="8212757" cy="669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8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12-02 at 11.17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6" y="0"/>
            <a:ext cx="4577232" cy="6691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747" y="4283306"/>
            <a:ext cx="2924925" cy="2193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493" y="1226779"/>
            <a:ext cx="1839685" cy="2079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500" y="1271198"/>
            <a:ext cx="2942499" cy="220403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3405015" y="5219826"/>
            <a:ext cx="1911832" cy="9769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414532" y="3306051"/>
            <a:ext cx="611646" cy="81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178699" y="3641296"/>
            <a:ext cx="195370" cy="475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3657179"/>
            <a:ext cx="25140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Large loops of wear</a:t>
            </a:r>
          </a:p>
          <a:p>
            <a:r>
              <a:rPr lang="en-US" sz="1400" dirty="0" smtClean="0"/>
              <a:t>Posterior column partially fused</a:t>
            </a:r>
          </a:p>
          <a:p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41951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Numerous </a:t>
            </a:r>
            <a:r>
              <a:rPr lang="en-US" sz="1400" dirty="0"/>
              <a:t>isolated </a:t>
            </a:r>
            <a:r>
              <a:rPr lang="en-US" sz="1400" dirty="0" smtClean="0"/>
              <a:t>teeth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 </a:t>
            </a:r>
            <a:r>
              <a:rPr lang="en-US" sz="1400" dirty="0"/>
              <a:t>fragmentary </a:t>
            </a:r>
            <a:r>
              <a:rPr lang="en-US" sz="1400" dirty="0" smtClean="0"/>
              <a:t>skull</a:t>
            </a:r>
            <a:endParaRPr lang="en-US" sz="1400" dirty="0"/>
          </a:p>
          <a:p>
            <a:r>
              <a:rPr lang="en-US" sz="1400" dirty="0" smtClean="0"/>
              <a:t>Molars </a:t>
            </a:r>
            <a:r>
              <a:rPr lang="en-US" sz="1400" dirty="0"/>
              <a:t>more progressive </a:t>
            </a:r>
            <a:endParaRPr lang="en-US" sz="1400" dirty="0" smtClean="0"/>
          </a:p>
          <a:p>
            <a:r>
              <a:rPr lang="en-US" sz="1400" dirty="0" smtClean="0"/>
              <a:t>Greater </a:t>
            </a:r>
            <a:r>
              <a:rPr lang="en-US" sz="1400" dirty="0"/>
              <a:t>number of plates </a:t>
            </a:r>
          </a:p>
          <a:p>
            <a:r>
              <a:rPr lang="en-US" sz="1400" dirty="0" smtClean="0"/>
              <a:t>Higher crowns L</a:t>
            </a:r>
          </a:p>
          <a:p>
            <a:r>
              <a:rPr lang="en-US" sz="1400" dirty="0" smtClean="0"/>
              <a:t>Larger </a:t>
            </a:r>
            <a:r>
              <a:rPr lang="en-US" sz="1400" dirty="0"/>
              <a:t>median loops, </a:t>
            </a:r>
            <a:endParaRPr lang="en-US" sz="1400" dirty="0" smtClean="0"/>
          </a:p>
          <a:p>
            <a:r>
              <a:rPr lang="en-US" sz="1400" dirty="0" smtClean="0"/>
              <a:t>Teeth </a:t>
            </a:r>
            <a:r>
              <a:rPr lang="en-US" sz="1400" dirty="0"/>
              <a:t>are often distinctly </a:t>
            </a:r>
            <a:r>
              <a:rPr lang="en-US" sz="1400" dirty="0" smtClean="0"/>
              <a:t>bifurcated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4725519" y="94641"/>
            <a:ext cx="295196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Less </a:t>
            </a:r>
            <a:r>
              <a:rPr lang="en-US" sz="1400" dirty="0"/>
              <a:t>progressive </a:t>
            </a:r>
            <a:endParaRPr lang="en-US" sz="1400" dirty="0" smtClean="0"/>
          </a:p>
          <a:p>
            <a:r>
              <a:rPr lang="en-US" sz="1400" dirty="0" smtClean="0"/>
              <a:t>Enamel </a:t>
            </a:r>
            <a:r>
              <a:rPr lang="en-US" sz="1400" dirty="0"/>
              <a:t>is not </a:t>
            </a:r>
            <a:r>
              <a:rPr lang="en-US" sz="1400" dirty="0" smtClean="0"/>
              <a:t>folded</a:t>
            </a:r>
          </a:p>
          <a:p>
            <a:r>
              <a:rPr lang="en-US" sz="1400" dirty="0" smtClean="0"/>
              <a:t>They </a:t>
            </a:r>
            <a:r>
              <a:rPr lang="en-US" sz="1400" dirty="0"/>
              <a:t>have a lower </a:t>
            </a:r>
            <a:r>
              <a:rPr lang="en-US" sz="1400" dirty="0" smtClean="0"/>
              <a:t>crown</a:t>
            </a:r>
            <a:endParaRPr lang="en-US" sz="1400" dirty="0"/>
          </a:p>
          <a:p>
            <a:r>
              <a:rPr lang="en-US" sz="1400" dirty="0" smtClean="0"/>
              <a:t>Median </a:t>
            </a:r>
            <a:r>
              <a:rPr lang="en-US" sz="1400" dirty="0"/>
              <a:t>enamel loops that are </a:t>
            </a:r>
            <a:r>
              <a:rPr lang="en-US" sz="1400" dirty="0" smtClean="0"/>
              <a:t>simple</a:t>
            </a:r>
            <a:endParaRPr lang="en-US" sz="1400" dirty="0"/>
          </a:p>
          <a:p>
            <a:r>
              <a:rPr lang="en-US" sz="1400" dirty="0" smtClean="0"/>
              <a:t>Number </a:t>
            </a:r>
            <a:r>
              <a:rPr lang="en-US" sz="1400" dirty="0"/>
              <a:t>of teeth plates is not as great</a:t>
            </a:r>
            <a:r>
              <a:rPr lang="en-US" sz="1400" dirty="0" smtClean="0">
                <a:effectLst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01922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2-02 at 11.1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95" y="0"/>
            <a:ext cx="630381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111" y="1646897"/>
            <a:ext cx="3423165" cy="494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52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2-02 at 11.2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74" y="139568"/>
            <a:ext cx="7010400" cy="654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700" y="4807343"/>
            <a:ext cx="2855750" cy="187272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833182" y="3935805"/>
            <a:ext cx="1437362" cy="6140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020" y="2145529"/>
            <a:ext cx="2260212" cy="15040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3951" y="3414042"/>
            <a:ext cx="1796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Greater absolute size than E. </a:t>
            </a:r>
            <a:r>
              <a:rPr lang="en-US" sz="1400" dirty="0" err="1" smtClean="0"/>
              <a:t>maximus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700710" y="105336"/>
            <a:ext cx="2569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Reduction </a:t>
            </a:r>
            <a:r>
              <a:rPr lang="en-US" sz="1400" dirty="0"/>
              <a:t>of </a:t>
            </a:r>
            <a:r>
              <a:rPr lang="en-US" sz="1400" dirty="0" smtClean="0"/>
              <a:t>tusks</a:t>
            </a:r>
          </a:p>
          <a:p>
            <a:r>
              <a:rPr lang="en-US" sz="1400" dirty="0"/>
              <a:t>R</a:t>
            </a:r>
            <a:r>
              <a:rPr lang="en-US" sz="1400" dirty="0" smtClean="0"/>
              <a:t>eduction </a:t>
            </a:r>
            <a:r>
              <a:rPr lang="en-US" sz="1400" dirty="0"/>
              <a:t>of </a:t>
            </a:r>
            <a:r>
              <a:rPr lang="en-US" sz="1400" dirty="0" err="1"/>
              <a:t>premaxillary</a:t>
            </a:r>
            <a:r>
              <a:rPr lang="en-US" sz="1400" dirty="0"/>
              <a:t> region</a:t>
            </a:r>
            <a:r>
              <a:rPr lang="en-US" sz="1400" dirty="0" smtClean="0">
                <a:effectLst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7974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4068</TotalTime>
  <Words>565</Words>
  <Application>Microsoft Macintosh PowerPoint</Application>
  <PresentationFormat>On-screen Show (4:3)</PresentationFormat>
  <Paragraphs>75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Elephantidae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Teeth 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Stone</dc:creator>
  <cp:lastModifiedBy>Mary Stone</cp:lastModifiedBy>
  <cp:revision>22</cp:revision>
  <dcterms:created xsi:type="dcterms:W3CDTF">2014-11-30T22:25:41Z</dcterms:created>
  <dcterms:modified xsi:type="dcterms:W3CDTF">2014-12-03T18:14:30Z</dcterms:modified>
</cp:coreProperties>
</file>