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3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7D290233-0DD1-4A80-BB1E-9ADC3556DBB6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519" y="749674"/>
            <a:ext cx="8063397" cy="1912439"/>
          </a:xfrm>
        </p:spPr>
        <p:txBody>
          <a:bodyPr/>
          <a:lstStyle/>
          <a:p>
            <a:r>
              <a:rPr lang="en-US" dirty="0" smtClean="0"/>
              <a:t>Inbreeding in Thoroughbred Racehorses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51666"/>
            <a:ext cx="7342188" cy="66105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Katherine Taylor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1" y="3515087"/>
            <a:ext cx="5618239" cy="293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1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Secretariat…a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14504"/>
            <a:ext cx="7345363" cy="4251017"/>
          </a:xfrm>
        </p:spPr>
        <p:txBody>
          <a:bodyPr/>
          <a:lstStyle/>
          <a:p>
            <a:r>
              <a:rPr lang="en-US" dirty="0" smtClean="0"/>
              <a:t>Born in 1970</a:t>
            </a:r>
          </a:p>
          <a:p>
            <a:r>
              <a:rPr lang="en-US" dirty="0" smtClean="0"/>
              <a:t>21 starts</a:t>
            </a:r>
          </a:p>
          <a:p>
            <a:r>
              <a:rPr lang="en-US" dirty="0" smtClean="0"/>
              <a:t>No inbreeding</a:t>
            </a:r>
          </a:p>
          <a:p>
            <a:r>
              <a:rPr lang="en-US" dirty="0" smtClean="0"/>
              <a:t>No life threating injuries</a:t>
            </a:r>
          </a:p>
          <a:p>
            <a:r>
              <a:rPr lang="en-US" sz="1800" dirty="0" smtClean="0"/>
              <a:t>http</a:t>
            </a:r>
            <a:r>
              <a:rPr lang="en-US" sz="1800" dirty="0"/>
              <a:t>://</a:t>
            </a:r>
            <a:r>
              <a:rPr lang="en-US" sz="1800" dirty="0" err="1"/>
              <a:t>www.equineline.com</a:t>
            </a:r>
            <a:r>
              <a:rPr lang="en-US" sz="1800" dirty="0"/>
              <a:t>/Free-5X-Pedigree.cfm?page_state=</a:t>
            </a:r>
            <a:r>
              <a:rPr lang="en-US" sz="1800" dirty="0" err="1"/>
              <a:t>ORDER_AND_CONFIRM&amp;reference_number</a:t>
            </a:r>
            <a:r>
              <a:rPr lang="en-US" sz="1800" dirty="0"/>
              <a:t>=444670&amp;registry=</a:t>
            </a:r>
            <a:r>
              <a:rPr lang="en-US" sz="1800" dirty="0" err="1"/>
              <a:t>T&amp;horse_name</a:t>
            </a:r>
            <a:r>
              <a:rPr lang="en-US" sz="1800" dirty="0"/>
              <a:t>=</a:t>
            </a:r>
            <a:r>
              <a:rPr lang="en-US" sz="1800" dirty="0" err="1"/>
              <a:t>Secretariat&amp;dam_name</a:t>
            </a:r>
            <a:r>
              <a:rPr lang="en-US" sz="1800" dirty="0"/>
              <a:t>=</a:t>
            </a:r>
            <a:r>
              <a:rPr lang="en-US" sz="1800" dirty="0" err="1"/>
              <a:t>Somethingroyal&amp;foaling_year</a:t>
            </a:r>
            <a:r>
              <a:rPr lang="en-US" sz="1800" dirty="0"/>
              <a:t>=1970&amp;nicking_stats_indicator=Y</a:t>
            </a:r>
          </a:p>
        </p:txBody>
      </p:sp>
    </p:spTree>
    <p:extLst>
      <p:ext uri="{BB962C8B-B14F-4D97-AF65-F5344CB8AC3E}">
        <p14:creationId xmlns:p14="http://schemas.microsoft.com/office/powerpoint/2010/main" val="121907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else do we know they are becoming less 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97" y="1803692"/>
            <a:ext cx="5730576" cy="39319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Horses are racing in less races per year </a:t>
            </a:r>
          </a:p>
          <a:p>
            <a:pPr lvl="1"/>
            <a:r>
              <a:rPr lang="en-US" dirty="0" smtClean="0"/>
              <a:t>Horses in the 70’s raced in around 12 races per year, now they are only racing in 6 because they can’t hold up to more work</a:t>
            </a:r>
          </a:p>
          <a:p>
            <a:r>
              <a:rPr lang="en-US" dirty="0" smtClean="0"/>
              <a:t>The build,</a:t>
            </a:r>
            <a:r>
              <a:rPr lang="en-US" dirty="0"/>
              <a:t> </a:t>
            </a:r>
            <a:r>
              <a:rPr lang="en-US" dirty="0" smtClean="0"/>
              <a:t>or conformation, of the thoroughbred has changed</a:t>
            </a:r>
          </a:p>
          <a:p>
            <a:pPr lvl="1"/>
            <a:r>
              <a:rPr lang="en-US" dirty="0" smtClean="0"/>
              <a:t>Used to be broad chested and knock-kneed, similar to a human distance runner</a:t>
            </a:r>
          </a:p>
          <a:p>
            <a:pPr lvl="1"/>
            <a:r>
              <a:rPr lang="en-US" dirty="0" smtClean="0"/>
              <a:t>Now they are narrow chested and bowlegged, similar to a human sprinter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84" t="18272" r="83405" b="39672"/>
          <a:stretch/>
        </p:blipFill>
        <p:spPr>
          <a:xfrm>
            <a:off x="5921436" y="3695435"/>
            <a:ext cx="1105114" cy="2589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2514" t="18272" b="39672"/>
          <a:stretch/>
        </p:blipFill>
        <p:spPr>
          <a:xfrm>
            <a:off x="7026550" y="3695435"/>
            <a:ext cx="1936013" cy="258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3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breeders want this type of foal?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keeping the foals to race they get sold at auctions</a:t>
            </a:r>
          </a:p>
          <a:p>
            <a:r>
              <a:rPr lang="en-US" dirty="0" smtClean="0"/>
              <a:t>In order for the foal to get sold for a large sum of money they must have the sprinter-like build and certain bloodlines so they will be competitive </a:t>
            </a:r>
          </a:p>
        </p:txBody>
      </p:sp>
    </p:spTree>
    <p:extLst>
      <p:ext uri="{BB962C8B-B14F-4D97-AF65-F5344CB8AC3E}">
        <p14:creationId xmlns:p14="http://schemas.microsoft.com/office/powerpoint/2010/main" val="156339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748522"/>
            <a:ext cx="7345363" cy="4316999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Allin</a:t>
            </a:r>
            <a:r>
              <a:rPr lang="en-US" dirty="0"/>
              <a:t>, Jane. "Breeding for Breakdowns." </a:t>
            </a:r>
            <a:r>
              <a:rPr lang="en-US" i="1" dirty="0"/>
              <a:t>Breeding for Trouble Part 1</a:t>
            </a:r>
            <a:r>
              <a:rPr lang="en-US" dirty="0"/>
              <a:t>. </a:t>
            </a:r>
            <a:r>
              <a:rPr lang="en-US" dirty="0" err="1"/>
              <a:t>HorseFund</a:t>
            </a:r>
            <a:r>
              <a:rPr lang="en-US" dirty="0"/>
              <a:t>, Apr. 2011. Web. 02 Dec. 2014.</a:t>
            </a:r>
          </a:p>
          <a:p>
            <a:r>
              <a:rPr lang="en-US" dirty="0" err="1"/>
              <a:t>Allin</a:t>
            </a:r>
            <a:r>
              <a:rPr lang="en-US" dirty="0"/>
              <a:t>, Jane. "Horse Racing." </a:t>
            </a:r>
            <a:r>
              <a:rPr lang="en-US" i="1" dirty="0"/>
              <a:t>Breeding for Trouble Part 3</a:t>
            </a:r>
            <a:r>
              <a:rPr lang="en-US" dirty="0"/>
              <a:t>. </a:t>
            </a:r>
            <a:r>
              <a:rPr lang="en-US" dirty="0" err="1"/>
              <a:t>HorseFund</a:t>
            </a:r>
            <a:r>
              <a:rPr lang="en-US" dirty="0"/>
              <a:t>, Apr. 2011. Web. 02 Dec. 2014.</a:t>
            </a:r>
          </a:p>
          <a:p>
            <a:r>
              <a:rPr lang="en-US" dirty="0" err="1"/>
              <a:t>Binns</a:t>
            </a:r>
            <a:r>
              <a:rPr lang="en-US" dirty="0"/>
              <a:t>, M. M. "Inbreeding in the Thoroughbred Horse." Animal Genetics, 8 Nov. 2011. Web. 02 Dec. 2014.</a:t>
            </a:r>
          </a:p>
          <a:p>
            <a:r>
              <a:rPr lang="en-US" dirty="0" err="1"/>
              <a:t>Nack</a:t>
            </a:r>
            <a:r>
              <a:rPr lang="en-US" dirty="0"/>
              <a:t>, William. "Eight Belles' Breakdown: A Predictable Tragedy."</a:t>
            </a:r>
            <a:r>
              <a:rPr lang="en-US" i="1" dirty="0" err="1"/>
              <a:t>ESPN.com</a:t>
            </a:r>
            <a:r>
              <a:rPr lang="en-US" dirty="0"/>
              <a:t>. ESPN, 16 Jan. 2009. Web. 02 Dec. 2014.</a:t>
            </a:r>
          </a:p>
          <a:p>
            <a:r>
              <a:rPr lang="en-US" dirty="0"/>
              <a:t>Peters, Anne. "Why Inbreeding." </a:t>
            </a:r>
            <a:r>
              <a:rPr lang="en-US" i="1" dirty="0"/>
              <a:t>The Pedigree Post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16 Sept. 2001. Web. 02 Dec. 2014.</a:t>
            </a:r>
          </a:p>
          <a:p>
            <a:r>
              <a:rPr lang="en-US" dirty="0"/>
              <a:t>Walker, Matt. "Are Racehorses Being Breed to Destruction?" </a:t>
            </a:r>
            <a:r>
              <a:rPr lang="en-US" i="1" dirty="0"/>
              <a:t>BBC News</a:t>
            </a:r>
            <a:r>
              <a:rPr lang="en-US" dirty="0"/>
              <a:t>. BBC, 18 Nov. 2011. Web. 02 Dec. 2014.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57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851239"/>
            <a:ext cx="7345363" cy="4214282"/>
          </a:xfrm>
        </p:spPr>
        <p:txBody>
          <a:bodyPr/>
          <a:lstStyle/>
          <a:p>
            <a:r>
              <a:rPr lang="en-US" dirty="0" smtClean="0"/>
              <a:t>When genetic relatives breed with one another</a:t>
            </a:r>
          </a:p>
          <a:p>
            <a:r>
              <a:rPr lang="en-US" dirty="0" smtClean="0"/>
              <a:t>Effects?</a:t>
            </a:r>
          </a:p>
          <a:p>
            <a:pPr lvl="1"/>
            <a:r>
              <a:rPr lang="en-US" dirty="0" smtClean="0"/>
              <a:t>Loss of </a:t>
            </a:r>
            <a:r>
              <a:rPr lang="en-US" dirty="0" err="1" smtClean="0"/>
              <a:t>heterozygosity</a:t>
            </a:r>
            <a:r>
              <a:rPr lang="en-US" dirty="0" smtClean="0"/>
              <a:t> across the entire genome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</a:t>
            </a:r>
            <a:r>
              <a:rPr lang="en-US" dirty="0" smtClean="0"/>
              <a:t> </a:t>
            </a:r>
            <a:r>
              <a:rPr lang="en-US" dirty="0" smtClean="0"/>
              <a:t>in reproductive depression </a:t>
            </a:r>
          </a:p>
          <a:p>
            <a:pPr lvl="1"/>
            <a:r>
              <a:rPr lang="en-US" dirty="0" smtClean="0"/>
              <a:t>Decrease in overall fitness</a:t>
            </a:r>
          </a:p>
          <a:p>
            <a:r>
              <a:rPr lang="en-US" dirty="0" smtClean="0"/>
              <a:t>Inbreeding coefficient “F” measures the probability of </a:t>
            </a:r>
            <a:r>
              <a:rPr lang="en-US" dirty="0" err="1" smtClean="0"/>
              <a:t>autozygosity</a:t>
            </a:r>
            <a:r>
              <a:rPr lang="en-US" dirty="0" smtClean="0"/>
              <a:t> (both gene copies are </a:t>
            </a:r>
            <a:r>
              <a:rPr lang="en-US" dirty="0" smtClean="0"/>
              <a:t>identical </a:t>
            </a:r>
            <a:r>
              <a:rPr lang="en-US" dirty="0" smtClean="0"/>
              <a:t>by descent)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5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Inbreeding in Thoroughbreds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M </a:t>
            </a:r>
            <a:r>
              <a:rPr lang="en-US" dirty="0" err="1" smtClean="0"/>
              <a:t>Binns</a:t>
            </a:r>
            <a:r>
              <a:rPr lang="en-US" dirty="0"/>
              <a:t> </a:t>
            </a:r>
            <a:r>
              <a:rPr lang="en-US" dirty="0" smtClean="0"/>
              <a:t>performed a study where 467 foals’, born </a:t>
            </a:r>
            <a:r>
              <a:rPr lang="en-US" dirty="0"/>
              <a:t>between 1961 and </a:t>
            </a:r>
            <a:r>
              <a:rPr lang="en-US" dirty="0" smtClean="0"/>
              <a:t>2006, </a:t>
            </a:r>
            <a:r>
              <a:rPr lang="en-US" dirty="0"/>
              <a:t>DNA was evaluated through 5000 SNPs to determine how the inbreeding coefficient F has changed over the past 45 years</a:t>
            </a:r>
          </a:p>
          <a:p>
            <a:r>
              <a:rPr lang="en-US" dirty="0" smtClean="0"/>
              <a:t>Proved that over the past 45 years inbreeding has increased significantly in the race horse industry</a:t>
            </a:r>
          </a:p>
          <a:p>
            <a:pPr lvl="1"/>
            <a:r>
              <a:rPr lang="en-US" dirty="0" smtClean="0"/>
              <a:t>Majority post 1996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6327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has inbreeding increased?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Stallions are covering more mares</a:t>
            </a:r>
          </a:p>
          <a:p>
            <a:pPr lvl="1"/>
            <a:r>
              <a:rPr lang="en-US" dirty="0" smtClean="0"/>
              <a:t>Stallions used to bred with around 40 mares per breeding season, now top stallion are breeding with around 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Pedigree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 though there is DNA evidence that inbreeding has increased there still isn’t any DNA evidence that inbreeding is causing the breed to become less fit</a:t>
            </a:r>
            <a:endParaRPr lang="en-US" dirty="0"/>
          </a:p>
          <a:p>
            <a:r>
              <a:rPr lang="en-US" dirty="0" smtClean="0"/>
              <a:t>Many people have come to the conclusion that the breed has become less fit because of inbreeding thorough pedigree analysis</a:t>
            </a:r>
          </a:p>
          <a:p>
            <a:r>
              <a:rPr lang="en-US" dirty="0" smtClean="0"/>
              <a:t>Many horses that have Native Dancer and Mr. Prospector in their pedigree and are inbreed are much more likely to break down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8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breakdowns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Ruffian (1975)</a:t>
            </a:r>
          </a:p>
          <a:p>
            <a:r>
              <a:rPr lang="en-US" dirty="0" err="1" smtClean="0"/>
              <a:t>Barbaro</a:t>
            </a:r>
            <a:r>
              <a:rPr lang="en-US" dirty="0" smtClean="0"/>
              <a:t> (2006)</a:t>
            </a:r>
          </a:p>
          <a:p>
            <a:r>
              <a:rPr lang="en-US" dirty="0" smtClean="0"/>
              <a:t>Eight Belles(2008)</a:t>
            </a:r>
          </a:p>
          <a:p>
            <a:r>
              <a:rPr lang="en-US" dirty="0" smtClean="0"/>
              <a:t>Many more 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0" y="4486781"/>
            <a:ext cx="3193675" cy="2123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211" y="1669670"/>
            <a:ext cx="3341503" cy="26641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1813" y="4106410"/>
            <a:ext cx="3798510" cy="257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1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Ruffian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4608968" cy="3931920"/>
          </a:xfrm>
        </p:spPr>
        <p:txBody>
          <a:bodyPr>
            <a:normAutofit fontScale="92500" lnSpcReduction="10000"/>
          </a:bodyPr>
          <a:lstStyle/>
          <a:p>
            <a:pPr marL="457200"/>
            <a:r>
              <a:rPr lang="en-US" dirty="0"/>
              <a:t>Broke front leg at the end of a</a:t>
            </a:r>
            <a:r>
              <a:rPr lang="en-US" dirty="0" smtClean="0"/>
              <a:t> </a:t>
            </a:r>
            <a:r>
              <a:rPr lang="en-US" dirty="0"/>
              <a:t>race</a:t>
            </a:r>
          </a:p>
          <a:p>
            <a:pPr marL="457200"/>
            <a:r>
              <a:rPr lang="en-US" dirty="0"/>
              <a:t>Sire was known for breaking down</a:t>
            </a:r>
          </a:p>
          <a:p>
            <a:pPr marL="457200"/>
            <a:r>
              <a:rPr lang="en-US" dirty="0" smtClean="0"/>
              <a:t>Grandfather </a:t>
            </a:r>
            <a:r>
              <a:rPr lang="en-US" dirty="0"/>
              <a:t>on Dams side was Native </a:t>
            </a:r>
            <a:r>
              <a:rPr lang="en-US" dirty="0" smtClean="0"/>
              <a:t>Dancer</a:t>
            </a:r>
          </a:p>
          <a:p>
            <a:pPr marL="457200"/>
            <a:r>
              <a:rPr lang="en-US" dirty="0" smtClean="0"/>
              <a:t>4 cases of inbreeding</a:t>
            </a:r>
          </a:p>
          <a:p>
            <a:pPr marL="457200"/>
            <a:r>
              <a:rPr lang="en-US" sz="1100" dirty="0"/>
              <a:t>http://</a:t>
            </a:r>
            <a:r>
              <a:rPr lang="en-US" sz="1100" dirty="0" err="1"/>
              <a:t>www.equineline.com</a:t>
            </a:r>
            <a:r>
              <a:rPr lang="en-US" sz="1100" dirty="0"/>
              <a:t>/Free-5X-Pedigree.cfm?page_state=</a:t>
            </a:r>
            <a:r>
              <a:rPr lang="en-US" sz="1100" dirty="0" err="1"/>
              <a:t>ORDER_AND_CONFIRM&amp;reference_number</a:t>
            </a:r>
            <a:r>
              <a:rPr lang="en-US" sz="1100" dirty="0"/>
              <a:t>=430198&amp;registry=</a:t>
            </a:r>
            <a:r>
              <a:rPr lang="en-US" sz="1100" dirty="0" err="1"/>
              <a:t>T&amp;horse_name</a:t>
            </a:r>
            <a:r>
              <a:rPr lang="en-US" sz="1100" dirty="0"/>
              <a:t>=</a:t>
            </a:r>
            <a:r>
              <a:rPr lang="en-US" sz="1100" dirty="0" err="1"/>
              <a:t>Ruffian&amp;dam_name</a:t>
            </a:r>
            <a:r>
              <a:rPr lang="en-US" sz="1100" dirty="0"/>
              <a:t>=</a:t>
            </a:r>
            <a:r>
              <a:rPr lang="en-US" sz="1100" dirty="0" err="1"/>
              <a:t>Shenanigans&amp;foaling_year</a:t>
            </a:r>
            <a:r>
              <a:rPr lang="en-US" sz="1100" dirty="0"/>
              <a:t>=1972&amp;nicking_stats_indicator=Y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480" y="2702937"/>
            <a:ext cx="3347474" cy="24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Barbaro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133601"/>
            <a:ext cx="3322416" cy="3931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Broke hind leg at the start of the Preakness after winning the Kentucky Derby</a:t>
            </a:r>
          </a:p>
          <a:p>
            <a:r>
              <a:rPr lang="en-US" dirty="0" smtClean="0"/>
              <a:t>Both Native Dancer and Mr. Prospector</a:t>
            </a:r>
          </a:p>
          <a:p>
            <a:r>
              <a:rPr lang="en-US" dirty="0" smtClean="0"/>
              <a:t>Only 1 case of inbreeding</a:t>
            </a:r>
          </a:p>
          <a:p>
            <a:r>
              <a:rPr lang="en-US" sz="1200" dirty="0"/>
              <a:t>http://</a:t>
            </a:r>
            <a:r>
              <a:rPr lang="en-US" sz="1200" dirty="0" err="1"/>
              <a:t>www.equineline.com</a:t>
            </a:r>
            <a:r>
              <a:rPr lang="en-US" sz="1200" dirty="0"/>
              <a:t>/Free-5X-Pedigree.cfm?page_state=</a:t>
            </a:r>
            <a:r>
              <a:rPr lang="en-US" sz="1200" dirty="0" err="1"/>
              <a:t>ORDER_AND_CONFIRM&amp;reference_number</a:t>
            </a:r>
            <a:r>
              <a:rPr lang="en-US" sz="1200" dirty="0"/>
              <a:t>=6892710&amp;registry=</a:t>
            </a:r>
            <a:r>
              <a:rPr lang="en-US" sz="1200" dirty="0" err="1"/>
              <a:t>T&amp;horse_name</a:t>
            </a:r>
            <a:r>
              <a:rPr lang="en-US" sz="1200" dirty="0"/>
              <a:t>=</a:t>
            </a:r>
            <a:r>
              <a:rPr lang="en-US" sz="1200" dirty="0" err="1"/>
              <a:t>Barbaro&amp;dam_name</a:t>
            </a:r>
            <a:r>
              <a:rPr lang="en-US" sz="1200" dirty="0"/>
              <a:t>=La%20Ville%20Rouge&amp;foaling_year=2003&amp;nicking_stats_indicator=Y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862" y="1713188"/>
            <a:ext cx="3084424" cy="2468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405" y="3955030"/>
            <a:ext cx="3663070" cy="24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8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Belles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08" y="1814503"/>
            <a:ext cx="4502930" cy="45527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Broke one front ankle after finishing 2</a:t>
            </a:r>
            <a:r>
              <a:rPr lang="en-US" baseline="30000" dirty="0" smtClean="0"/>
              <a:t>nd</a:t>
            </a:r>
            <a:r>
              <a:rPr lang="en-US" dirty="0" smtClean="0"/>
              <a:t> in the </a:t>
            </a:r>
            <a:r>
              <a:rPr lang="en-US" dirty="0"/>
              <a:t>K</a:t>
            </a:r>
            <a:r>
              <a:rPr lang="en-US" dirty="0" smtClean="0"/>
              <a:t>entucky </a:t>
            </a:r>
            <a:r>
              <a:rPr lang="en-US" dirty="0"/>
              <a:t>D</a:t>
            </a:r>
            <a:r>
              <a:rPr lang="en-US" dirty="0" smtClean="0"/>
              <a:t>erby and then broke the other front ankle after compensating the for the first broken ankle</a:t>
            </a:r>
          </a:p>
          <a:p>
            <a:r>
              <a:rPr lang="en-US" dirty="0" smtClean="0"/>
              <a:t>Euthanized on the track</a:t>
            </a:r>
          </a:p>
          <a:p>
            <a:r>
              <a:rPr lang="en-US" dirty="0" smtClean="0"/>
              <a:t>Inbreed four time total</a:t>
            </a:r>
          </a:p>
          <a:p>
            <a:r>
              <a:rPr lang="en-US" dirty="0" smtClean="0"/>
              <a:t>Inbreed with Native Dancer and Mr. </a:t>
            </a:r>
            <a:r>
              <a:rPr lang="en-US" dirty="0" err="1" smtClean="0"/>
              <a:t>Pospector</a:t>
            </a:r>
            <a:endParaRPr lang="en-US" dirty="0" smtClean="0"/>
          </a:p>
          <a:p>
            <a:r>
              <a:rPr lang="en-US" sz="1300" dirty="0"/>
              <a:t>http://</a:t>
            </a:r>
            <a:r>
              <a:rPr lang="en-US" sz="1300" dirty="0" err="1"/>
              <a:t>www.equineline.com</a:t>
            </a:r>
            <a:r>
              <a:rPr lang="en-US" sz="1300" dirty="0"/>
              <a:t>/Free-5X-Pedigree.cfm?page_state=</a:t>
            </a:r>
            <a:r>
              <a:rPr lang="en-US" sz="1300" dirty="0" err="1"/>
              <a:t>ORDER_AND_CONFIRM&amp;reference_number</a:t>
            </a:r>
            <a:r>
              <a:rPr lang="en-US" sz="1300" dirty="0"/>
              <a:t>=7406694&amp;registry=</a:t>
            </a:r>
            <a:r>
              <a:rPr lang="en-US" sz="1300" dirty="0" err="1"/>
              <a:t>T&amp;horse_name</a:t>
            </a:r>
            <a:r>
              <a:rPr lang="en-US" sz="1300" dirty="0"/>
              <a:t>=Eight%20Belles&amp;dam_name=</a:t>
            </a:r>
            <a:r>
              <a:rPr lang="en-US" sz="1300" dirty="0" err="1"/>
              <a:t>Away&amp;foaling_year</a:t>
            </a:r>
            <a:r>
              <a:rPr lang="en-US" sz="1300" dirty="0"/>
              <a:t>=2005&amp;nicking_stats_indicator=Y</a:t>
            </a:r>
            <a:endParaRPr lang="en-US" sz="13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792" y="1584008"/>
            <a:ext cx="3810172" cy="2881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532" y="4284141"/>
            <a:ext cx="2963931" cy="2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858</TotalTime>
  <Words>655</Words>
  <Application>Microsoft Macintosh PowerPoint</Application>
  <PresentationFormat>On-screen Show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Capital</vt:lpstr>
      <vt:lpstr>Inbreeding in Thoroughbred Racehorses</vt:lpstr>
      <vt:lpstr>Inbreeding</vt:lpstr>
      <vt:lpstr>Inbreeding in Thoroughbreds</vt:lpstr>
      <vt:lpstr>Why has inbreeding increased?</vt:lpstr>
      <vt:lpstr>Pedigree Studies</vt:lpstr>
      <vt:lpstr>Recent breakdowns </vt:lpstr>
      <vt:lpstr>Ruffian</vt:lpstr>
      <vt:lpstr>Barbaro</vt:lpstr>
      <vt:lpstr>Eight Belles</vt:lpstr>
      <vt:lpstr>Secretariat…a comparison</vt:lpstr>
      <vt:lpstr>How else do we know they are becoming less fit?</vt:lpstr>
      <vt:lpstr>Why do breeders want this type of foal?</vt:lpstr>
      <vt:lpstr>Works cited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Inbreeding in Thoroughbred Racehorses</dc:title>
  <dc:creator>Katherine Taylor</dc:creator>
  <cp:lastModifiedBy>Katherine Taylor</cp:lastModifiedBy>
  <cp:revision>19</cp:revision>
  <dcterms:created xsi:type="dcterms:W3CDTF">2014-12-02T14:33:54Z</dcterms:created>
  <dcterms:modified xsi:type="dcterms:W3CDTF">2014-12-03T19:37:58Z</dcterms:modified>
</cp:coreProperties>
</file>