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73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592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35236-4C14-6A4B-84BF-B984087B755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3BA15FA-C2C1-4540-BE6F-1B995B8643AA}">
      <dgm:prSet phldrT="[Text]"/>
      <dgm:spPr/>
      <dgm:t>
        <a:bodyPr/>
        <a:lstStyle/>
        <a:p>
          <a:r>
            <a:rPr lang="en-US" dirty="0" smtClean="0"/>
            <a:t>Harmful Human Impacts</a:t>
          </a:r>
          <a:endParaRPr lang="en-US" dirty="0"/>
        </a:p>
      </dgm:t>
    </dgm:pt>
    <dgm:pt modelId="{63BA4A26-352E-2649-9E5C-0214065C22B5}" type="parTrans" cxnId="{4F328FBB-89C1-034D-A083-985A5855905E}">
      <dgm:prSet/>
      <dgm:spPr/>
      <dgm:t>
        <a:bodyPr/>
        <a:lstStyle/>
        <a:p>
          <a:endParaRPr lang="en-US"/>
        </a:p>
      </dgm:t>
    </dgm:pt>
    <dgm:pt modelId="{5467C97F-B3D2-D244-A8C4-D4C78038E302}" type="sibTrans" cxnId="{4F328FBB-89C1-034D-A083-985A5855905E}">
      <dgm:prSet/>
      <dgm:spPr/>
      <dgm:t>
        <a:bodyPr/>
        <a:lstStyle/>
        <a:p>
          <a:endParaRPr lang="en-US"/>
        </a:p>
      </dgm:t>
    </dgm:pt>
    <dgm:pt modelId="{76A0E242-AC1B-7A4E-9AA6-6AC9AA2C1CF1}">
      <dgm:prSet phldrT="[Text]"/>
      <dgm:spPr/>
      <dgm:t>
        <a:bodyPr/>
        <a:lstStyle/>
        <a:p>
          <a:r>
            <a:rPr lang="en-US" dirty="0" smtClean="0"/>
            <a:t>Decrease Biodiversity</a:t>
          </a:r>
          <a:endParaRPr lang="en-US" dirty="0"/>
        </a:p>
      </dgm:t>
    </dgm:pt>
    <dgm:pt modelId="{407AFDD7-489E-184E-AB27-5D11C1A1355E}" type="parTrans" cxnId="{88FDC8FD-A908-A148-9E69-00D92C5554D0}">
      <dgm:prSet/>
      <dgm:spPr/>
      <dgm:t>
        <a:bodyPr/>
        <a:lstStyle/>
        <a:p>
          <a:endParaRPr lang="en-US"/>
        </a:p>
      </dgm:t>
    </dgm:pt>
    <dgm:pt modelId="{61BE3C0B-2692-834B-A07B-C7663730A469}" type="sibTrans" cxnId="{88FDC8FD-A908-A148-9E69-00D92C5554D0}">
      <dgm:prSet/>
      <dgm:spPr/>
      <dgm:t>
        <a:bodyPr/>
        <a:lstStyle/>
        <a:p>
          <a:endParaRPr lang="en-US"/>
        </a:p>
      </dgm:t>
    </dgm:pt>
    <dgm:pt modelId="{E4264A0E-1B61-F247-9DB2-8CA92B621597}">
      <dgm:prSet phldrT="[Text]"/>
      <dgm:spPr/>
      <dgm:t>
        <a:bodyPr/>
        <a:lstStyle/>
        <a:p>
          <a:r>
            <a:rPr lang="en-US" dirty="0" smtClean="0"/>
            <a:t>Endangered Species Especially Susceptible</a:t>
          </a:r>
          <a:endParaRPr lang="en-US" dirty="0"/>
        </a:p>
      </dgm:t>
    </dgm:pt>
    <dgm:pt modelId="{4385D496-1B15-9940-B6F8-AEC045118089}" type="parTrans" cxnId="{C1FCB8B6-5047-0544-8718-4784F115B630}">
      <dgm:prSet/>
      <dgm:spPr/>
      <dgm:t>
        <a:bodyPr/>
        <a:lstStyle/>
        <a:p>
          <a:endParaRPr lang="en-US"/>
        </a:p>
      </dgm:t>
    </dgm:pt>
    <dgm:pt modelId="{E3002078-86A3-2243-8B31-A2D0428CD668}" type="sibTrans" cxnId="{C1FCB8B6-5047-0544-8718-4784F115B630}">
      <dgm:prSet/>
      <dgm:spPr/>
      <dgm:t>
        <a:bodyPr/>
        <a:lstStyle/>
        <a:p>
          <a:endParaRPr lang="en-US"/>
        </a:p>
      </dgm:t>
    </dgm:pt>
    <dgm:pt modelId="{EDA6C983-6CE3-974B-917C-1EB2B0DB60C8}">
      <dgm:prSet phldrT="[Text]"/>
      <dgm:spPr/>
      <dgm:t>
        <a:bodyPr/>
        <a:lstStyle/>
        <a:p>
          <a:r>
            <a:rPr lang="en-US" dirty="0" smtClean="0"/>
            <a:t>Captive Breeding</a:t>
          </a:r>
          <a:endParaRPr lang="en-US" dirty="0"/>
        </a:p>
      </dgm:t>
    </dgm:pt>
    <dgm:pt modelId="{351B5ED1-5A4A-D947-8E3D-120D60130964}" type="parTrans" cxnId="{65570C7B-181C-AA4E-A4CC-6E5935334E11}">
      <dgm:prSet/>
      <dgm:spPr/>
      <dgm:t>
        <a:bodyPr/>
        <a:lstStyle/>
        <a:p>
          <a:endParaRPr lang="en-US"/>
        </a:p>
      </dgm:t>
    </dgm:pt>
    <dgm:pt modelId="{71864809-D6A4-444D-AE33-93A833D42884}" type="sibTrans" cxnId="{65570C7B-181C-AA4E-A4CC-6E5935334E11}">
      <dgm:prSet/>
      <dgm:spPr/>
      <dgm:t>
        <a:bodyPr/>
        <a:lstStyle/>
        <a:p>
          <a:endParaRPr lang="en-US"/>
        </a:p>
      </dgm:t>
    </dgm:pt>
    <dgm:pt modelId="{2C5B9547-A019-434B-A9E3-A94692C59DF7}">
      <dgm:prSet phldrT="[Text]"/>
      <dgm:spPr/>
      <dgm:t>
        <a:bodyPr/>
        <a:lstStyle/>
        <a:p>
          <a:r>
            <a:rPr lang="en-US" dirty="0" smtClean="0"/>
            <a:t>Species Survival Plan</a:t>
          </a:r>
          <a:endParaRPr lang="en-US" dirty="0"/>
        </a:p>
      </dgm:t>
    </dgm:pt>
    <dgm:pt modelId="{092DC00B-9E60-AB46-BA9E-A8D742A217B0}" type="parTrans" cxnId="{CE7B299A-259E-1749-8D7C-9DFEDDBE3B72}">
      <dgm:prSet/>
      <dgm:spPr/>
      <dgm:t>
        <a:bodyPr/>
        <a:lstStyle/>
        <a:p>
          <a:endParaRPr lang="en-US"/>
        </a:p>
      </dgm:t>
    </dgm:pt>
    <dgm:pt modelId="{91D3B178-91F9-B540-8382-F67DDB596560}" type="sibTrans" cxnId="{CE7B299A-259E-1749-8D7C-9DFEDDBE3B72}">
      <dgm:prSet/>
      <dgm:spPr/>
      <dgm:t>
        <a:bodyPr/>
        <a:lstStyle/>
        <a:p>
          <a:endParaRPr lang="en-US"/>
        </a:p>
      </dgm:t>
    </dgm:pt>
    <dgm:pt modelId="{6D891172-4E26-014E-997F-B7B650F159AA}">
      <dgm:prSet phldrT="[Text]"/>
      <dgm:spPr/>
      <dgm:t>
        <a:bodyPr/>
        <a:lstStyle/>
        <a:p>
          <a:r>
            <a:rPr lang="en-US" dirty="0" smtClean="0"/>
            <a:t>Ensure Healthy, Genetically Diverse Populations </a:t>
          </a:r>
          <a:endParaRPr lang="en-US" dirty="0"/>
        </a:p>
      </dgm:t>
    </dgm:pt>
    <dgm:pt modelId="{978277AE-8304-5E49-B2F8-F4CEC8EB8665}" type="parTrans" cxnId="{F939EBDA-2979-0444-B9B6-20A66513B436}">
      <dgm:prSet/>
      <dgm:spPr/>
      <dgm:t>
        <a:bodyPr/>
        <a:lstStyle/>
        <a:p>
          <a:endParaRPr lang="en-US"/>
        </a:p>
      </dgm:t>
    </dgm:pt>
    <dgm:pt modelId="{DD2BCD94-C709-2E47-95B8-35AC19695C20}" type="sibTrans" cxnId="{F939EBDA-2979-0444-B9B6-20A66513B436}">
      <dgm:prSet/>
      <dgm:spPr/>
      <dgm:t>
        <a:bodyPr/>
        <a:lstStyle/>
        <a:p>
          <a:endParaRPr lang="en-US"/>
        </a:p>
      </dgm:t>
    </dgm:pt>
    <dgm:pt modelId="{D2BB81DB-2E22-F140-B125-731849954CD8}">
      <dgm:prSet phldrT="[Text]"/>
      <dgm:spPr/>
      <dgm:t>
        <a:bodyPr/>
        <a:lstStyle/>
        <a:p>
          <a:r>
            <a:rPr lang="en-US" dirty="0" smtClean="0"/>
            <a:t>Restore Biodiversity through Reintroduction</a:t>
          </a:r>
          <a:endParaRPr lang="en-US" dirty="0"/>
        </a:p>
      </dgm:t>
    </dgm:pt>
    <dgm:pt modelId="{A2071A91-285C-2540-9FD1-8E4E044EC57F}" type="parTrans" cxnId="{A6396C72-89CD-7D4B-8077-11EAFEB1CB18}">
      <dgm:prSet/>
      <dgm:spPr/>
      <dgm:t>
        <a:bodyPr/>
        <a:lstStyle/>
        <a:p>
          <a:endParaRPr lang="en-US"/>
        </a:p>
      </dgm:t>
    </dgm:pt>
    <dgm:pt modelId="{A042B910-D6E8-664C-BD43-0AE1AE459E34}" type="sibTrans" cxnId="{A6396C72-89CD-7D4B-8077-11EAFEB1CB18}">
      <dgm:prSet/>
      <dgm:spPr/>
      <dgm:t>
        <a:bodyPr/>
        <a:lstStyle/>
        <a:p>
          <a:endParaRPr lang="en-US"/>
        </a:p>
      </dgm:t>
    </dgm:pt>
    <dgm:pt modelId="{D5B89A07-EF38-FA48-9F28-F157C3C73302}" type="pres">
      <dgm:prSet presAssocID="{90435236-4C14-6A4B-84BF-B984087B7550}" presName="Name0" presStyleCnt="0">
        <dgm:presLayoutVars>
          <dgm:dir/>
          <dgm:resizeHandles val="exact"/>
        </dgm:presLayoutVars>
      </dgm:prSet>
      <dgm:spPr/>
    </dgm:pt>
    <dgm:pt modelId="{687D2164-575B-1F47-8D10-B54434AF1E5F}" type="pres">
      <dgm:prSet presAssocID="{93BA15FA-C2C1-4540-BE6F-1B995B8643AA}" presName="node" presStyleLbl="node1" presStyleIdx="0" presStyleCnt="7" custScaleX="79951" custScaleY="331485" custLinFactX="18765" custLinFactY="-93656" custLinFactNeighborX="100000" custLinFactNeighborY="-100000">
        <dgm:presLayoutVars>
          <dgm:bulletEnabled val="1"/>
        </dgm:presLayoutVars>
      </dgm:prSet>
      <dgm:spPr/>
    </dgm:pt>
    <dgm:pt modelId="{A0D791F7-8899-F843-9F1B-FC467C9AD379}" type="pres">
      <dgm:prSet presAssocID="{5467C97F-B3D2-D244-A8C4-D4C78038E302}" presName="sibTrans" presStyleLbl="sibTrans2D1" presStyleIdx="0" presStyleCnt="6"/>
      <dgm:spPr/>
    </dgm:pt>
    <dgm:pt modelId="{C326F558-B451-6C4A-9AA9-C1C88CFA90BC}" type="pres">
      <dgm:prSet presAssocID="{5467C97F-B3D2-D244-A8C4-D4C78038E302}" presName="connectorText" presStyleLbl="sibTrans2D1" presStyleIdx="0" presStyleCnt="6"/>
      <dgm:spPr/>
    </dgm:pt>
    <dgm:pt modelId="{3CC461FF-995D-414A-A54C-29A3BCE727C5}" type="pres">
      <dgm:prSet presAssocID="{76A0E242-AC1B-7A4E-9AA6-6AC9AA2C1CF1}" presName="node" presStyleLbl="node1" presStyleIdx="1" presStyleCnt="7" custScaleX="79951" custScaleY="331485" custLinFactX="74858" custLinFactY="-89205" custLinFactNeighborX="100000" custLinFactNeighborY="-100000">
        <dgm:presLayoutVars>
          <dgm:bulletEnabled val="1"/>
        </dgm:presLayoutVars>
      </dgm:prSet>
      <dgm:spPr/>
    </dgm:pt>
    <dgm:pt modelId="{9CDCC872-3FAC-264A-ACF8-444AD9325447}" type="pres">
      <dgm:prSet presAssocID="{61BE3C0B-2692-834B-A07B-C7663730A469}" presName="sibTrans" presStyleLbl="sibTrans2D1" presStyleIdx="1" presStyleCnt="6"/>
      <dgm:spPr/>
    </dgm:pt>
    <dgm:pt modelId="{47686A96-34DC-8F46-A774-22485E0B9F69}" type="pres">
      <dgm:prSet presAssocID="{61BE3C0B-2692-834B-A07B-C7663730A469}" presName="connectorText" presStyleLbl="sibTrans2D1" presStyleIdx="1" presStyleCnt="6"/>
      <dgm:spPr/>
    </dgm:pt>
    <dgm:pt modelId="{CF40FA6E-B4B5-4442-9AB8-9C6BB914A596}" type="pres">
      <dgm:prSet presAssocID="{E4264A0E-1B61-F247-9DB2-8CA92B621597}" presName="node" presStyleLbl="node1" presStyleIdx="2" presStyleCnt="7" custScaleX="79951" custScaleY="331485" custLinFactX="100000" custLinFactY="-89204" custLinFactNeighborX="1439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E0C5E-7E40-5641-BB4A-5F1656672826}" type="pres">
      <dgm:prSet presAssocID="{E3002078-86A3-2243-8B31-A2D0428CD668}" presName="sibTrans" presStyleLbl="sibTrans2D1" presStyleIdx="2" presStyleCnt="6"/>
      <dgm:spPr/>
    </dgm:pt>
    <dgm:pt modelId="{42466F38-BB25-4747-9C8F-5263E022C83B}" type="pres">
      <dgm:prSet presAssocID="{E3002078-86A3-2243-8B31-A2D0428CD668}" presName="connectorText" presStyleLbl="sibTrans2D1" presStyleIdx="2" presStyleCnt="6"/>
      <dgm:spPr/>
    </dgm:pt>
    <dgm:pt modelId="{FD156CCA-D621-A74F-87B2-1F5B769B876D}" type="pres">
      <dgm:prSet presAssocID="{EDA6C983-6CE3-974B-917C-1EB2B0DB60C8}" presName="node" presStyleLbl="node1" presStyleIdx="3" presStyleCnt="7" custScaleX="79951" custScaleY="331485" custLinFactX="155059" custLinFactY="-85954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A06C9-B44D-2644-B77C-3EBE387A89C2}" type="pres">
      <dgm:prSet presAssocID="{71864809-D6A4-444D-AE33-93A833D42884}" presName="sibTrans" presStyleLbl="sibTrans2D1" presStyleIdx="3" presStyleCnt="6"/>
      <dgm:spPr/>
    </dgm:pt>
    <dgm:pt modelId="{0CDB48EB-12EF-E345-9D51-D64E40171BB4}" type="pres">
      <dgm:prSet presAssocID="{71864809-D6A4-444D-AE33-93A833D42884}" presName="connectorText" presStyleLbl="sibTrans2D1" presStyleIdx="3" presStyleCnt="6"/>
      <dgm:spPr/>
    </dgm:pt>
    <dgm:pt modelId="{33B884C7-D9A9-1749-BE53-D70A2DCB38D3}" type="pres">
      <dgm:prSet presAssocID="{2C5B9547-A019-434B-A9E3-A94692C59DF7}" presName="node" presStyleLbl="node1" presStyleIdx="4" presStyleCnt="7" custScaleX="79951" custScaleY="331485" custLinFactY="100000" custLinFactNeighborX="30050" custLinFactNeighborY="114892">
        <dgm:presLayoutVars>
          <dgm:bulletEnabled val="1"/>
        </dgm:presLayoutVars>
      </dgm:prSet>
      <dgm:spPr/>
    </dgm:pt>
    <dgm:pt modelId="{ADA23E33-B01F-8C45-8597-F5F3A780937C}" type="pres">
      <dgm:prSet presAssocID="{91D3B178-91F9-B540-8382-F67DDB596560}" presName="sibTrans" presStyleLbl="sibTrans2D1" presStyleIdx="4" presStyleCnt="6"/>
      <dgm:spPr/>
    </dgm:pt>
    <dgm:pt modelId="{CBC8AD8C-8FC0-6B4D-8330-988FF20B1CC4}" type="pres">
      <dgm:prSet presAssocID="{91D3B178-91F9-B540-8382-F67DDB596560}" presName="connectorText" presStyleLbl="sibTrans2D1" presStyleIdx="4" presStyleCnt="6"/>
      <dgm:spPr/>
    </dgm:pt>
    <dgm:pt modelId="{4960FFD3-7656-9240-8871-54DB668D98BC}" type="pres">
      <dgm:prSet presAssocID="{6D891172-4E26-014E-997F-B7B650F159AA}" presName="node" presStyleLbl="node1" presStyleIdx="5" presStyleCnt="7" custScaleX="79951" custScaleY="331485" custLinFactX="-196461" custLinFactY="100000" custLinFactNeighborX="-200000" custLinFactNeighborY="114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BDA0A-B69F-C741-8684-2182EEB2C099}" type="pres">
      <dgm:prSet presAssocID="{DD2BCD94-C709-2E47-95B8-35AC19695C20}" presName="sibTrans" presStyleLbl="sibTrans2D1" presStyleIdx="5" presStyleCnt="6"/>
      <dgm:spPr/>
    </dgm:pt>
    <dgm:pt modelId="{A3C67785-E4E1-2D43-8674-C37FA447349E}" type="pres">
      <dgm:prSet presAssocID="{DD2BCD94-C709-2E47-95B8-35AC19695C20}" presName="connectorText" presStyleLbl="sibTrans2D1" presStyleIdx="5" presStyleCnt="6"/>
      <dgm:spPr/>
    </dgm:pt>
    <dgm:pt modelId="{56471CD6-35EB-D343-BE6C-39D775B6F3C4}" type="pres">
      <dgm:prSet presAssocID="{D2BB81DB-2E22-F140-B125-731849954CD8}" presName="node" presStyleLbl="node1" presStyleIdx="6" presStyleCnt="7" custScaleX="79951" custScaleY="331485" custLinFactX="-400000" custLinFactY="100000" custLinFactNeighborX="-425709" custLinFactNeighborY="114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96C72-89CD-7D4B-8077-11EAFEB1CB18}" srcId="{90435236-4C14-6A4B-84BF-B984087B7550}" destId="{D2BB81DB-2E22-F140-B125-731849954CD8}" srcOrd="6" destOrd="0" parTransId="{A2071A91-285C-2540-9FD1-8E4E044EC57F}" sibTransId="{A042B910-D6E8-664C-BD43-0AE1AE459E34}"/>
    <dgm:cxn modelId="{78B5208F-F7C6-5248-927C-A8D100A3647D}" type="presOf" srcId="{E3002078-86A3-2243-8B31-A2D0428CD668}" destId="{42466F38-BB25-4747-9C8F-5263E022C83B}" srcOrd="1" destOrd="0" presId="urn:microsoft.com/office/officeart/2005/8/layout/process1"/>
    <dgm:cxn modelId="{FFB1AAA7-4CDF-EC46-AA0E-7E6CA4FB4F80}" type="presOf" srcId="{76A0E242-AC1B-7A4E-9AA6-6AC9AA2C1CF1}" destId="{3CC461FF-995D-414A-A54C-29A3BCE727C5}" srcOrd="0" destOrd="0" presId="urn:microsoft.com/office/officeart/2005/8/layout/process1"/>
    <dgm:cxn modelId="{94E2A4A6-7194-8344-BFDC-BFE54E9A4C88}" type="presOf" srcId="{EDA6C983-6CE3-974B-917C-1EB2B0DB60C8}" destId="{FD156CCA-D621-A74F-87B2-1F5B769B876D}" srcOrd="0" destOrd="0" presId="urn:microsoft.com/office/officeart/2005/8/layout/process1"/>
    <dgm:cxn modelId="{32D2AD76-27E0-5545-8DE0-3E5B1DA20215}" type="presOf" srcId="{E3002078-86A3-2243-8B31-A2D0428CD668}" destId="{823E0C5E-7E40-5641-BB4A-5F1656672826}" srcOrd="0" destOrd="0" presId="urn:microsoft.com/office/officeart/2005/8/layout/process1"/>
    <dgm:cxn modelId="{65570C7B-181C-AA4E-A4CC-6E5935334E11}" srcId="{90435236-4C14-6A4B-84BF-B984087B7550}" destId="{EDA6C983-6CE3-974B-917C-1EB2B0DB60C8}" srcOrd="3" destOrd="0" parTransId="{351B5ED1-5A4A-D947-8E3D-120D60130964}" sibTransId="{71864809-D6A4-444D-AE33-93A833D42884}"/>
    <dgm:cxn modelId="{F939EBDA-2979-0444-B9B6-20A66513B436}" srcId="{90435236-4C14-6A4B-84BF-B984087B7550}" destId="{6D891172-4E26-014E-997F-B7B650F159AA}" srcOrd="5" destOrd="0" parTransId="{978277AE-8304-5E49-B2F8-F4CEC8EB8665}" sibTransId="{DD2BCD94-C709-2E47-95B8-35AC19695C20}"/>
    <dgm:cxn modelId="{48E899D0-92F6-0049-9809-8E17D13DA31A}" type="presOf" srcId="{61BE3C0B-2692-834B-A07B-C7663730A469}" destId="{9CDCC872-3FAC-264A-ACF8-444AD9325447}" srcOrd="0" destOrd="0" presId="urn:microsoft.com/office/officeart/2005/8/layout/process1"/>
    <dgm:cxn modelId="{A50EDB56-6B2B-E44D-B940-1D409F65C01E}" type="presOf" srcId="{6D891172-4E26-014E-997F-B7B650F159AA}" destId="{4960FFD3-7656-9240-8871-54DB668D98BC}" srcOrd="0" destOrd="0" presId="urn:microsoft.com/office/officeart/2005/8/layout/process1"/>
    <dgm:cxn modelId="{C1FCB8B6-5047-0544-8718-4784F115B630}" srcId="{90435236-4C14-6A4B-84BF-B984087B7550}" destId="{E4264A0E-1B61-F247-9DB2-8CA92B621597}" srcOrd="2" destOrd="0" parTransId="{4385D496-1B15-9940-B6F8-AEC045118089}" sibTransId="{E3002078-86A3-2243-8B31-A2D0428CD668}"/>
    <dgm:cxn modelId="{88AD57E7-FBB4-A14A-B99D-15B660B57E0A}" type="presOf" srcId="{71864809-D6A4-444D-AE33-93A833D42884}" destId="{0CDB48EB-12EF-E345-9D51-D64E40171BB4}" srcOrd="1" destOrd="0" presId="urn:microsoft.com/office/officeart/2005/8/layout/process1"/>
    <dgm:cxn modelId="{B6CB71BE-51ED-CE45-8F2F-F0E0884116A7}" type="presOf" srcId="{D2BB81DB-2E22-F140-B125-731849954CD8}" destId="{56471CD6-35EB-D343-BE6C-39D775B6F3C4}" srcOrd="0" destOrd="0" presId="urn:microsoft.com/office/officeart/2005/8/layout/process1"/>
    <dgm:cxn modelId="{C4FA395A-5974-0843-816C-AC7CB644472A}" type="presOf" srcId="{61BE3C0B-2692-834B-A07B-C7663730A469}" destId="{47686A96-34DC-8F46-A774-22485E0B9F69}" srcOrd="1" destOrd="0" presId="urn:microsoft.com/office/officeart/2005/8/layout/process1"/>
    <dgm:cxn modelId="{CE7B299A-259E-1749-8D7C-9DFEDDBE3B72}" srcId="{90435236-4C14-6A4B-84BF-B984087B7550}" destId="{2C5B9547-A019-434B-A9E3-A94692C59DF7}" srcOrd="4" destOrd="0" parTransId="{092DC00B-9E60-AB46-BA9E-A8D742A217B0}" sibTransId="{91D3B178-91F9-B540-8382-F67DDB596560}"/>
    <dgm:cxn modelId="{88FDC8FD-A908-A148-9E69-00D92C5554D0}" srcId="{90435236-4C14-6A4B-84BF-B984087B7550}" destId="{76A0E242-AC1B-7A4E-9AA6-6AC9AA2C1CF1}" srcOrd="1" destOrd="0" parTransId="{407AFDD7-489E-184E-AB27-5D11C1A1355E}" sibTransId="{61BE3C0B-2692-834B-A07B-C7663730A469}"/>
    <dgm:cxn modelId="{7203A209-208F-EA47-B1C1-570EC37816A1}" type="presOf" srcId="{DD2BCD94-C709-2E47-95B8-35AC19695C20}" destId="{A3C67785-E4E1-2D43-8674-C37FA447349E}" srcOrd="1" destOrd="0" presId="urn:microsoft.com/office/officeart/2005/8/layout/process1"/>
    <dgm:cxn modelId="{FFE0A583-BB49-6D44-AE9F-27E40A58CC30}" type="presOf" srcId="{E4264A0E-1B61-F247-9DB2-8CA92B621597}" destId="{CF40FA6E-B4B5-4442-9AB8-9C6BB914A596}" srcOrd="0" destOrd="0" presId="urn:microsoft.com/office/officeart/2005/8/layout/process1"/>
    <dgm:cxn modelId="{B0B56CC2-EDAA-734D-89E7-C65FBC341E6E}" type="presOf" srcId="{91D3B178-91F9-B540-8382-F67DDB596560}" destId="{ADA23E33-B01F-8C45-8597-F5F3A780937C}" srcOrd="0" destOrd="0" presId="urn:microsoft.com/office/officeart/2005/8/layout/process1"/>
    <dgm:cxn modelId="{C18F8A1E-AD7D-744A-94E1-153FB282E57F}" type="presOf" srcId="{5467C97F-B3D2-D244-A8C4-D4C78038E302}" destId="{A0D791F7-8899-F843-9F1B-FC467C9AD379}" srcOrd="0" destOrd="0" presId="urn:microsoft.com/office/officeart/2005/8/layout/process1"/>
    <dgm:cxn modelId="{0004C3B1-1F6B-9749-9228-0F3CFA81C6D8}" type="presOf" srcId="{2C5B9547-A019-434B-A9E3-A94692C59DF7}" destId="{33B884C7-D9A9-1749-BE53-D70A2DCB38D3}" srcOrd="0" destOrd="0" presId="urn:microsoft.com/office/officeart/2005/8/layout/process1"/>
    <dgm:cxn modelId="{DDA9B523-2A12-704C-8F92-2AB04E771EA3}" type="presOf" srcId="{93BA15FA-C2C1-4540-BE6F-1B995B8643AA}" destId="{687D2164-575B-1F47-8D10-B54434AF1E5F}" srcOrd="0" destOrd="0" presId="urn:microsoft.com/office/officeart/2005/8/layout/process1"/>
    <dgm:cxn modelId="{4F328FBB-89C1-034D-A083-985A5855905E}" srcId="{90435236-4C14-6A4B-84BF-B984087B7550}" destId="{93BA15FA-C2C1-4540-BE6F-1B995B8643AA}" srcOrd="0" destOrd="0" parTransId="{63BA4A26-352E-2649-9E5C-0214065C22B5}" sibTransId="{5467C97F-B3D2-D244-A8C4-D4C78038E302}"/>
    <dgm:cxn modelId="{4BA4F327-9D61-3545-AFB4-264284FF2674}" type="presOf" srcId="{DD2BCD94-C709-2E47-95B8-35AC19695C20}" destId="{726BDA0A-B69F-C741-8684-2182EEB2C099}" srcOrd="0" destOrd="0" presId="urn:microsoft.com/office/officeart/2005/8/layout/process1"/>
    <dgm:cxn modelId="{1CDE1FD0-C022-0E49-88B4-D2499E77D3AE}" type="presOf" srcId="{91D3B178-91F9-B540-8382-F67DDB596560}" destId="{CBC8AD8C-8FC0-6B4D-8330-988FF20B1CC4}" srcOrd="1" destOrd="0" presId="urn:microsoft.com/office/officeart/2005/8/layout/process1"/>
    <dgm:cxn modelId="{AE8BD162-3803-4543-827C-375BCFEFAFA1}" type="presOf" srcId="{71864809-D6A4-444D-AE33-93A833D42884}" destId="{5C1A06C9-B44D-2644-B77C-3EBE387A89C2}" srcOrd="0" destOrd="0" presId="urn:microsoft.com/office/officeart/2005/8/layout/process1"/>
    <dgm:cxn modelId="{090D68DB-5C76-D240-B240-A614BDA896D3}" type="presOf" srcId="{5467C97F-B3D2-D244-A8C4-D4C78038E302}" destId="{C326F558-B451-6C4A-9AA9-C1C88CFA90BC}" srcOrd="1" destOrd="0" presId="urn:microsoft.com/office/officeart/2005/8/layout/process1"/>
    <dgm:cxn modelId="{EF428B36-8C61-6549-B16A-D2F8D15F1503}" type="presOf" srcId="{90435236-4C14-6A4B-84BF-B984087B7550}" destId="{D5B89A07-EF38-FA48-9F28-F157C3C73302}" srcOrd="0" destOrd="0" presId="urn:microsoft.com/office/officeart/2005/8/layout/process1"/>
    <dgm:cxn modelId="{3D92C61A-5FA4-DE47-96F8-3A3D310A3B09}" type="presParOf" srcId="{D5B89A07-EF38-FA48-9F28-F157C3C73302}" destId="{687D2164-575B-1F47-8D10-B54434AF1E5F}" srcOrd="0" destOrd="0" presId="urn:microsoft.com/office/officeart/2005/8/layout/process1"/>
    <dgm:cxn modelId="{29CC488A-0E7E-CF4F-BD99-231CA9748C09}" type="presParOf" srcId="{D5B89A07-EF38-FA48-9F28-F157C3C73302}" destId="{A0D791F7-8899-F843-9F1B-FC467C9AD379}" srcOrd="1" destOrd="0" presId="urn:microsoft.com/office/officeart/2005/8/layout/process1"/>
    <dgm:cxn modelId="{37C56863-02FE-1B49-BC57-F66A71EB8AB9}" type="presParOf" srcId="{A0D791F7-8899-F843-9F1B-FC467C9AD379}" destId="{C326F558-B451-6C4A-9AA9-C1C88CFA90BC}" srcOrd="0" destOrd="0" presId="urn:microsoft.com/office/officeart/2005/8/layout/process1"/>
    <dgm:cxn modelId="{2194935E-9DEB-1F42-9787-46F1AD4AC4A0}" type="presParOf" srcId="{D5B89A07-EF38-FA48-9F28-F157C3C73302}" destId="{3CC461FF-995D-414A-A54C-29A3BCE727C5}" srcOrd="2" destOrd="0" presId="urn:microsoft.com/office/officeart/2005/8/layout/process1"/>
    <dgm:cxn modelId="{B231C5E8-DC7B-A141-B0AC-0375FE65BF87}" type="presParOf" srcId="{D5B89A07-EF38-FA48-9F28-F157C3C73302}" destId="{9CDCC872-3FAC-264A-ACF8-444AD9325447}" srcOrd="3" destOrd="0" presId="urn:microsoft.com/office/officeart/2005/8/layout/process1"/>
    <dgm:cxn modelId="{2ECBD5E2-933B-E34B-91CB-EEB3BCB3B71A}" type="presParOf" srcId="{9CDCC872-3FAC-264A-ACF8-444AD9325447}" destId="{47686A96-34DC-8F46-A774-22485E0B9F69}" srcOrd="0" destOrd="0" presId="urn:microsoft.com/office/officeart/2005/8/layout/process1"/>
    <dgm:cxn modelId="{AC2CEA4C-DEF8-DF4A-BE4D-36C828408F16}" type="presParOf" srcId="{D5B89A07-EF38-FA48-9F28-F157C3C73302}" destId="{CF40FA6E-B4B5-4442-9AB8-9C6BB914A596}" srcOrd="4" destOrd="0" presId="urn:microsoft.com/office/officeart/2005/8/layout/process1"/>
    <dgm:cxn modelId="{96C1A9C3-FABD-A043-B617-E902B6868A23}" type="presParOf" srcId="{D5B89A07-EF38-FA48-9F28-F157C3C73302}" destId="{823E0C5E-7E40-5641-BB4A-5F1656672826}" srcOrd="5" destOrd="0" presId="urn:microsoft.com/office/officeart/2005/8/layout/process1"/>
    <dgm:cxn modelId="{3A228B94-6202-E54A-89F2-229C252E4DEC}" type="presParOf" srcId="{823E0C5E-7E40-5641-BB4A-5F1656672826}" destId="{42466F38-BB25-4747-9C8F-5263E022C83B}" srcOrd="0" destOrd="0" presId="urn:microsoft.com/office/officeart/2005/8/layout/process1"/>
    <dgm:cxn modelId="{32435E6B-B401-0540-99A3-14206D33246F}" type="presParOf" srcId="{D5B89A07-EF38-FA48-9F28-F157C3C73302}" destId="{FD156CCA-D621-A74F-87B2-1F5B769B876D}" srcOrd="6" destOrd="0" presId="urn:microsoft.com/office/officeart/2005/8/layout/process1"/>
    <dgm:cxn modelId="{2A91AC1D-D505-5045-AB78-A41C236C9E9F}" type="presParOf" srcId="{D5B89A07-EF38-FA48-9F28-F157C3C73302}" destId="{5C1A06C9-B44D-2644-B77C-3EBE387A89C2}" srcOrd="7" destOrd="0" presId="urn:microsoft.com/office/officeart/2005/8/layout/process1"/>
    <dgm:cxn modelId="{7C3834B8-722B-7649-BB3B-4D099644FF5A}" type="presParOf" srcId="{5C1A06C9-B44D-2644-B77C-3EBE387A89C2}" destId="{0CDB48EB-12EF-E345-9D51-D64E40171BB4}" srcOrd="0" destOrd="0" presId="urn:microsoft.com/office/officeart/2005/8/layout/process1"/>
    <dgm:cxn modelId="{BF7AFDBA-93CF-B546-906D-A10779EBA660}" type="presParOf" srcId="{D5B89A07-EF38-FA48-9F28-F157C3C73302}" destId="{33B884C7-D9A9-1749-BE53-D70A2DCB38D3}" srcOrd="8" destOrd="0" presId="urn:microsoft.com/office/officeart/2005/8/layout/process1"/>
    <dgm:cxn modelId="{29A49433-3978-4142-B9CE-1952DDC682D6}" type="presParOf" srcId="{D5B89A07-EF38-FA48-9F28-F157C3C73302}" destId="{ADA23E33-B01F-8C45-8597-F5F3A780937C}" srcOrd="9" destOrd="0" presId="urn:microsoft.com/office/officeart/2005/8/layout/process1"/>
    <dgm:cxn modelId="{BA048267-89ED-E44B-9BD5-58D82A88564A}" type="presParOf" srcId="{ADA23E33-B01F-8C45-8597-F5F3A780937C}" destId="{CBC8AD8C-8FC0-6B4D-8330-988FF20B1CC4}" srcOrd="0" destOrd="0" presId="urn:microsoft.com/office/officeart/2005/8/layout/process1"/>
    <dgm:cxn modelId="{D71A7172-6E7E-EC40-B149-7565BDD20C33}" type="presParOf" srcId="{D5B89A07-EF38-FA48-9F28-F157C3C73302}" destId="{4960FFD3-7656-9240-8871-54DB668D98BC}" srcOrd="10" destOrd="0" presId="urn:microsoft.com/office/officeart/2005/8/layout/process1"/>
    <dgm:cxn modelId="{85297595-5A72-7948-A8C0-9DEAF8B9F680}" type="presParOf" srcId="{D5B89A07-EF38-FA48-9F28-F157C3C73302}" destId="{726BDA0A-B69F-C741-8684-2182EEB2C099}" srcOrd="11" destOrd="0" presId="urn:microsoft.com/office/officeart/2005/8/layout/process1"/>
    <dgm:cxn modelId="{48F012FB-4C7A-6444-947C-42F1CDC6C3C7}" type="presParOf" srcId="{726BDA0A-B69F-C741-8684-2182EEB2C099}" destId="{A3C67785-E4E1-2D43-8674-C37FA447349E}" srcOrd="0" destOrd="0" presId="urn:microsoft.com/office/officeart/2005/8/layout/process1"/>
    <dgm:cxn modelId="{8A910344-ED40-3E44-9EFF-7819B1336253}" type="presParOf" srcId="{D5B89A07-EF38-FA48-9F28-F157C3C73302}" destId="{56471CD6-35EB-D343-BE6C-39D775B6F3C4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D2164-575B-1F47-8D10-B54434AF1E5F}">
      <dsp:nvSpPr>
        <dsp:cNvPr id="0" name=""/>
        <dsp:cNvSpPr/>
      </dsp:nvSpPr>
      <dsp:spPr>
        <a:xfrm>
          <a:off x="659334" y="142541"/>
          <a:ext cx="894428" cy="222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Harmful Human Impacts</a:t>
          </a:r>
          <a:endParaRPr lang="en-US" sz="900" kern="1200" dirty="0"/>
        </a:p>
      </dsp:txBody>
      <dsp:txXfrm>
        <a:off x="685531" y="168738"/>
        <a:ext cx="842034" cy="2172640"/>
      </dsp:txXfrm>
    </dsp:sp>
    <dsp:sp modelId="{A0D791F7-8899-F843-9F1B-FC467C9AD379}">
      <dsp:nvSpPr>
        <dsp:cNvPr id="0" name=""/>
        <dsp:cNvSpPr/>
      </dsp:nvSpPr>
      <dsp:spPr>
        <a:xfrm rot="52147">
          <a:off x="1822483" y="1131520"/>
          <a:ext cx="569822" cy="277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822488" y="1186377"/>
        <a:ext cx="486589" cy="166466"/>
      </dsp:txXfrm>
    </dsp:sp>
    <dsp:sp modelId="{3CC461FF-995D-414A-A54C-29A3BCE727C5}">
      <dsp:nvSpPr>
        <dsp:cNvPr id="0" name=""/>
        <dsp:cNvSpPr/>
      </dsp:nvSpPr>
      <dsp:spPr>
        <a:xfrm>
          <a:off x="2628775" y="172418"/>
          <a:ext cx="894428" cy="222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Decrease Biodiversity</a:t>
          </a:r>
          <a:endParaRPr lang="en-US" sz="900" kern="1200" dirty="0"/>
        </a:p>
      </dsp:txBody>
      <dsp:txXfrm>
        <a:off x="2654972" y="198615"/>
        <a:ext cx="842034" cy="2172640"/>
      </dsp:txXfrm>
    </dsp:sp>
    <dsp:sp modelId="{9CDCC872-3FAC-264A-ACF8-444AD9325447}">
      <dsp:nvSpPr>
        <dsp:cNvPr id="0" name=""/>
        <dsp:cNvSpPr/>
      </dsp:nvSpPr>
      <dsp:spPr>
        <a:xfrm rot="13">
          <a:off x="3754604" y="1146217"/>
          <a:ext cx="490569" cy="277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754604" y="1201705"/>
        <a:ext cx="407336" cy="166466"/>
      </dsp:txXfrm>
    </dsp:sp>
    <dsp:sp modelId="{CF40FA6E-B4B5-4442-9AB8-9C6BB914A596}">
      <dsp:nvSpPr>
        <dsp:cNvPr id="0" name=""/>
        <dsp:cNvSpPr/>
      </dsp:nvSpPr>
      <dsp:spPr>
        <a:xfrm>
          <a:off x="4448806" y="172425"/>
          <a:ext cx="894428" cy="222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Endangered Species Especially Susceptible</a:t>
          </a:r>
          <a:endParaRPr lang="en-US" sz="900" kern="1200" dirty="0"/>
        </a:p>
      </dsp:txBody>
      <dsp:txXfrm>
        <a:off x="4475003" y="198622"/>
        <a:ext cx="842034" cy="2172640"/>
      </dsp:txXfrm>
    </dsp:sp>
    <dsp:sp modelId="{823E0C5E-7E40-5641-BB4A-5F1656672826}">
      <dsp:nvSpPr>
        <dsp:cNvPr id="0" name=""/>
        <dsp:cNvSpPr/>
      </dsp:nvSpPr>
      <dsp:spPr>
        <a:xfrm rot="33956">
          <a:off x="5671739" y="1157323"/>
          <a:ext cx="696500" cy="277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671741" y="1212400"/>
        <a:ext cx="613267" cy="166466"/>
      </dsp:txXfrm>
    </dsp:sp>
    <dsp:sp modelId="{FD156CCA-D621-A74F-87B2-1F5B769B876D}">
      <dsp:nvSpPr>
        <dsp:cNvPr id="0" name=""/>
        <dsp:cNvSpPr/>
      </dsp:nvSpPr>
      <dsp:spPr>
        <a:xfrm>
          <a:off x="6657321" y="194240"/>
          <a:ext cx="894428" cy="222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Captive Breeding</a:t>
          </a:r>
          <a:endParaRPr lang="en-US" sz="900" kern="1200" dirty="0"/>
        </a:p>
      </dsp:txBody>
      <dsp:txXfrm>
        <a:off x="6683518" y="220437"/>
        <a:ext cx="842034" cy="2172640"/>
      </dsp:txXfrm>
    </dsp:sp>
    <dsp:sp modelId="{5C1A06C9-B44D-2644-B77C-3EBE387A89C2}">
      <dsp:nvSpPr>
        <dsp:cNvPr id="0" name=""/>
        <dsp:cNvSpPr/>
      </dsp:nvSpPr>
      <dsp:spPr>
        <a:xfrm rot="6792077">
          <a:off x="6349911" y="2522397"/>
          <a:ext cx="348216" cy="277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6407923" y="2539634"/>
        <a:ext cx="264983" cy="166466"/>
      </dsp:txXfrm>
    </dsp:sp>
    <dsp:sp modelId="{33B884C7-D9A9-1749-BE53-D70A2DCB38D3}">
      <dsp:nvSpPr>
        <dsp:cNvPr id="0" name=""/>
        <dsp:cNvSpPr/>
      </dsp:nvSpPr>
      <dsp:spPr>
        <a:xfrm>
          <a:off x="5504055" y="2884847"/>
          <a:ext cx="894428" cy="222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Species Survival Plan</a:t>
          </a:r>
          <a:endParaRPr lang="en-US" sz="900" kern="1200" dirty="0"/>
        </a:p>
      </dsp:txBody>
      <dsp:txXfrm>
        <a:off x="5530252" y="2911044"/>
        <a:ext cx="842034" cy="2172640"/>
      </dsp:txXfrm>
    </dsp:sp>
    <dsp:sp modelId="{ADA23E33-B01F-8C45-8597-F5F3A780937C}">
      <dsp:nvSpPr>
        <dsp:cNvPr id="0" name=""/>
        <dsp:cNvSpPr/>
      </dsp:nvSpPr>
      <dsp:spPr>
        <a:xfrm rot="10800000">
          <a:off x="4731112" y="3858643"/>
          <a:ext cx="525204" cy="277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814345" y="3914131"/>
        <a:ext cx="441971" cy="166466"/>
      </dsp:txXfrm>
    </dsp:sp>
    <dsp:sp modelId="{4960FFD3-7656-9240-8871-54DB668D98BC}">
      <dsp:nvSpPr>
        <dsp:cNvPr id="0" name=""/>
        <dsp:cNvSpPr/>
      </dsp:nvSpPr>
      <dsp:spPr>
        <a:xfrm>
          <a:off x="3618675" y="2884847"/>
          <a:ext cx="894428" cy="222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Ensure Healthy, Genetically Diverse Populations </a:t>
          </a:r>
          <a:endParaRPr lang="en-US" sz="900" kern="1200" dirty="0"/>
        </a:p>
      </dsp:txBody>
      <dsp:txXfrm>
        <a:off x="3644872" y="2911044"/>
        <a:ext cx="842034" cy="2172640"/>
      </dsp:txXfrm>
    </dsp:sp>
    <dsp:sp modelId="{726BDA0A-B69F-C741-8684-2182EEB2C099}">
      <dsp:nvSpPr>
        <dsp:cNvPr id="0" name=""/>
        <dsp:cNvSpPr/>
      </dsp:nvSpPr>
      <dsp:spPr>
        <a:xfrm rot="10800000">
          <a:off x="2799122" y="3858643"/>
          <a:ext cx="556875" cy="277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882355" y="3914131"/>
        <a:ext cx="473642" cy="166466"/>
      </dsp:txXfrm>
    </dsp:sp>
    <dsp:sp modelId="{56471CD6-35EB-D343-BE6C-39D775B6F3C4}">
      <dsp:nvSpPr>
        <dsp:cNvPr id="0" name=""/>
        <dsp:cNvSpPr/>
      </dsp:nvSpPr>
      <dsp:spPr>
        <a:xfrm>
          <a:off x="1673537" y="2884847"/>
          <a:ext cx="894428" cy="222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Restore Biodiversity through Reintroduction</a:t>
          </a:r>
          <a:endParaRPr lang="en-US" sz="900" kern="1200" dirty="0"/>
        </a:p>
      </dsp:txBody>
      <dsp:txXfrm>
        <a:off x="1699734" y="2911044"/>
        <a:ext cx="842034" cy="2172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6FF9-8765-854E-B923-6DBEB6DE910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C86D2-17F5-1640-AD30-5248A428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51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71CC0-A3BA-6146-8268-EF8B9BB9DFF9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5327E-9D41-1148-836F-8DD47230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327E-9D41-1148-836F-8DD47230B2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327E-9D41-1148-836F-8DD47230B2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Dwindling</a:t>
            </a:r>
            <a:r>
              <a:rPr lang="en-US" baseline="0" dirty="0" smtClean="0"/>
              <a:t> due to human impacts – give examples</a:t>
            </a:r>
          </a:p>
          <a:p>
            <a:r>
              <a:rPr lang="en-US" baseline="0" dirty="0" smtClean="0"/>
              <a:t>We should value biodiversity – give reasons</a:t>
            </a:r>
          </a:p>
          <a:p>
            <a:r>
              <a:rPr lang="en-US" baseline="0" dirty="0" smtClean="0"/>
              <a:t>Due to this habitat loss, biodiversity is being lost at all levels, ecosystem, species are deceasing, pop size decreasing, genetic diversity decreasing</a:t>
            </a:r>
          </a:p>
          <a:p>
            <a:r>
              <a:rPr lang="en-US" baseline="0" dirty="0" smtClean="0"/>
              <a:t>Genetic diversity has become a major issue in conservation biology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327E-9D41-1148-836F-8DD47230B2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5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genetic</a:t>
            </a:r>
            <a:r>
              <a:rPr lang="en-US" baseline="0" dirty="0" smtClean="0"/>
              <a:t> events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Inbreeding - Increased likelihood of two alleles at a single locus </a:t>
            </a:r>
            <a:r>
              <a:rPr lang="en-US" dirty="0" err="1" smtClean="0"/>
              <a:t>beign</a:t>
            </a:r>
            <a:r>
              <a:rPr lang="en-US" dirty="0" smtClean="0"/>
              <a:t> identical by descent from a common ancestor from both parents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327E-9D41-1148-836F-8DD47230B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individuals</a:t>
            </a:r>
            <a:r>
              <a:rPr lang="en-US" baseline="0" dirty="0" smtClean="0"/>
              <a:t> </a:t>
            </a:r>
            <a:r>
              <a:rPr lang="en-US" dirty="0" smtClean="0"/>
              <a:t>Increase mortality</a:t>
            </a:r>
          </a:p>
          <a:p>
            <a:r>
              <a:rPr lang="en-US" dirty="0" smtClean="0"/>
              <a:t>Lower fecundity</a:t>
            </a:r>
          </a:p>
          <a:p>
            <a:r>
              <a:rPr lang="en-US" dirty="0" smtClean="0"/>
              <a:t>Difficulty mating</a:t>
            </a:r>
          </a:p>
          <a:p>
            <a:r>
              <a:rPr lang="en-US" dirty="0" smtClean="0"/>
              <a:t>Slow growth rates</a:t>
            </a:r>
          </a:p>
          <a:p>
            <a:r>
              <a:rPr lang="en-US" dirty="0" smtClean="0"/>
              <a:t>Destabilizing development</a:t>
            </a:r>
          </a:p>
          <a:p>
            <a:r>
              <a:rPr lang="en-US" dirty="0" smtClean="0"/>
              <a:t>Increase developmental defects</a:t>
            </a:r>
          </a:p>
          <a:p>
            <a:r>
              <a:rPr lang="en-US" dirty="0" smtClean="0"/>
              <a:t>Lower immunity to diseases</a:t>
            </a:r>
          </a:p>
          <a:p>
            <a:r>
              <a:rPr lang="en-US" dirty="0" smtClean="0"/>
              <a:t>Decrease ability to handle stress</a:t>
            </a:r>
          </a:p>
          <a:p>
            <a:r>
              <a:rPr lang="en-US" dirty="0" smtClean="0"/>
              <a:t>Lower competitive abilities</a:t>
            </a:r>
          </a:p>
          <a:p>
            <a:r>
              <a:rPr lang="en-US" dirty="0" smtClean="0"/>
              <a:t>Population –</a:t>
            </a:r>
          </a:p>
          <a:p>
            <a:r>
              <a:rPr lang="en-US" dirty="0" smtClean="0"/>
              <a:t>Extinction becomes more likely as</a:t>
            </a:r>
            <a:r>
              <a:rPr lang="en-US" baseline="0" dirty="0" smtClean="0"/>
              <a:t> lowered</a:t>
            </a:r>
            <a:r>
              <a:rPr lang="en-US" dirty="0" smtClean="0"/>
              <a:t> fecundity and survival of inbred individuals slows</a:t>
            </a:r>
            <a:r>
              <a:rPr lang="en-US" baseline="0" dirty="0" smtClean="0"/>
              <a:t> growth rate</a:t>
            </a:r>
          </a:p>
          <a:p>
            <a:r>
              <a:rPr lang="en-US" baseline="0" dirty="0" smtClean="0"/>
              <a:t>Slow growth rate reduces ability of population to rebound after a stochastic event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327E-9D41-1148-836F-8DD47230B2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5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 gene</a:t>
            </a:r>
            <a:r>
              <a:rPr lang="en-US" baseline="0" dirty="0" smtClean="0"/>
              <a:t> diversity – maintained by breeding populations made up of </a:t>
            </a:r>
            <a:r>
              <a:rPr lang="en-US" baseline="0" dirty="0" err="1" smtClean="0"/>
              <a:t>indivudals</a:t>
            </a:r>
            <a:r>
              <a:rPr lang="en-US" baseline="0" dirty="0" smtClean="0"/>
              <a:t> from many </a:t>
            </a:r>
            <a:r>
              <a:rPr lang="en-US" baseline="0" dirty="0" err="1" smtClean="0"/>
              <a:t>diffent</a:t>
            </a:r>
            <a:r>
              <a:rPr lang="en-US" baseline="0" dirty="0" smtClean="0"/>
              <a:t> family groups or lineages</a:t>
            </a:r>
          </a:p>
          <a:p>
            <a:r>
              <a:rPr lang="en-US" baseline="0" dirty="0" smtClean="0"/>
              <a:t>Each family group should have an equal number of descendants</a:t>
            </a:r>
          </a:p>
          <a:p>
            <a:r>
              <a:rPr lang="en-US" baseline="0" dirty="0" smtClean="0"/>
              <a:t>Avoid inbreeding - Breed individuals form one family group with an individual from an entirely different family group</a:t>
            </a:r>
          </a:p>
          <a:p>
            <a:r>
              <a:rPr lang="en-US" baseline="0" dirty="0" smtClean="0"/>
              <a:t>To reach both goals – families with too many living members need to be bred less often, families with too few need to be bred more</a:t>
            </a:r>
          </a:p>
          <a:p>
            <a:r>
              <a:rPr lang="en-US" baseline="0" dirty="0" smtClean="0"/>
              <a:t>Avoid inbreeding while equalizing family groups by breeding unrelated individuals from similarly sized family groups with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327E-9D41-1148-836F-8DD47230B2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#1-4</a:t>
            </a:r>
            <a:r>
              <a:rPr lang="en-US" baseline="0" dirty="0" smtClean="0"/>
              <a:t> typically dealt with in zoos and aquariums and include the species that may be found in SSP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327E-9D41-1148-836F-8DD47230B2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8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– red kangaroo, cow, squirrels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327E-9D41-1148-836F-8DD47230B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r>
              <a:rPr lang="en-US" baseline="0" dirty="0" smtClean="0"/>
              <a:t> 1 – delay elimination of outliers so that there </a:t>
            </a:r>
            <a:r>
              <a:rPr lang="en-US" baseline="0" dirty="0" err="1" smtClean="0"/>
              <a:t>ins’t</a:t>
            </a:r>
            <a:r>
              <a:rPr lang="en-US" baseline="0" dirty="0" smtClean="0"/>
              <a:t> too much genetic loss until pop Is large enough</a:t>
            </a:r>
          </a:p>
          <a:p>
            <a:r>
              <a:rPr lang="en-US" baseline="0" dirty="0" smtClean="0"/>
              <a:t>Conflict 2 – first priority is to preserve species, but they will undoubtedly lose traits essential to </a:t>
            </a:r>
            <a:r>
              <a:rPr lang="en-US" baseline="0" dirty="0" err="1" smtClean="0"/>
              <a:t>surving</a:t>
            </a:r>
            <a:r>
              <a:rPr lang="en-US" baseline="0" dirty="0" smtClean="0"/>
              <a:t> in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327E-9D41-1148-836F-8DD47230B2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059" y="1212229"/>
            <a:ext cx="7067176" cy="1828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Importance of Genetic Variation in Captive Breeding Programs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228622"/>
            <a:ext cx="5712179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conserve and manage specific species populations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6079D"/>
                </a:solidFill>
              </a:rPr>
              <a:t>Jenny J. Warnken</a:t>
            </a:r>
            <a:endParaRPr lang="en-US" dirty="0">
              <a:solidFill>
                <a:srgbClr val="760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1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16339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SSP Programs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36" y="1287970"/>
            <a:ext cx="7422514" cy="49730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Species Survival Plans managed by the AZA</a:t>
            </a:r>
          </a:p>
          <a:p>
            <a:r>
              <a:rPr lang="en-US" dirty="0" smtClean="0"/>
              <a:t>Cooperative population management and conservation programs for particular species (usually endangered) in captivity</a:t>
            </a:r>
          </a:p>
          <a:p>
            <a:r>
              <a:rPr lang="en-US" dirty="0" smtClean="0"/>
              <a:t>450 SSP Programs exist</a:t>
            </a:r>
          </a:p>
          <a:p>
            <a:pPr lvl="1"/>
            <a:r>
              <a:rPr lang="en-US" dirty="0" smtClean="0"/>
              <a:t>Managed by a Taxon Advisory Group (TAG)</a:t>
            </a:r>
          </a:p>
          <a:p>
            <a:pPr lvl="1"/>
            <a:r>
              <a:rPr lang="en-US" dirty="0" smtClean="0"/>
              <a:t>Identify population management goals</a:t>
            </a:r>
          </a:p>
          <a:p>
            <a:pPr lvl="1"/>
            <a:r>
              <a:rPr lang="en-US" dirty="0" smtClean="0"/>
              <a:t>Make recommendations to support the </a:t>
            </a:r>
            <a:r>
              <a:rPr lang="en-US" b="1" u="sng" dirty="0" smtClean="0"/>
              <a:t>resilience</a:t>
            </a:r>
            <a:r>
              <a:rPr lang="en-US" dirty="0" smtClean="0"/>
              <a:t> of a healthy, </a:t>
            </a:r>
            <a:r>
              <a:rPr lang="en-US" b="1" u="sng" dirty="0" smtClean="0"/>
              <a:t>genetically diverse</a:t>
            </a:r>
            <a:r>
              <a:rPr lang="en-US" dirty="0" smtClean="0"/>
              <a:t>, and demographically varied captive population</a:t>
            </a:r>
          </a:p>
          <a:p>
            <a:pPr lvl="1"/>
            <a:r>
              <a:rPr lang="en-US" dirty="0" smtClean="0"/>
              <a:t>Manage breeding plans (studbook, breeding vs. non-breeding, transfers)</a:t>
            </a:r>
          </a:p>
          <a:p>
            <a:r>
              <a:rPr lang="en-US" dirty="0" smtClean="0"/>
              <a:t>Research, public education and outreach, in situ reintroduction, field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9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2-02 at 4.29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r="738"/>
          <a:stretch>
            <a:fillRect/>
          </a:stretch>
        </p:blipFill>
        <p:spPr>
          <a:xfrm>
            <a:off x="1463040" y="780473"/>
            <a:ext cx="6196405" cy="3603812"/>
          </a:xfrm>
        </p:spPr>
      </p:pic>
      <p:pic>
        <p:nvPicPr>
          <p:cNvPr id="5" name="Picture 4" descr="Screen Shot 2014-12-02 at 4.2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3616684"/>
            <a:ext cx="6196405" cy="18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78" y="298815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Richard </a:t>
            </a:r>
            <a:r>
              <a:rPr lang="en-US" sz="3600" dirty="0" err="1" smtClean="0"/>
              <a:t>Frankham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22" y="1627853"/>
            <a:ext cx="7476170" cy="40952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Conservation and Evolutionary </a:t>
            </a:r>
            <a:r>
              <a:rPr lang="en-US" dirty="0" smtClean="0"/>
              <a:t>Genetics</a:t>
            </a:r>
          </a:p>
          <a:p>
            <a:r>
              <a:rPr lang="en-US" dirty="0" smtClean="0"/>
              <a:t>Research on evolution in captivity, how                 this affects reintroduction into the wild</a:t>
            </a:r>
          </a:p>
          <a:p>
            <a:r>
              <a:rPr lang="en-US" dirty="0" smtClean="0"/>
              <a:t>Suggests to first define program’s objectives</a:t>
            </a:r>
          </a:p>
          <a:p>
            <a:pPr lvl="1"/>
            <a:r>
              <a:rPr lang="en-US" dirty="0" smtClean="0"/>
              <a:t>Maintain gene diversity</a:t>
            </a:r>
          </a:p>
          <a:p>
            <a:pPr lvl="1"/>
            <a:r>
              <a:rPr lang="en-US" dirty="0" smtClean="0"/>
              <a:t>Avoid inbreeding</a:t>
            </a:r>
          </a:p>
          <a:p>
            <a:pPr lvl="1"/>
            <a:r>
              <a:rPr lang="en-US" dirty="0" smtClean="0"/>
              <a:t>Conflicts between these two goals?</a:t>
            </a:r>
          </a:p>
          <a:p>
            <a:pPr lvl="2"/>
            <a:r>
              <a:rPr lang="en-US" dirty="0" smtClean="0"/>
              <a:t>Now alleles from both families will have an equal opportunity to increase in frequency – leads to higher diverse gene pool within the population while avoiding inbreeding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145" y="567143"/>
            <a:ext cx="1524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5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2-02 at 4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81" y="3592322"/>
            <a:ext cx="2949687" cy="2566716"/>
          </a:xfrm>
          <a:prstGeom prst="rect">
            <a:avLst/>
          </a:prstGeom>
          <a:ln w="28575" cmpd="sng">
            <a:solidFill>
              <a:srgbClr val="FF7F01"/>
            </a:solidFill>
          </a:ln>
        </p:spPr>
      </p:pic>
      <p:pic>
        <p:nvPicPr>
          <p:cNvPr id="9" name="Picture 8" descr="Screen Shot 2014-12-02 at 4.42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808657"/>
            <a:ext cx="3040889" cy="2566716"/>
          </a:xfrm>
          <a:prstGeom prst="rect">
            <a:avLst/>
          </a:prstGeom>
          <a:ln w="28575" cmpd="sng">
            <a:solidFill>
              <a:srgbClr val="FF7F01"/>
            </a:solidFill>
          </a:ln>
        </p:spPr>
      </p:pic>
      <p:pic>
        <p:nvPicPr>
          <p:cNvPr id="10" name="Picture 9" descr="Screen Shot 2014-12-02 at 4.42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8" y="808657"/>
            <a:ext cx="3013600" cy="2566716"/>
          </a:xfrm>
          <a:prstGeom prst="rect">
            <a:avLst/>
          </a:prstGeom>
          <a:ln w="28575" cmpd="sng">
            <a:solidFill>
              <a:srgbClr val="FF7F0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29554" y="5952856"/>
            <a:ext cx="2148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(Population Management Center)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6056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41229"/>
            <a:ext cx="6965245" cy="12024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9 Categories of Captive Populations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530" y="1419412"/>
            <a:ext cx="7470588" cy="481105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Living Museum Status of Common Species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Long-term Conservation of Endangered Species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Captive Breeding for Release Back into the Wild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Rare Species not yet Capable of Self-Sustaining Reproduction in Captivity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Germ </a:t>
            </a:r>
            <a:r>
              <a:rPr lang="en-US" dirty="0" err="1" smtClean="0"/>
              <a:t>Plasm</a:t>
            </a:r>
            <a:r>
              <a:rPr lang="en-US" dirty="0" smtClean="0"/>
              <a:t> Resources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Game Farms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Domestic Plants and Animals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Laboratory Species for Research Purposes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Pet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44052"/>
            <a:ext cx="6965245" cy="12024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Recommendations for Captive Population Management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7" y="1646537"/>
            <a:ext cx="7679764" cy="4449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*Keep genetic load under control by eliminating deleterious alleles found in outliers*</a:t>
            </a:r>
          </a:p>
          <a:p>
            <a:pPr marL="0" indent="0" algn="ctr">
              <a:buNone/>
            </a:pPr>
            <a:r>
              <a:rPr lang="en-US" sz="1800" dirty="0" smtClean="0"/>
              <a:t>*Any selection actively applied should have a clearly defined purpose*</a:t>
            </a:r>
          </a:p>
          <a:p>
            <a:pPr marL="0" indent="0" algn="ctr">
              <a:buNone/>
            </a:pPr>
            <a:endParaRPr lang="en-US" sz="1800" dirty="0" smtClean="0"/>
          </a:p>
          <a:p>
            <a:r>
              <a:rPr lang="en-US" sz="1800" b="1" u="sng" dirty="0" smtClean="0"/>
              <a:t>Living Museum Status of a Common Species</a:t>
            </a:r>
          </a:p>
          <a:p>
            <a:pPr lvl="1"/>
            <a:r>
              <a:rPr lang="en-US" sz="1800" dirty="0" smtClean="0"/>
              <a:t>Educational purposes, not intended for release</a:t>
            </a:r>
          </a:p>
          <a:p>
            <a:pPr lvl="1"/>
            <a:r>
              <a:rPr lang="en-US" sz="1800" dirty="0" smtClean="0"/>
              <a:t>Select for ease of breeding in captivity, tameness, cheap diet</a:t>
            </a:r>
          </a:p>
          <a:p>
            <a:pPr lvl="1"/>
            <a:r>
              <a:rPr lang="en-US" sz="1800" dirty="0" smtClean="0"/>
              <a:t>No objection selecting for “classical” phenotype</a:t>
            </a:r>
          </a:p>
          <a:p>
            <a:pPr lvl="1"/>
            <a:r>
              <a:rPr lang="en-US" sz="1800" dirty="0" smtClean="0"/>
              <a:t>Mutant animal populations</a:t>
            </a:r>
          </a:p>
          <a:p>
            <a:pPr lvl="1"/>
            <a:r>
              <a:rPr lang="en-US" sz="1800" dirty="0" smtClean="0"/>
              <a:t>Status may change in wild – change genetic management</a:t>
            </a:r>
          </a:p>
          <a:p>
            <a:pPr lvl="2"/>
            <a:r>
              <a:rPr lang="en-US" sz="1600" dirty="0" smtClean="0"/>
              <a:t>Insert “wild” genes before wild population lost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82" y="4965552"/>
            <a:ext cx="2751418" cy="206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988" y="5468096"/>
            <a:ext cx="2096247" cy="1389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377" y="5454920"/>
            <a:ext cx="2546142" cy="15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2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295" y="537882"/>
            <a:ext cx="7814234" cy="5782237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u="sng" dirty="0" smtClean="0"/>
              <a:t>Long-term Conservation of Endangered Species</a:t>
            </a:r>
          </a:p>
          <a:p>
            <a:pPr lvl="1"/>
            <a:r>
              <a:rPr lang="en-US" sz="1600" dirty="0" smtClean="0"/>
              <a:t>Natural habitat at risk, entire future relies on management in captivity</a:t>
            </a:r>
          </a:p>
          <a:p>
            <a:pPr lvl="1"/>
            <a:r>
              <a:rPr lang="en-US" sz="1600" dirty="0" smtClean="0"/>
              <a:t>Maintain genetic variation</a:t>
            </a:r>
          </a:p>
          <a:p>
            <a:pPr lvl="1"/>
            <a:r>
              <a:rPr lang="en-US" sz="1600" dirty="0"/>
              <a:t>K</a:t>
            </a:r>
            <a:r>
              <a:rPr lang="en-US" sz="1600" dirty="0" smtClean="0"/>
              <a:t>eep option of reintroduction possible</a:t>
            </a:r>
          </a:p>
          <a:p>
            <a:pPr lvl="1"/>
            <a:r>
              <a:rPr lang="en-US" sz="1600" dirty="0" smtClean="0"/>
              <a:t>Equalize founder representation and maximize population size</a:t>
            </a:r>
          </a:p>
          <a:p>
            <a:pPr lvl="1"/>
            <a:r>
              <a:rPr lang="en-US" sz="1600" dirty="0" smtClean="0"/>
              <a:t>Conflict between maintaining equal representation of founders and keeping genetic load under control by eliminating outliers if there are few founders</a:t>
            </a:r>
            <a:endParaRPr lang="en-US" sz="1400" dirty="0" smtClean="0"/>
          </a:p>
          <a:p>
            <a:pPr lvl="1"/>
            <a:r>
              <a:rPr lang="en-US" sz="1600" dirty="0" smtClean="0"/>
              <a:t>Conflict between selecting for a viable population in captivity while trying to maintain option of reintroduction into wild</a:t>
            </a:r>
          </a:p>
          <a:p>
            <a:r>
              <a:rPr lang="en-US" sz="1800" b="1" u="sng" dirty="0" smtClean="0"/>
              <a:t>Captive Breeding for Release Back into the Wild</a:t>
            </a:r>
          </a:p>
          <a:p>
            <a:pPr lvl="1"/>
            <a:r>
              <a:rPr lang="en-US" sz="1600" dirty="0" smtClean="0"/>
              <a:t>Little time spent in captivity</a:t>
            </a:r>
          </a:p>
          <a:p>
            <a:pPr lvl="1"/>
            <a:r>
              <a:rPr lang="en-US" sz="1600" dirty="0" smtClean="0"/>
              <a:t>Numbers are the main management concern</a:t>
            </a:r>
          </a:p>
          <a:p>
            <a:pPr lvl="1"/>
            <a:r>
              <a:rPr lang="en-US" sz="1600" dirty="0" smtClean="0"/>
              <a:t>Minimize number of generations so species doesn’t genetically adapt to captivity</a:t>
            </a:r>
          </a:p>
          <a:p>
            <a:pPr lvl="1"/>
            <a:r>
              <a:rPr lang="en-US" sz="1600" dirty="0" smtClean="0"/>
              <a:t>Maximize genetic variation possible</a:t>
            </a:r>
          </a:p>
          <a:p>
            <a:pPr lvl="1"/>
            <a:r>
              <a:rPr lang="en-US" sz="1600" dirty="0" smtClean="0"/>
              <a:t>Maintain genetic adaption to disease, parasites, and extreme environments</a:t>
            </a:r>
          </a:p>
          <a:p>
            <a:r>
              <a:rPr lang="en-US" sz="1800" b="1" u="sng" dirty="0" smtClean="0"/>
              <a:t>Rare Species not yet Capable of Self-Sustaining Reproduction in Captivity</a:t>
            </a:r>
          </a:p>
          <a:p>
            <a:pPr lvl="1"/>
            <a:r>
              <a:rPr lang="en-US" sz="1600" dirty="0" smtClean="0"/>
              <a:t>Captive breeding efforts harmful, hinder conservation</a:t>
            </a:r>
          </a:p>
          <a:p>
            <a:pPr lvl="1"/>
            <a:r>
              <a:rPr lang="en-US" sz="1600" dirty="0" smtClean="0"/>
              <a:t>Geneticists improve success rate by performing intensive selection for adaption to captive conditions</a:t>
            </a:r>
          </a:p>
          <a:p>
            <a:pPr lvl="1"/>
            <a:r>
              <a:rPr lang="en-US" sz="1600" dirty="0" smtClean="0"/>
              <a:t>Maximize sampling of genetic variation</a:t>
            </a:r>
          </a:p>
          <a:p>
            <a:pPr lvl="2"/>
            <a:r>
              <a:rPr lang="en-US" sz="1400" dirty="0" smtClean="0"/>
              <a:t>Find genetic combinations that are </a:t>
            </a:r>
            <a:r>
              <a:rPr lang="en-US" sz="1400" dirty="0" err="1" smtClean="0"/>
              <a:t>preadapted</a:t>
            </a:r>
            <a:r>
              <a:rPr lang="en-US" sz="1400" dirty="0" smtClean="0"/>
              <a:t> to captive breeding</a:t>
            </a:r>
          </a:p>
          <a:p>
            <a:pPr lvl="1"/>
            <a:r>
              <a:rPr lang="en-US" sz="1600" dirty="0" smtClean="0"/>
              <a:t>Once successful, genetic variation can be introduced form wile, steps to achieve founder equality can begin, inbreeding can be minimized, size of effective population can be maximized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291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186136"/>
              </p:ext>
            </p:extLst>
          </p:nvPr>
        </p:nvGraphicFramePr>
        <p:xfrm>
          <a:off x="478117" y="986118"/>
          <a:ext cx="8949765" cy="510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92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4" y="762000"/>
            <a:ext cx="7440706" cy="5483412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/>
              <a:t>Allendorf</a:t>
            </a:r>
            <a:r>
              <a:rPr lang="en-US" dirty="0"/>
              <a:t>, F. W. (1986). Genetic drift and the loss of alleles versus </a:t>
            </a:r>
            <a:r>
              <a:rPr lang="en-US" dirty="0" err="1"/>
              <a:t>heterozygosity</a:t>
            </a:r>
            <a:r>
              <a:rPr lang="en-US" dirty="0"/>
              <a:t>. </a:t>
            </a:r>
            <a:r>
              <a:rPr lang="en-US" i="1" dirty="0"/>
              <a:t>Zoo biology</a:t>
            </a:r>
            <a:r>
              <a:rPr lang="en-US" dirty="0"/>
              <a:t>, </a:t>
            </a:r>
            <a:r>
              <a:rPr lang="en-US" i="1" dirty="0"/>
              <a:t>5</a:t>
            </a:r>
            <a:r>
              <a:rPr lang="en-US" dirty="0"/>
              <a:t>(2), 181-190.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AZA. (2014, January 1). Species Survival Plan® (SSP) Programs. Retrieved November 25, 2014, from https://</a:t>
            </a:r>
            <a:r>
              <a:rPr lang="en-US" dirty="0" err="1"/>
              <a:t>www.aza.org</a:t>
            </a:r>
            <a:r>
              <a:rPr lang="en-US" dirty="0"/>
              <a:t>/species-survival-plan-program/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Frankel, O. H., </a:t>
            </a:r>
            <a:r>
              <a:rPr lang="en-US" dirty="0" err="1"/>
              <a:t>Soulé</a:t>
            </a:r>
            <a:r>
              <a:rPr lang="en-US" dirty="0"/>
              <a:t>, M.E. (1981). </a:t>
            </a:r>
            <a:r>
              <a:rPr lang="en-US" i="1" dirty="0"/>
              <a:t>Conservation and evolution</a:t>
            </a:r>
            <a:r>
              <a:rPr lang="en-US" dirty="0"/>
              <a:t>. CUP Archive.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Frankham</a:t>
            </a:r>
            <a:r>
              <a:rPr lang="en-US" dirty="0"/>
              <a:t>, R. (1995). Conservation genetics. </a:t>
            </a:r>
            <a:r>
              <a:rPr lang="en-US" i="1" dirty="0"/>
              <a:t>Annual review of genetics</a:t>
            </a:r>
            <a:r>
              <a:rPr lang="en-US" dirty="0"/>
              <a:t>, </a:t>
            </a:r>
            <a:r>
              <a:rPr lang="en-US" i="1" dirty="0"/>
              <a:t>29</a:t>
            </a:r>
            <a:r>
              <a:rPr lang="en-US" dirty="0"/>
              <a:t>(1), 305-327.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Frankham</a:t>
            </a:r>
            <a:r>
              <a:rPr lang="en-US" dirty="0"/>
              <a:t>, R., Hemmer, H., Ryder, O. A., </a:t>
            </a:r>
            <a:r>
              <a:rPr lang="en-US" dirty="0" err="1"/>
              <a:t>Cothran</a:t>
            </a:r>
            <a:r>
              <a:rPr lang="en-US" dirty="0"/>
              <a:t>, E. G., </a:t>
            </a:r>
            <a:r>
              <a:rPr lang="en-US" dirty="0" err="1"/>
              <a:t>Soulé</a:t>
            </a:r>
            <a:r>
              <a:rPr lang="en-US" dirty="0"/>
              <a:t>, M. E., Murray, N. D., &amp; Snyder, M. (1986). Selection in captive populations. </a:t>
            </a:r>
            <a:r>
              <a:rPr lang="en-US" i="1" dirty="0"/>
              <a:t>Zoo biology</a:t>
            </a:r>
            <a:r>
              <a:rPr lang="en-US" dirty="0"/>
              <a:t>, </a:t>
            </a:r>
            <a:r>
              <a:rPr lang="en-US" i="1" dirty="0"/>
              <a:t>5</a:t>
            </a:r>
            <a:r>
              <a:rPr lang="en-US" dirty="0"/>
              <a:t>(2), 127-138.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Frankham</a:t>
            </a:r>
            <a:r>
              <a:rPr lang="en-US" dirty="0"/>
              <a:t>, R. (2008). Genetic adaptation to captivity in species conservation programs. </a:t>
            </a:r>
            <a:r>
              <a:rPr lang="en-US" i="1" dirty="0"/>
              <a:t>Molecular Ecology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(1), 325-333.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Garner, A., </a:t>
            </a:r>
            <a:r>
              <a:rPr lang="en-US" dirty="0" err="1"/>
              <a:t>Rachlow</a:t>
            </a:r>
            <a:r>
              <a:rPr lang="en-US" dirty="0"/>
              <a:t>, J. L., &amp; Hicks, J. F. (2005). Patterns of genetic diversity and its loss in mammalian populations. </a:t>
            </a:r>
            <a:r>
              <a:rPr lang="en-US" i="1" dirty="0"/>
              <a:t>Conservation Biology</a:t>
            </a:r>
            <a:r>
              <a:rPr lang="en-US" dirty="0"/>
              <a:t>, </a:t>
            </a:r>
            <a:r>
              <a:rPr lang="en-US" i="1" dirty="0"/>
              <a:t>19</a:t>
            </a:r>
            <a:r>
              <a:rPr lang="en-US" dirty="0"/>
              <a:t>(4), 1215-1221.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Hedrick, P. W., &amp; </a:t>
            </a:r>
            <a:r>
              <a:rPr lang="en-US" dirty="0" err="1"/>
              <a:t>Kalinowski</a:t>
            </a:r>
            <a:r>
              <a:rPr lang="en-US" dirty="0"/>
              <a:t>, S. T. (2000). Inbreeding depression in conservation biology. </a:t>
            </a:r>
            <a:r>
              <a:rPr lang="en-US" i="1" dirty="0"/>
              <a:t>Annual Review of Ecology and Systematics</a:t>
            </a:r>
            <a:r>
              <a:rPr lang="en-US" dirty="0"/>
              <a:t>, 139-162.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Jiang, P. P., Lang, Q. L., Fang, S. G., Ding, P., &amp; Chen, L. M. (2005). A genetic diversity comparison between captive individuals and wild individuals of Elliot’s Pheasant (</a:t>
            </a:r>
            <a:r>
              <a:rPr lang="en-US" dirty="0" err="1"/>
              <a:t>Syrmaticus</a:t>
            </a:r>
            <a:r>
              <a:rPr lang="en-US" dirty="0"/>
              <a:t> </a:t>
            </a:r>
            <a:r>
              <a:rPr lang="en-US" dirty="0" err="1"/>
              <a:t>ellioti</a:t>
            </a:r>
            <a:r>
              <a:rPr lang="en-US" dirty="0"/>
              <a:t>) using mitochondrial DNA. </a:t>
            </a:r>
            <a:r>
              <a:rPr lang="en-US" i="1" dirty="0"/>
              <a:t>Journal of Zhejiang University. Science. B</a:t>
            </a:r>
            <a:r>
              <a:rPr lang="en-US" dirty="0"/>
              <a:t>, </a:t>
            </a:r>
            <a:r>
              <a:rPr lang="en-US" i="1" dirty="0"/>
              <a:t>6</a:t>
            </a:r>
            <a:r>
              <a:rPr lang="en-US" dirty="0"/>
              <a:t>(5), 413.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Lacy, R. C. (1997). Importance of genetic variation to the viability of mammalian populations. </a:t>
            </a:r>
            <a:r>
              <a:rPr lang="en-US" i="1" dirty="0"/>
              <a:t>Journal of </a:t>
            </a:r>
            <a:r>
              <a:rPr lang="en-US" i="1" dirty="0" err="1"/>
              <a:t>Mammalogy</a:t>
            </a:r>
            <a:r>
              <a:rPr lang="en-US" dirty="0"/>
              <a:t>, 320-335.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Laikre</a:t>
            </a:r>
            <a:r>
              <a:rPr lang="en-US" dirty="0"/>
              <a:t>, L., &amp; Ryman, N. (1991). Inbreeding depression in a captive wolf (</a:t>
            </a:r>
            <a:r>
              <a:rPr lang="en-US" dirty="0" err="1"/>
              <a:t>Canis</a:t>
            </a:r>
            <a:r>
              <a:rPr lang="en-US" dirty="0"/>
              <a:t> lupus) population. </a:t>
            </a:r>
            <a:r>
              <a:rPr lang="en-US" i="1" dirty="0"/>
              <a:t>Conservation biology</a:t>
            </a:r>
            <a:r>
              <a:rPr lang="en-US" dirty="0"/>
              <a:t>, </a:t>
            </a:r>
            <a:r>
              <a:rPr lang="en-US" i="1" dirty="0"/>
              <a:t>5</a:t>
            </a:r>
            <a:r>
              <a:rPr lang="en-US" dirty="0"/>
              <a:t>(1), 33-40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PMC. (2014, January 1). Population Management Guidelines. Retrieved November 25, 2014, from https://</a:t>
            </a:r>
            <a:r>
              <a:rPr lang="en-US" dirty="0" err="1"/>
              <a:t>www.aza.org</a:t>
            </a:r>
            <a:r>
              <a:rPr lang="en-US" dirty="0"/>
              <a:t>/</a:t>
            </a:r>
            <a:r>
              <a:rPr lang="en-US" dirty="0" err="1"/>
              <a:t>uploadedFiles</a:t>
            </a:r>
            <a:r>
              <a:rPr lang="en-US" dirty="0"/>
              <a:t>/</a:t>
            </a:r>
            <a:r>
              <a:rPr lang="en-US" dirty="0" err="1"/>
              <a:t>Animal_Care_and_Management</a:t>
            </a:r>
            <a:r>
              <a:rPr lang="en-US" dirty="0"/>
              <a:t>/</a:t>
            </a:r>
            <a:r>
              <a:rPr lang="en-US" dirty="0" err="1"/>
              <a:t>Animal_Management</a:t>
            </a:r>
            <a:r>
              <a:rPr lang="en-US" dirty="0"/>
              <a:t>/</a:t>
            </a:r>
            <a:r>
              <a:rPr lang="en-US" dirty="0" err="1"/>
              <a:t>Population_Management_Centers</a:t>
            </a:r>
            <a:r>
              <a:rPr lang="en-US" dirty="0"/>
              <a:t>/</a:t>
            </a:r>
            <a:r>
              <a:rPr lang="en-US" dirty="0" err="1"/>
              <a:t>PopulationManagementGuidelines.pdf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Soulé</a:t>
            </a:r>
            <a:r>
              <a:rPr lang="en-US" dirty="0"/>
              <a:t>, M., M. Gilpin, W. Conway, and T. </a:t>
            </a:r>
            <a:r>
              <a:rPr lang="en-US" dirty="0" err="1"/>
              <a:t>Foose</a:t>
            </a:r>
            <a:r>
              <a:rPr lang="en-US" dirty="0"/>
              <a:t>. 1986. The </a:t>
            </a:r>
            <a:r>
              <a:rPr lang="en-US" dirty="0" err="1"/>
              <a:t>millenium</a:t>
            </a:r>
            <a:r>
              <a:rPr lang="en-US" dirty="0"/>
              <a:t> ark: How long a voyage, how many staterooms, how many passengers? Zoo Biology 5:101-113.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7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268" y="406147"/>
            <a:ext cx="6434804" cy="9176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Global Biodiversity</a:t>
            </a:r>
            <a:endParaRPr lang="en-US" sz="3200" dirty="0"/>
          </a:p>
        </p:txBody>
      </p:sp>
      <p:pic>
        <p:nvPicPr>
          <p:cNvPr id="5" name="Picture 4" descr="Screen Shot 2014-12-02 at 2.55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16" y="1323749"/>
            <a:ext cx="4829002" cy="3779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2099" y="5294993"/>
            <a:ext cx="7441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*The variety of living </a:t>
            </a:r>
            <a:r>
              <a:rPr lang="en-US" sz="2000" b="1" u="sng" dirty="0" smtClean="0"/>
              <a:t>organisms</a:t>
            </a:r>
            <a:r>
              <a:rPr lang="en-US" sz="2000" dirty="0" smtClean="0"/>
              <a:t> and the variety of </a:t>
            </a:r>
            <a:r>
              <a:rPr lang="en-US" sz="2000" b="1" u="sng" dirty="0" smtClean="0"/>
              <a:t>processes</a:t>
            </a:r>
          </a:p>
          <a:p>
            <a:pPr algn="ctr"/>
            <a:r>
              <a:rPr lang="en-US" sz="2000" dirty="0"/>
              <a:t>t</a:t>
            </a:r>
            <a:r>
              <a:rPr lang="en-US" sz="2000" dirty="0" smtClean="0"/>
              <a:t>hat </a:t>
            </a:r>
            <a:r>
              <a:rPr lang="en-US" sz="2000" b="1" u="sng" dirty="0" smtClean="0"/>
              <a:t>support</a:t>
            </a:r>
            <a:r>
              <a:rPr lang="en-US" sz="2000" dirty="0" smtClean="0"/>
              <a:t> these organisms*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93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268" y="406147"/>
            <a:ext cx="6434804" cy="9176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Global Biodiversity</a:t>
            </a:r>
            <a:endParaRPr lang="en-US" sz="3200" dirty="0"/>
          </a:p>
        </p:txBody>
      </p:sp>
      <p:pic>
        <p:nvPicPr>
          <p:cNvPr id="6" name="Picture 5" descr="Screen Shot 2014-12-02 at 2.5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42" y="1323749"/>
            <a:ext cx="59055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8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268" y="567143"/>
            <a:ext cx="6434804" cy="91760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Genetic Diversity</a:t>
            </a:r>
            <a:r>
              <a:rPr lang="en-US" sz="3200" dirty="0"/>
              <a:t> </a:t>
            </a:r>
            <a:r>
              <a:rPr lang="en-US" sz="3200" dirty="0" smtClean="0"/>
              <a:t>– major issue in Conservation Biology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508" y="1609965"/>
            <a:ext cx="7529826" cy="4399320"/>
          </a:xfrm>
        </p:spPr>
        <p:txBody>
          <a:bodyPr/>
          <a:lstStyle/>
          <a:p>
            <a:r>
              <a:rPr lang="en-US" sz="2800" dirty="0" smtClean="0"/>
              <a:t>Preservation of genetic variation among and within individuals is imperative</a:t>
            </a:r>
          </a:p>
          <a:p>
            <a:pPr lvl="1"/>
            <a:r>
              <a:rPr lang="en-US" dirty="0" smtClean="0"/>
              <a:t>to maintain viable populations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support higher levels of biodiversity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Genetic diversity of a population suggests its </a:t>
            </a:r>
            <a:r>
              <a:rPr lang="en-US" sz="2800" b="1" u="sng" dirty="0" smtClean="0"/>
              <a:t>evolutionary potential to adapt</a:t>
            </a:r>
            <a:r>
              <a:rPr lang="en-US" sz="2800" dirty="0" smtClean="0"/>
              <a:t> to novel environmental changes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328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65" y="585031"/>
            <a:ext cx="7476170" cy="12024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Ways to </a:t>
            </a:r>
            <a:r>
              <a:rPr lang="en-US" sz="3200" dirty="0"/>
              <a:t>M</a:t>
            </a:r>
            <a:r>
              <a:rPr lang="en-US" sz="3200" dirty="0" smtClean="0"/>
              <a:t>easure</a:t>
            </a:r>
            <a:r>
              <a:rPr lang="en-US" sz="2800" dirty="0" smtClean="0"/>
              <a:t> Genetic Diversity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66" y="2119256"/>
            <a:ext cx="7595034" cy="4006625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 between individual variation and variation within a population</a:t>
            </a:r>
          </a:p>
          <a:p>
            <a:r>
              <a:rPr lang="en-US" dirty="0" smtClean="0"/>
              <a:t>Individual Variation:</a:t>
            </a:r>
          </a:p>
          <a:p>
            <a:pPr lvl="1"/>
            <a:r>
              <a:rPr lang="en-US" dirty="0" smtClean="0"/>
              <a:t>Proportion of heterozygous loci in an individual</a:t>
            </a:r>
          </a:p>
          <a:p>
            <a:r>
              <a:rPr lang="en-US" dirty="0" smtClean="0"/>
              <a:t>Variation within Population:</a:t>
            </a:r>
          </a:p>
          <a:p>
            <a:pPr lvl="1"/>
            <a:r>
              <a:rPr lang="en-US" dirty="0" smtClean="0"/>
              <a:t>Characterized by inter-individual diversity</a:t>
            </a:r>
          </a:p>
          <a:p>
            <a:pPr lvl="1"/>
            <a:r>
              <a:rPr lang="en-US" dirty="0" smtClean="0"/>
              <a:t>Fraction of polymorphic loci</a:t>
            </a:r>
          </a:p>
          <a:p>
            <a:pPr lvl="1"/>
            <a:r>
              <a:rPr lang="en-US" dirty="0" smtClean="0"/>
              <a:t>Gene diversity (</a:t>
            </a:r>
            <a:r>
              <a:rPr lang="en-US" dirty="0" err="1" smtClean="0"/>
              <a:t>heterozygosity</a:t>
            </a:r>
            <a:r>
              <a:rPr lang="en-US" dirty="0" smtClean="0"/>
              <a:t> expected under HWE)</a:t>
            </a:r>
          </a:p>
          <a:p>
            <a:pPr lvl="1"/>
            <a:r>
              <a:rPr lang="en-US" dirty="0" smtClean="0"/>
              <a:t>Amount of distinctive alleles per locus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in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050" y="2119257"/>
            <a:ext cx="7315200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Susceptible to environmental, catastrophic, demographic, or genetic “stochastic” events</a:t>
            </a:r>
          </a:p>
          <a:p>
            <a:pPr lvl="1"/>
            <a:r>
              <a:rPr lang="en-US" dirty="0" smtClean="0"/>
              <a:t>Inbreeding depression</a:t>
            </a:r>
          </a:p>
          <a:p>
            <a:pPr lvl="1"/>
            <a:r>
              <a:rPr lang="en-US" dirty="0" smtClean="0"/>
              <a:t>Loss of genetic variation</a:t>
            </a:r>
          </a:p>
          <a:p>
            <a:r>
              <a:rPr lang="en-US" dirty="0" smtClean="0"/>
              <a:t>Inbreeding</a:t>
            </a:r>
          </a:p>
          <a:p>
            <a:pPr lvl="1"/>
            <a:r>
              <a:rPr lang="en-US" dirty="0" smtClean="0"/>
              <a:t>Action of mating between closely related individuals</a:t>
            </a:r>
          </a:p>
          <a:p>
            <a:pPr lvl="1"/>
            <a:r>
              <a:rPr lang="en-US" dirty="0" smtClean="0"/>
              <a:t>Leads to reduced </a:t>
            </a:r>
            <a:r>
              <a:rPr lang="en-US" dirty="0" err="1" smtClean="0"/>
              <a:t>heterozygosity</a:t>
            </a:r>
            <a:r>
              <a:rPr lang="en-US" dirty="0" smtClean="0"/>
              <a:t> and fitness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2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Effects on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94" y="2119257"/>
            <a:ext cx="6783052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Level</a:t>
            </a:r>
          </a:p>
          <a:p>
            <a:pPr lvl="1"/>
            <a:r>
              <a:rPr lang="en-US" dirty="0" smtClean="0"/>
              <a:t>Increase mortality</a:t>
            </a:r>
          </a:p>
          <a:p>
            <a:pPr lvl="1"/>
            <a:r>
              <a:rPr lang="en-US" dirty="0" smtClean="0"/>
              <a:t>Lower fecundity</a:t>
            </a:r>
          </a:p>
          <a:p>
            <a:pPr lvl="1"/>
            <a:r>
              <a:rPr lang="en-US" dirty="0" smtClean="0"/>
              <a:t>Slower growth rates</a:t>
            </a:r>
          </a:p>
          <a:p>
            <a:pPr lvl="1"/>
            <a:r>
              <a:rPr lang="en-US" dirty="0" smtClean="0"/>
              <a:t>Increase developmental defects</a:t>
            </a:r>
          </a:p>
          <a:p>
            <a:r>
              <a:rPr lang="en-US" dirty="0" smtClean="0"/>
              <a:t>Population Level</a:t>
            </a:r>
          </a:p>
          <a:p>
            <a:pPr lvl="1"/>
            <a:r>
              <a:rPr lang="en-US" dirty="0" smtClean="0"/>
              <a:t>Extinction more likely</a:t>
            </a:r>
          </a:p>
          <a:p>
            <a:pPr lvl="1"/>
            <a:r>
              <a:rPr lang="en-US" dirty="0" smtClean="0"/>
              <a:t>Less likely to be able to rebound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2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2-02 at 5.4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48" y="522941"/>
            <a:ext cx="4149912" cy="5767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7647" y="5871882"/>
            <a:ext cx="1577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Frankham</a:t>
            </a:r>
            <a:r>
              <a:rPr lang="en-US" sz="1400" dirty="0" smtClean="0"/>
              <a:t> 1995)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227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85031"/>
            <a:ext cx="6965245" cy="1202485"/>
          </a:xfrm>
        </p:spPr>
        <p:txBody>
          <a:bodyPr/>
          <a:lstStyle/>
          <a:p>
            <a:r>
              <a:rPr lang="en-US" dirty="0" smtClean="0"/>
              <a:t>Human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36" y="2119256"/>
            <a:ext cx="7458285" cy="4159603"/>
          </a:xfrm>
        </p:spPr>
        <p:txBody>
          <a:bodyPr>
            <a:normAutofit/>
          </a:bodyPr>
          <a:lstStyle/>
          <a:p>
            <a:r>
              <a:rPr lang="en-US" dirty="0" smtClean="0"/>
              <a:t>Optimize species management to ensure survival</a:t>
            </a:r>
          </a:p>
          <a:p>
            <a:r>
              <a:rPr lang="en-US" dirty="0" smtClean="0"/>
              <a:t>Captive breeding programs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grow population sizes </a:t>
            </a:r>
          </a:p>
          <a:p>
            <a:pPr lvl="1"/>
            <a:r>
              <a:rPr lang="en-US" dirty="0" smtClean="0"/>
              <a:t>Save threatened/endangered species from extinction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*Due to small size of captive populations – typically have lower genetic variability than wild populations*</a:t>
            </a:r>
          </a:p>
        </p:txBody>
      </p:sp>
    </p:spTree>
    <p:extLst>
      <p:ext uri="{BB962C8B-B14F-4D97-AF65-F5344CB8AC3E}">
        <p14:creationId xmlns:p14="http://schemas.microsoft.com/office/powerpoint/2010/main" val="16662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Custom 3">
      <a:dk1>
        <a:srgbClr val="103154"/>
      </a:dk1>
      <a:lt1>
        <a:srgbClr val="FFFFFF"/>
      </a:lt1>
      <a:dk2>
        <a:srgbClr val="00BFC3"/>
      </a:dk2>
      <a:lt2>
        <a:srgbClr val="8C00B7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624</TotalTime>
  <Words>1099</Words>
  <Application>Microsoft Macintosh PowerPoint</Application>
  <PresentationFormat>On-screen Show (4:3)</PresentationFormat>
  <Paragraphs>173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Importance of Genetic Variation in Captive Breeding Programs</vt:lpstr>
      <vt:lpstr>Global Biodiversity</vt:lpstr>
      <vt:lpstr>Global Biodiversity</vt:lpstr>
      <vt:lpstr>Genetic Diversity – major issue in Conservation Biology</vt:lpstr>
      <vt:lpstr>Ways to Measure Genetic Diversity</vt:lpstr>
      <vt:lpstr>Reduction in Population Size</vt:lpstr>
      <vt:lpstr>Negative Effects on Fitness</vt:lpstr>
      <vt:lpstr>PowerPoint Presentation</vt:lpstr>
      <vt:lpstr>Human Intervention</vt:lpstr>
      <vt:lpstr>SSP Programs</vt:lpstr>
      <vt:lpstr>PowerPoint Presentation</vt:lpstr>
      <vt:lpstr>Richard Frankham</vt:lpstr>
      <vt:lpstr>PowerPoint Presentation</vt:lpstr>
      <vt:lpstr>9 Categories of Captive Populations</vt:lpstr>
      <vt:lpstr>Recommendations for Captive Population Management</vt:lpstr>
      <vt:lpstr>PowerPoint Presentation</vt:lpstr>
      <vt:lpstr>PowerPoint Presentation</vt:lpstr>
      <vt:lpstr>PowerPoint Presentation</vt:lpstr>
    </vt:vector>
  </TitlesOfParts>
  <Company>Furman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AZA Species Survival Plan (SSP) Programs</dc:title>
  <dc:creator>Jenny Warnken</dc:creator>
  <cp:lastModifiedBy>Jenny Warnken</cp:lastModifiedBy>
  <cp:revision>28</cp:revision>
  <dcterms:created xsi:type="dcterms:W3CDTF">2014-12-02T19:17:56Z</dcterms:created>
  <dcterms:modified xsi:type="dcterms:W3CDTF">2014-12-03T05:42:29Z</dcterms:modified>
</cp:coreProperties>
</file>