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8" r:id="rId11"/>
    <p:sldId id="264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BD986-EA0C-46B2-9FAD-3FF2D9E43F6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2E50C-D6CA-47D4-82C2-2C0782802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0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http://awtlblog.vitsco.com/2009/11/white-animal-in-the-zoo-snowy-owl/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E50C-D6CA-47D4-82C2-2C0782802C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4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http://birds.audubon.org/birds/red-shouldered-hawk</a:t>
            </a:r>
          </a:p>
          <a:p>
            <a:r>
              <a:rPr lang="en-US" dirty="0" smtClean="0"/>
              <a:t>http://rfalconcam.com/rfc-main/physicalDescription.php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E50C-D6CA-47D4-82C2-2C0782802C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57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http://www.adirondackwildlife.org/GreatHornedOwls.html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E50C-D6CA-47D4-82C2-2C0782802C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6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http://www.adirondackwildlife.org/GreatHornedOwls.html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E50C-D6CA-47D4-82C2-2C0782802C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2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http://www.biokids.umich.edu/critters/Aegolius_funereus/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E50C-D6CA-47D4-82C2-2C0782802C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8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AD76128-3BBC-44D9-A208-CAD3DBF7C56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44E20F-95A5-415F-89E3-2C9A266F23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Reversed Size Sexual Dimorphism (RSD)</a:t>
            </a:r>
            <a:br>
              <a:rPr lang="en-US" dirty="0" smtClean="0"/>
            </a:br>
            <a:r>
              <a:rPr lang="en-US" dirty="0" smtClean="0"/>
              <a:t>In Birds of Prey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By: Angel Gosnell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4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Krueger’s (2005) comparative </a:t>
            </a:r>
            <a:r>
              <a:rPr lang="en-US" dirty="0"/>
              <a:t>analysis </a:t>
            </a:r>
            <a:endParaRPr lang="en-US" dirty="0" smtClean="0"/>
          </a:p>
          <a:p>
            <a:r>
              <a:rPr lang="en-US" i="1" dirty="0" smtClean="0"/>
              <a:t>Falconiformes</a:t>
            </a:r>
            <a:endParaRPr lang="en-US" i="1" dirty="0" smtClean="0"/>
          </a:p>
          <a:p>
            <a:pPr lvl="1"/>
            <a:r>
              <a:rPr lang="en-US" dirty="0"/>
              <a:t>Strong correlates between </a:t>
            </a:r>
            <a:r>
              <a:rPr lang="en-US" dirty="0" smtClean="0"/>
              <a:t>foraging</a:t>
            </a:r>
          </a:p>
          <a:p>
            <a:pPr lvl="1"/>
            <a:r>
              <a:rPr lang="en-US" dirty="0" smtClean="0"/>
              <a:t>Fits </a:t>
            </a:r>
            <a:r>
              <a:rPr lang="en-US" dirty="0"/>
              <a:t>with the small male hypothesis in that males evolved to become smaller in response to increased foraging efficiency. </a:t>
            </a:r>
          </a:p>
          <a:p>
            <a:pPr lvl="1"/>
            <a:r>
              <a:rPr lang="en-US" dirty="0"/>
              <a:t>RSD evolved via a change in hunting strategies resulting in higher reproduction. </a:t>
            </a:r>
            <a:endParaRPr lang="en-US" dirty="0" smtClean="0"/>
          </a:p>
          <a:p>
            <a:r>
              <a:rPr lang="en-US" i="1" dirty="0"/>
              <a:t>Strigiformes </a:t>
            </a:r>
            <a:endParaRPr lang="en-US" i="1" dirty="0" smtClean="0"/>
          </a:p>
          <a:p>
            <a:pPr lvl="1"/>
            <a:r>
              <a:rPr lang="en-US" dirty="0" smtClean="0"/>
              <a:t>Evolutionary analysis suggests that RSD evolved due to natural selection rather than sexual selection in owls because RSD evolved before specialization on more agile prey (Krueger 2005).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RSD’s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Difference in good vs bad prey years</a:t>
            </a:r>
          </a:p>
          <a:p>
            <a:r>
              <a:rPr lang="en-US" sz="1800" dirty="0"/>
              <a:t>No </a:t>
            </a:r>
            <a:r>
              <a:rPr lang="en-US" sz="1800" dirty="0" smtClean="0"/>
              <a:t>significant </a:t>
            </a:r>
            <a:r>
              <a:rPr lang="en-US" sz="1800" dirty="0"/>
              <a:t>difference in male </a:t>
            </a:r>
            <a:r>
              <a:rPr lang="en-US" sz="1800" dirty="0" smtClean="0"/>
              <a:t>reproductive </a:t>
            </a:r>
            <a:r>
              <a:rPr lang="en-US" sz="1800" dirty="0"/>
              <a:t>output in good vole </a:t>
            </a:r>
            <a:r>
              <a:rPr lang="en-US" sz="1800" dirty="0" smtClean="0"/>
              <a:t>years</a:t>
            </a:r>
          </a:p>
          <a:p>
            <a:r>
              <a:rPr lang="en-US" sz="1800" dirty="0" smtClean="0"/>
              <a:t>Small males: higher reproductive success in low vole years</a:t>
            </a:r>
          </a:p>
          <a:p>
            <a:pPr lvl="1"/>
            <a:r>
              <a:rPr lang="en-US" sz="1800" dirty="0"/>
              <a:t>Increased reproductive output through out life compared with large </a:t>
            </a:r>
            <a:r>
              <a:rPr lang="en-US" sz="1800" dirty="0" smtClean="0"/>
              <a:t>males</a:t>
            </a:r>
          </a:p>
          <a:p>
            <a:pPr marL="365760" lvl="1">
              <a:buFont typeface="Wingdings" pitchFamily="2" charset="2"/>
              <a:buChar char=""/>
            </a:pPr>
            <a:r>
              <a:rPr lang="en-US" sz="1800" dirty="0" smtClean="0"/>
              <a:t>Females benefit from good nutrition….</a:t>
            </a:r>
            <a:r>
              <a:rPr lang="en-US" sz="1800" dirty="0"/>
              <a:t> </a:t>
            </a:r>
            <a:r>
              <a:rPr lang="en-US" sz="1800" dirty="0" smtClean="0"/>
              <a:t>female </a:t>
            </a:r>
            <a:r>
              <a:rPr lang="en-US" sz="1800" dirty="0"/>
              <a:t>body size </a:t>
            </a:r>
            <a:r>
              <a:rPr lang="en-US" sz="1800" dirty="0" smtClean="0"/>
              <a:t> </a:t>
            </a:r>
            <a:r>
              <a:rPr lang="en-US" sz="1800" dirty="0"/>
              <a:t>directly proportional to egg size in </a:t>
            </a:r>
            <a:r>
              <a:rPr lang="en-US" sz="1800" dirty="0" smtClean="0"/>
              <a:t>both years</a:t>
            </a:r>
          </a:p>
          <a:p>
            <a:pPr marL="365760" lvl="1">
              <a:buFont typeface="Wingdings" pitchFamily="2" charset="2"/>
              <a:buChar char=""/>
            </a:pPr>
            <a:r>
              <a:rPr lang="en-US" sz="1800" dirty="0" smtClean="0"/>
              <a:t> (</a:t>
            </a:r>
            <a:r>
              <a:rPr lang="en-US" sz="1800" dirty="0" err="1"/>
              <a:t>Hakkarainen</a:t>
            </a:r>
            <a:r>
              <a:rPr lang="en-US" sz="1800" dirty="0"/>
              <a:t>  H, </a:t>
            </a:r>
            <a:r>
              <a:rPr lang="en-US" sz="1800" dirty="0" err="1"/>
              <a:t>Korpimaeki</a:t>
            </a:r>
            <a:r>
              <a:rPr lang="en-US" sz="1800" dirty="0"/>
              <a:t> E. 1991, 1993).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Tengmalm’s</a:t>
            </a:r>
            <a:r>
              <a:rPr lang="en-US" sz="3200" dirty="0" smtClean="0"/>
              <a:t> Owls:</a:t>
            </a:r>
            <a:br>
              <a:rPr lang="en-US" sz="3200" dirty="0" smtClean="0"/>
            </a:br>
            <a:r>
              <a:rPr lang="en-US" sz="3200" dirty="0" smtClean="0"/>
              <a:t>Natural Selection over Sexual Selection?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334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Tengmalm’s</a:t>
            </a:r>
            <a:r>
              <a:rPr lang="en-US" dirty="0"/>
              <a:t> Owl</a:t>
            </a:r>
          </a:p>
          <a:p>
            <a:r>
              <a:rPr lang="en-US" i="1" dirty="0" err="1"/>
              <a:t>Aegolius</a:t>
            </a:r>
            <a:r>
              <a:rPr lang="en-US" i="1" dirty="0"/>
              <a:t> </a:t>
            </a:r>
            <a:r>
              <a:rPr lang="en-US" i="1" dirty="0" err="1"/>
              <a:t>funereus</a:t>
            </a:r>
            <a:endParaRPr lang="en-US" i="1" dirty="0"/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31256"/>
            <a:ext cx="21621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McDonald, Oslen, and Cockburn (2004) 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researchers have failed to look at specific environmental factors that affect raptor RSD in specific </a:t>
            </a:r>
            <a:r>
              <a:rPr lang="en-US" dirty="0" smtClean="0"/>
              <a:t>species and/or specific populations</a:t>
            </a:r>
          </a:p>
          <a:p>
            <a:r>
              <a:rPr lang="en-US" dirty="0"/>
              <a:t>Arak (1988) suggests that a single selective pressure on one sex without considering other forces does not explain sexual dimorphism. Sexual </a:t>
            </a:r>
            <a:r>
              <a:rPr lang="en-US" dirty="0" smtClean="0"/>
              <a:t>dimorphism </a:t>
            </a:r>
            <a:r>
              <a:rPr lang="en-US" dirty="0"/>
              <a:t>must arise from differing </a:t>
            </a:r>
            <a:r>
              <a:rPr lang="en-US" dirty="0" err="1" smtClean="0"/>
              <a:t>selectional</a:t>
            </a:r>
            <a:r>
              <a:rPr lang="en-US" dirty="0" smtClean="0"/>
              <a:t> </a:t>
            </a:r>
            <a:r>
              <a:rPr lang="en-US" dirty="0"/>
              <a:t>pressures on body size for each sex.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2492894" cy="197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97829" y="49711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Red-shouldered Hawk</a:t>
            </a:r>
          </a:p>
          <a:p>
            <a:pPr lvl="0" algn="ctr"/>
            <a:r>
              <a:rPr lang="en-US" i="1" dirty="0" err="1">
                <a:solidFill>
                  <a:prstClr val="black"/>
                </a:solidFill>
              </a:rPr>
              <a:t>Buteo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lineatus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514600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conclusive evidence </a:t>
            </a:r>
            <a:r>
              <a:rPr lang="en-US" dirty="0" smtClean="0"/>
              <a:t> to the evolution of </a:t>
            </a:r>
            <a:r>
              <a:rPr lang="en-US" dirty="0" smtClean="0"/>
              <a:t>RSD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study one sex over the other </a:t>
            </a:r>
            <a:r>
              <a:rPr lang="en-US" dirty="0" smtClean="0"/>
              <a:t>is bias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Determination </a:t>
            </a:r>
            <a:r>
              <a:rPr lang="en-US" dirty="0"/>
              <a:t>of ancestral body size and reproductive characters, such as egg size and clutch size, provides crucial evidence to support </a:t>
            </a:r>
            <a:r>
              <a:rPr lang="en-US" dirty="0" smtClean="0"/>
              <a:t>or debunk any hypothesis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Logistical </a:t>
            </a:r>
            <a:r>
              <a:rPr lang="en-US" dirty="0"/>
              <a:t>problems in determining pleiotropic characters impede proving either hypothesis. </a:t>
            </a:r>
          </a:p>
        </p:txBody>
      </p:sp>
    </p:spTree>
    <p:extLst>
      <p:ext uri="{BB962C8B-B14F-4D97-AF65-F5344CB8AC3E}">
        <p14:creationId xmlns:p14="http://schemas.microsoft.com/office/powerpoint/2010/main" val="4595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Arak A.  1988. Sexual dimorphism in body size: a model and </a:t>
            </a:r>
            <a:r>
              <a:rPr lang="en-US" dirty="0" err="1"/>
              <a:t>atest</a:t>
            </a:r>
            <a:r>
              <a:rPr lang="en-US" dirty="0"/>
              <a:t>. Evolution. 42:820-825.</a:t>
            </a:r>
          </a:p>
          <a:p>
            <a:r>
              <a:rPr lang="en-US" dirty="0"/>
              <a:t>Bateman AJ. 1948. Intrasexual selection in Drosophila. Heredity. 2:349-363. </a:t>
            </a:r>
          </a:p>
          <a:p>
            <a:r>
              <a:rPr lang="en-US" dirty="0"/>
              <a:t>Darwin C. 1871. The descent of man and selection in relation to sex. London: Murray.</a:t>
            </a:r>
          </a:p>
          <a:p>
            <a:r>
              <a:rPr lang="en-US" dirty="0" err="1"/>
              <a:t>Hakkarainen</a:t>
            </a:r>
            <a:r>
              <a:rPr lang="en-US" dirty="0"/>
              <a:t>  H, </a:t>
            </a:r>
            <a:r>
              <a:rPr lang="en-US" dirty="0" err="1"/>
              <a:t>Korpimaeki</a:t>
            </a:r>
            <a:r>
              <a:rPr lang="en-US" dirty="0"/>
              <a:t> E. 1991. Reversed sexual size dimorphism in </a:t>
            </a:r>
            <a:r>
              <a:rPr lang="en-US" dirty="0" err="1"/>
              <a:t>Tengmalm's</a:t>
            </a:r>
            <a:r>
              <a:rPr lang="en-US" dirty="0"/>
              <a:t> owl: Is 	small male size adaptive? </a:t>
            </a:r>
            <a:r>
              <a:rPr lang="en-US" dirty="0" err="1"/>
              <a:t>Oikos</a:t>
            </a:r>
            <a:r>
              <a:rPr lang="en-US" dirty="0"/>
              <a:t>. 61(3):337-346.</a:t>
            </a:r>
          </a:p>
          <a:p>
            <a:r>
              <a:rPr lang="en-US" dirty="0" err="1"/>
              <a:t>Hakkarainen</a:t>
            </a:r>
            <a:r>
              <a:rPr lang="en-US" dirty="0"/>
              <a:t> H, </a:t>
            </a:r>
            <a:r>
              <a:rPr lang="en-US" dirty="0" err="1"/>
              <a:t>Korpimaeki</a:t>
            </a:r>
            <a:r>
              <a:rPr lang="en-US" dirty="0"/>
              <a:t> E. 1993. The effect of female body size on clutch volume of 	</a:t>
            </a:r>
            <a:r>
              <a:rPr lang="en-US" dirty="0" err="1"/>
              <a:t>Tengmalm's</a:t>
            </a:r>
            <a:r>
              <a:rPr lang="en-US" dirty="0"/>
              <a:t> owls (</a:t>
            </a:r>
            <a:r>
              <a:rPr lang="en-US" dirty="0" err="1"/>
              <a:t>Aegolius</a:t>
            </a:r>
            <a:r>
              <a:rPr lang="en-US" dirty="0"/>
              <a:t> </a:t>
            </a:r>
            <a:r>
              <a:rPr lang="en-US" dirty="0" err="1"/>
              <a:t>funereus</a:t>
            </a:r>
            <a:r>
              <a:rPr lang="en-US" dirty="0"/>
              <a:t>) in varying food conditions. </a:t>
            </a:r>
            <a:r>
              <a:rPr lang="en-US" dirty="0" err="1"/>
              <a:t>Ornis</a:t>
            </a:r>
            <a:r>
              <a:rPr lang="en-US" dirty="0"/>
              <a:t> </a:t>
            </a:r>
            <a:r>
              <a:rPr lang="en-US" dirty="0" err="1"/>
              <a:t>Fennica</a:t>
            </a:r>
            <a:r>
              <a:rPr lang="en-US" dirty="0"/>
              <a:t>. 	70(4):189-195.</a:t>
            </a:r>
          </a:p>
          <a:p>
            <a:r>
              <a:rPr lang="en-US" dirty="0"/>
              <a:t>Jones AG, </a:t>
            </a:r>
            <a:r>
              <a:rPr lang="en-US" dirty="0" err="1"/>
              <a:t>Avise</a:t>
            </a:r>
            <a:r>
              <a:rPr lang="en-US" dirty="0"/>
              <a:t> JC. 1997. Microsatellite analysis of maternity and the mating system in the 	Gulf pipefish (</a:t>
            </a:r>
            <a:r>
              <a:rPr lang="en-US" dirty="0" err="1"/>
              <a:t>Syngnathus</a:t>
            </a:r>
            <a:r>
              <a:rPr lang="en-US" dirty="0"/>
              <a:t> </a:t>
            </a:r>
            <a:r>
              <a:rPr lang="en-US" dirty="0" err="1"/>
              <a:t>scovelli</a:t>
            </a:r>
            <a:r>
              <a:rPr lang="en-US" dirty="0"/>
              <a:t>), a species with male pregnancy and sex-role		 reversal. </a:t>
            </a:r>
            <a:r>
              <a:rPr lang="en-US" dirty="0" err="1"/>
              <a:t>Mol</a:t>
            </a:r>
            <a:r>
              <a:rPr lang="en-US" dirty="0"/>
              <a:t> Ecol. 6:203-213.</a:t>
            </a:r>
          </a:p>
          <a:p>
            <a:r>
              <a:rPr lang="en-US" dirty="0"/>
              <a:t>Krueger O. 2005.The Evolution of Reversed Sexual Size Dimorphism in Hawks, Falcons and 	Owls: A 	Comparative Study.  </a:t>
            </a:r>
            <a:r>
              <a:rPr lang="en-US" dirty="0" err="1"/>
              <a:t>Evol</a:t>
            </a:r>
            <a:r>
              <a:rPr lang="en-US" dirty="0"/>
              <a:t> Ecol. 19(5): 467-486.</a:t>
            </a:r>
          </a:p>
          <a:p>
            <a:r>
              <a:rPr lang="en-US" dirty="0"/>
              <a:t>McDonald PG, Olsen PD, Cockburn A. 2005. Selection on body size in a raptor with pronounced 	reversed 	sexual size dimorphism: are bigger females better? </a:t>
            </a:r>
            <a:r>
              <a:rPr lang="en-US" dirty="0" err="1"/>
              <a:t>Behav</a:t>
            </a:r>
            <a:r>
              <a:rPr lang="en-US" dirty="0"/>
              <a:t> Ecol. 16(1):48-	56.</a:t>
            </a:r>
          </a:p>
          <a:p>
            <a:r>
              <a:rPr lang="en-US" dirty="0"/>
              <a:t>Trivers, RL. 1972. Parental investment and sexual selection. In: B. </a:t>
            </a:r>
            <a:r>
              <a:rPr lang="en-US" dirty="0" err="1"/>
              <a:t>Campell</a:t>
            </a:r>
            <a:r>
              <a:rPr lang="en-US" dirty="0"/>
              <a:t>, editor. Sexual 	selection and the descent of man. Aldine Press: Chicago, p. 136-179.</a:t>
            </a:r>
          </a:p>
          <a:p>
            <a:r>
              <a:rPr lang="en-US" dirty="0" err="1"/>
              <a:t>Ydenberg</a:t>
            </a:r>
            <a:r>
              <a:rPr lang="en-US" dirty="0"/>
              <a:t> RC, Forbes LS. 1991.The survival-reproduction selection equilibrium and reversed 	size dimorphism in raptors. </a:t>
            </a:r>
            <a:r>
              <a:rPr lang="en-US" dirty="0" err="1"/>
              <a:t>Oikos</a:t>
            </a:r>
            <a:r>
              <a:rPr lang="en-US" dirty="0"/>
              <a:t>. 60(1): 115-120.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of the norm</a:t>
            </a:r>
          </a:p>
          <a:p>
            <a:pPr lvl="1"/>
            <a:r>
              <a:rPr lang="en-US" dirty="0" smtClean="0"/>
              <a:t>In normal size dimorphism, males are typically larger than females due to intrasexual selective pressures.  </a:t>
            </a:r>
          </a:p>
          <a:p>
            <a:pPr lvl="1"/>
            <a:r>
              <a:rPr lang="en-US" dirty="0" smtClean="0"/>
              <a:t>In RSD, females are larger than males. </a:t>
            </a:r>
          </a:p>
          <a:p>
            <a:pPr lvl="2"/>
            <a:r>
              <a:rPr lang="en-US" dirty="0" smtClean="0"/>
              <a:t>How could this be advantageous to the male?</a:t>
            </a:r>
            <a:r>
              <a:rPr lang="en-US" dirty="0"/>
              <a:t> </a:t>
            </a:r>
            <a:r>
              <a:rPr lang="en-US" dirty="0" smtClean="0"/>
              <a:t>To the female?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RSD?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Strigiformes</a:t>
            </a:r>
          </a:p>
          <a:p>
            <a:pPr lvl="1"/>
            <a:r>
              <a:rPr lang="en-US" dirty="0" smtClean="0"/>
              <a:t>Owls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Subjects: </a:t>
            </a:r>
            <a:endParaRPr lang="en-US" dirty="0"/>
          </a:p>
        </p:txBody>
      </p:sp>
      <p:pic>
        <p:nvPicPr>
          <p:cNvPr id="1033" name="Picture 9" descr="Snowy 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47571"/>
            <a:ext cx="3886200" cy="31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4114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Snowy Owl</a:t>
            </a:r>
          </a:p>
          <a:p>
            <a:pPr algn="ctr"/>
            <a:r>
              <a:rPr lang="en-US" dirty="0"/>
              <a:t> </a:t>
            </a:r>
            <a:r>
              <a:rPr lang="en-US" i="1" dirty="0" err="1"/>
              <a:t>Nyctea</a:t>
            </a:r>
            <a:r>
              <a:rPr lang="en-US" i="1" dirty="0"/>
              <a:t> </a:t>
            </a:r>
            <a:r>
              <a:rPr lang="en-US" i="1" dirty="0" err="1"/>
              <a:t>scandiaca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Falconiformes </a:t>
            </a:r>
          </a:p>
          <a:p>
            <a:pPr lvl="1"/>
            <a:r>
              <a:rPr lang="en-US" dirty="0"/>
              <a:t>Falcons and Hawks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Subjects: </a:t>
            </a:r>
            <a:endParaRPr lang="en-US" dirty="0"/>
          </a:p>
        </p:txBody>
      </p:sp>
      <p:pic>
        <p:nvPicPr>
          <p:cNvPr id="1026" name="Picture 2" descr="adult male and female, South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81000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2803543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Red-shouldered </a:t>
            </a:r>
            <a:r>
              <a:rPr lang="en-US" dirty="0" smtClean="0"/>
              <a:t>Hawk</a:t>
            </a:r>
          </a:p>
          <a:p>
            <a:pPr algn="ctr"/>
            <a:r>
              <a:rPr lang="en-US" i="1" dirty="0" err="1" smtClean="0"/>
              <a:t>Buteo</a:t>
            </a:r>
            <a:r>
              <a:rPr lang="en-US" i="1" dirty="0" smtClean="0"/>
              <a:t> </a:t>
            </a:r>
            <a:r>
              <a:rPr lang="en-US" i="1" dirty="0" err="1"/>
              <a:t>lineatus</a:t>
            </a:r>
            <a:endParaRPr lang="en-US" dirty="0"/>
          </a:p>
        </p:txBody>
      </p:sp>
      <p:pic>
        <p:nvPicPr>
          <p:cNvPr id="1028" name="Picture 4" descr="http://rfalconcam.com/forum/pix/HowTo/FalconIdentification/ArcherBeauty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26873"/>
            <a:ext cx="3429000" cy="25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4636" y="4495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Peregrine Falcon</a:t>
            </a:r>
          </a:p>
          <a:p>
            <a:r>
              <a:rPr lang="en-US" i="1" dirty="0" smtClean="0"/>
              <a:t>Falco </a:t>
            </a:r>
            <a:r>
              <a:rPr lang="en-US" i="1" dirty="0" err="1"/>
              <a:t>peregrinus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74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Male (retained female ancestral size)</a:t>
            </a:r>
          </a:p>
          <a:p>
            <a:r>
              <a:rPr lang="en-US" dirty="0" smtClean="0"/>
              <a:t>Large Female (retained male ancestral size)</a:t>
            </a:r>
          </a:p>
          <a:p>
            <a:r>
              <a:rPr lang="en-US" dirty="0" smtClean="0"/>
              <a:t>Selective pressures favoring large female and small male size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Hypotheses of Evolution and Maintenance </a:t>
            </a:r>
            <a:endParaRPr lang="en-US" sz="4400" dirty="0"/>
          </a:p>
        </p:txBody>
      </p:sp>
      <p:pic>
        <p:nvPicPr>
          <p:cNvPr id="4" name="Picture 3" descr="Utah &amp; Artem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2162175" cy="2507615"/>
          </a:xfrm>
          <a:prstGeom prst="rect">
            <a:avLst/>
          </a:prstGeom>
          <a:noFill/>
          <a:extLst/>
        </p:spPr>
      </p:pic>
      <p:sp>
        <p:nvSpPr>
          <p:cNvPr id="5" name="TextBox 4"/>
          <p:cNvSpPr txBox="1"/>
          <p:nvPr/>
        </p:nvSpPr>
        <p:spPr>
          <a:xfrm>
            <a:off x="4343400" y="5292407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Great Horned Owl</a:t>
            </a:r>
          </a:p>
          <a:p>
            <a:pPr algn="ctr"/>
            <a:r>
              <a:rPr lang="en-US" dirty="0"/>
              <a:t>Bubo </a:t>
            </a:r>
            <a:r>
              <a:rPr lang="en-US" dirty="0" err="1"/>
              <a:t>virginianus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52092"/>
            <a:ext cx="7745505" cy="38778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Niche </a:t>
            </a:r>
            <a:r>
              <a:rPr lang="en-US" sz="2000" dirty="0"/>
              <a:t>partitioning </a:t>
            </a:r>
            <a:endParaRPr lang="en-US" sz="2000" dirty="0" smtClean="0"/>
          </a:p>
          <a:p>
            <a:pPr lvl="1"/>
            <a:r>
              <a:rPr lang="en-US" sz="1800" dirty="0" smtClean="0"/>
              <a:t>Lessens </a:t>
            </a:r>
            <a:r>
              <a:rPr lang="en-US" sz="1800" dirty="0" smtClean="0"/>
              <a:t>prey competition between the sexes</a:t>
            </a:r>
            <a:endParaRPr lang="en-US" sz="1800" dirty="0" smtClean="0"/>
          </a:p>
          <a:p>
            <a:pPr lvl="1"/>
            <a:r>
              <a:rPr lang="en-US" sz="1800" dirty="0" smtClean="0"/>
              <a:t>Dimorphism allows </a:t>
            </a:r>
            <a:r>
              <a:rPr lang="en-US" sz="1800" dirty="0"/>
              <a:t>for </a:t>
            </a:r>
            <a:r>
              <a:rPr lang="en-US" sz="1800" dirty="0" smtClean="0"/>
              <a:t> </a:t>
            </a:r>
            <a:r>
              <a:rPr lang="en-US" sz="1800" dirty="0"/>
              <a:t>better exploitation of the </a:t>
            </a:r>
            <a:r>
              <a:rPr lang="en-US" sz="1800" dirty="0" smtClean="0"/>
              <a:t>available </a:t>
            </a:r>
            <a:r>
              <a:rPr lang="en-US" sz="1800" dirty="0"/>
              <a:t>prey base and lessens survival competition between the sexes(Krueger 2005;Ydenberg RC, Forbes LS. 1991). </a:t>
            </a:r>
            <a:endParaRPr lang="en-US" sz="1800" dirty="0" smtClean="0"/>
          </a:p>
          <a:p>
            <a:pPr lvl="1"/>
            <a:r>
              <a:rPr lang="en-US" sz="1800" dirty="0" smtClean="0"/>
              <a:t>Doesn’t </a:t>
            </a:r>
            <a:r>
              <a:rPr lang="en-US" sz="1800" dirty="0"/>
              <a:t>predict which sex becomes larger (Krueger 2005; </a:t>
            </a:r>
            <a:r>
              <a:rPr lang="en-US" sz="1800" dirty="0" err="1"/>
              <a:t>Ydenberg</a:t>
            </a:r>
            <a:r>
              <a:rPr lang="en-US" sz="1800" dirty="0"/>
              <a:t> RC, Forbes LS. 1991). </a:t>
            </a: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56263" cy="1054250"/>
          </a:xfrm>
        </p:spPr>
        <p:txBody>
          <a:bodyPr/>
          <a:lstStyle/>
          <a:p>
            <a:r>
              <a:rPr lang="en-US" sz="4400" dirty="0" smtClean="0"/>
              <a:t>Ecological Hypothesis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4" name="Picture 3" descr="https://bioweb.uwlax.edu/bio203/s2014/strom_kirs/great-horned-owl-1767%5b1%5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948892"/>
            <a:ext cx="2419350" cy="1541145"/>
          </a:xfrm>
          <a:prstGeom prst="rect">
            <a:avLst/>
          </a:prstGeom>
          <a:noFill/>
          <a:extLst/>
        </p:spPr>
      </p:pic>
      <p:sp>
        <p:nvSpPr>
          <p:cNvPr id="5" name="TextBox 4"/>
          <p:cNvSpPr txBox="1"/>
          <p:nvPr/>
        </p:nvSpPr>
        <p:spPr>
          <a:xfrm>
            <a:off x="5105400" y="5257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Great Horned Owl</a:t>
            </a:r>
          </a:p>
          <a:p>
            <a:pPr algn="ctr"/>
            <a:r>
              <a:rPr lang="en-US" i="1" dirty="0"/>
              <a:t>Bubo </a:t>
            </a:r>
            <a:r>
              <a:rPr lang="en-US" i="1" dirty="0" err="1"/>
              <a:t>virginianus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3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Males and </a:t>
            </a:r>
            <a:r>
              <a:rPr lang="en-US" sz="1600" dirty="0"/>
              <a:t>females have divided </a:t>
            </a:r>
            <a:r>
              <a:rPr lang="en-US" sz="1600" dirty="0" smtClean="0"/>
              <a:t>work </a:t>
            </a:r>
            <a:r>
              <a:rPr lang="en-US" sz="1600" dirty="0"/>
              <a:t>load in raising </a:t>
            </a:r>
            <a:r>
              <a:rPr lang="en-US" sz="1600" dirty="0" smtClean="0"/>
              <a:t>fledglings</a:t>
            </a:r>
          </a:p>
          <a:p>
            <a:r>
              <a:rPr lang="en-US" sz="1600" dirty="0" smtClean="0"/>
              <a:t>Large female: Role</a:t>
            </a:r>
          </a:p>
          <a:p>
            <a:pPr lvl="1"/>
            <a:r>
              <a:rPr lang="en-US" sz="1600" dirty="0"/>
              <a:t>L</a:t>
            </a:r>
            <a:r>
              <a:rPr lang="en-US" sz="1600" dirty="0" smtClean="0"/>
              <a:t>arger </a:t>
            </a:r>
            <a:r>
              <a:rPr lang="en-US" sz="1600" dirty="0"/>
              <a:t>energy base </a:t>
            </a:r>
            <a:endParaRPr lang="en-US" sz="1600" dirty="0" smtClean="0"/>
          </a:p>
          <a:p>
            <a:pPr lvl="2"/>
            <a:r>
              <a:rPr lang="en-US" sz="1400" dirty="0" smtClean="0"/>
              <a:t>to </a:t>
            </a:r>
            <a:r>
              <a:rPr lang="en-US" sz="1400" dirty="0"/>
              <a:t>produce a larger egg size, larger clutch size, and shorter incubation periods. (Krueger 2005; </a:t>
            </a:r>
            <a:r>
              <a:rPr lang="en-US" sz="1400" dirty="0" err="1"/>
              <a:t>Ydenberg</a:t>
            </a:r>
            <a:r>
              <a:rPr lang="en-US" sz="1400" dirty="0"/>
              <a:t> RC, Forbes LS. 1991). </a:t>
            </a:r>
            <a:endParaRPr lang="en-US" sz="1400" dirty="0" smtClean="0"/>
          </a:p>
          <a:p>
            <a:r>
              <a:rPr lang="en-US" sz="1600" dirty="0" smtClean="0"/>
              <a:t>Small male: Role/Energy Saving</a:t>
            </a:r>
          </a:p>
          <a:p>
            <a:pPr lvl="1"/>
            <a:r>
              <a:rPr lang="en-US" sz="1600" dirty="0" smtClean="0"/>
              <a:t>Increased </a:t>
            </a:r>
            <a:r>
              <a:rPr lang="en-US" sz="1600" dirty="0"/>
              <a:t>foraging efficient or territory defense due to an increase in flight </a:t>
            </a:r>
            <a:r>
              <a:rPr lang="en-US" sz="1600" dirty="0" smtClean="0"/>
              <a:t>efficiently</a:t>
            </a:r>
          </a:p>
          <a:p>
            <a:pPr lvl="1"/>
            <a:r>
              <a:rPr lang="en-US" sz="1600" dirty="0"/>
              <a:t>F</a:t>
            </a:r>
            <a:r>
              <a:rPr lang="en-US" sz="1600" dirty="0" smtClean="0"/>
              <a:t>ast-prey </a:t>
            </a:r>
            <a:r>
              <a:rPr lang="en-US" sz="1600" dirty="0"/>
              <a:t>specialization </a:t>
            </a:r>
            <a:endParaRPr lang="en-US" sz="1600" dirty="0" smtClean="0"/>
          </a:p>
          <a:p>
            <a:pPr lvl="1"/>
            <a:r>
              <a:rPr lang="en-US" sz="1600" dirty="0" smtClean="0"/>
              <a:t>Hunting strategies </a:t>
            </a:r>
            <a:endParaRPr lang="en-US" sz="1600" dirty="0" smtClean="0"/>
          </a:p>
          <a:p>
            <a:pPr lvl="1"/>
            <a:r>
              <a:rPr lang="en-US" sz="1600" dirty="0" smtClean="0"/>
              <a:t>Food provisioning</a:t>
            </a:r>
          </a:p>
          <a:p>
            <a:pPr lvl="1"/>
            <a:r>
              <a:rPr lang="en-US" sz="1600" dirty="0" smtClean="0"/>
              <a:t>Territorial defense </a:t>
            </a:r>
          </a:p>
          <a:p>
            <a:pPr lvl="1"/>
            <a:r>
              <a:rPr lang="en-US" sz="1600" dirty="0" smtClean="0"/>
              <a:t>Saves energy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Role Differentiation Hypothesis</a:t>
            </a:r>
            <a:endParaRPr lang="en-US" sz="4000" dirty="0"/>
          </a:p>
        </p:txBody>
      </p:sp>
      <p:pic>
        <p:nvPicPr>
          <p:cNvPr id="2050" name="Picture 2" descr="https://c1.staticflickr.com/7/6159/6196756171_66f02216b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36110"/>
            <a:ext cx="27761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650" y="6211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Zealand Falcon</a:t>
            </a:r>
          </a:p>
          <a:p>
            <a:r>
              <a:rPr lang="en-US" i="1" dirty="0" smtClean="0"/>
              <a:t>Falco </a:t>
            </a:r>
            <a:r>
              <a:rPr lang="en-US" i="1" dirty="0" err="1"/>
              <a:t>novaeseelandiae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397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3 pathways</a:t>
            </a:r>
          </a:p>
          <a:p>
            <a:r>
              <a:rPr lang="en-US" dirty="0" smtClean="0"/>
              <a:t>Large female</a:t>
            </a:r>
          </a:p>
          <a:p>
            <a:pPr lvl="1"/>
            <a:r>
              <a:rPr lang="en-US" dirty="0" smtClean="0"/>
              <a:t>Increased female dominance </a:t>
            </a:r>
            <a:endParaRPr lang="en-US" dirty="0" smtClean="0"/>
          </a:p>
          <a:p>
            <a:pPr lvl="2"/>
            <a:r>
              <a:rPr lang="en-US" dirty="0" smtClean="0"/>
              <a:t>higher </a:t>
            </a:r>
            <a:r>
              <a:rPr lang="en-US" dirty="0" smtClean="0"/>
              <a:t>food provisioning/reproductive rate</a:t>
            </a:r>
          </a:p>
          <a:p>
            <a:pPr lvl="1"/>
            <a:r>
              <a:rPr lang="en-US" dirty="0" smtClean="0"/>
              <a:t>Decreased cannibalism  (Smith 1982), increased safety</a:t>
            </a:r>
            <a:endParaRPr lang="en-US" dirty="0"/>
          </a:p>
          <a:p>
            <a:r>
              <a:rPr lang="en-US" dirty="0" smtClean="0"/>
              <a:t>Large Female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ntrasexual competition for males; </a:t>
            </a:r>
            <a:r>
              <a:rPr lang="en-US" dirty="0"/>
              <a:t>where females compete for </a:t>
            </a:r>
            <a:r>
              <a:rPr lang="en-US" dirty="0" smtClean="0"/>
              <a:t>males</a:t>
            </a:r>
          </a:p>
          <a:p>
            <a:pPr lvl="1"/>
            <a:r>
              <a:rPr lang="en-US" dirty="0" smtClean="0"/>
              <a:t>Increases sexual dimorphism: plumage and size. </a:t>
            </a:r>
          </a:p>
          <a:p>
            <a:pPr lvl="1"/>
            <a:r>
              <a:rPr lang="en-US" dirty="0" smtClean="0"/>
              <a:t>Doesn’t correspond with Jones (1997) model…..</a:t>
            </a:r>
          </a:p>
          <a:p>
            <a:r>
              <a:rPr lang="en-US" dirty="0" smtClean="0"/>
              <a:t>Small Male: </a:t>
            </a:r>
            <a:endParaRPr lang="en-US" dirty="0" smtClean="0"/>
          </a:p>
          <a:p>
            <a:pPr lvl="1"/>
            <a:r>
              <a:rPr lang="en-US" dirty="0" smtClean="0"/>
              <a:t>Mate Selection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agility and flight </a:t>
            </a:r>
            <a:r>
              <a:rPr lang="en-US" dirty="0" smtClean="0"/>
              <a:t>maneuvers </a:t>
            </a:r>
            <a:endParaRPr lang="en-US" dirty="0" smtClean="0"/>
          </a:p>
          <a:p>
            <a:pPr lvl="1"/>
            <a:r>
              <a:rPr lang="en-US" dirty="0" smtClean="0"/>
              <a:t>Intersexual competition for females</a:t>
            </a:r>
          </a:p>
          <a:p>
            <a:pPr lvl="1"/>
            <a:r>
              <a:rPr lang="en-US" dirty="0" smtClean="0"/>
              <a:t> Showing off ‘good genes’ and hunting ability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dirty="0" smtClean="0"/>
              <a:t>Behavioral Hypothesis </a:t>
            </a:r>
            <a:endParaRPr lang="en-US" dirty="0"/>
          </a:p>
        </p:txBody>
      </p:sp>
      <p:pic>
        <p:nvPicPr>
          <p:cNvPr id="4" name="Picture 3" descr="Snowy Ow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64906"/>
            <a:ext cx="1638300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43185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Snowy Owl</a:t>
            </a:r>
          </a:p>
          <a:p>
            <a:pPr algn="ctr"/>
            <a:r>
              <a:rPr lang="en-US" dirty="0"/>
              <a:t> </a:t>
            </a:r>
            <a:r>
              <a:rPr lang="en-US" i="1" dirty="0" err="1"/>
              <a:t>Nyctea</a:t>
            </a:r>
            <a:r>
              <a:rPr lang="en-US" i="1" dirty="0"/>
              <a:t> </a:t>
            </a:r>
            <a:r>
              <a:rPr lang="en-US" i="1" dirty="0" err="1"/>
              <a:t>scandiaca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Pleasants and Pleasants (1998) </a:t>
            </a:r>
            <a:endParaRPr lang="en-US" sz="1600" dirty="0" smtClean="0"/>
          </a:p>
          <a:p>
            <a:pPr lvl="1"/>
            <a:r>
              <a:rPr lang="en-US" sz="1600" i="1" dirty="0" smtClean="0"/>
              <a:t>Falconiformes</a:t>
            </a:r>
          </a:p>
          <a:p>
            <a:pPr lvl="2"/>
            <a:r>
              <a:rPr lang="en-US" sz="1600" dirty="0" smtClean="0"/>
              <a:t>Female increased in size due to change in hunting strategies of females or the male….most likely the male</a:t>
            </a:r>
          </a:p>
          <a:p>
            <a:pPr lvl="2"/>
            <a:r>
              <a:rPr lang="en-US" sz="1600" dirty="0" smtClean="0"/>
              <a:t>Male retained original size </a:t>
            </a:r>
            <a:endParaRPr lang="en-US" sz="1600" dirty="0" smtClean="0"/>
          </a:p>
          <a:p>
            <a:pPr lvl="1"/>
            <a:r>
              <a:rPr lang="en-US" sz="1600" i="1" dirty="0" smtClean="0"/>
              <a:t>Strigiformes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 lvl="2"/>
            <a:r>
              <a:rPr lang="en-US" sz="1600" dirty="0" smtClean="0"/>
              <a:t>Males decreased in size</a:t>
            </a:r>
          </a:p>
          <a:p>
            <a:pPr lvl="2"/>
            <a:r>
              <a:rPr lang="en-US" sz="1600" dirty="0" smtClean="0"/>
              <a:t>Females </a:t>
            </a:r>
            <a:r>
              <a:rPr lang="en-US" sz="1600" dirty="0"/>
              <a:t>and egg size either did not change from their plesiomorphic state or as female size increased egg size changed proportionately</a:t>
            </a:r>
            <a:r>
              <a:rPr lang="en-US" sz="1600" dirty="0" smtClean="0"/>
              <a:t>.</a:t>
            </a:r>
          </a:p>
          <a:p>
            <a:pPr lvl="2"/>
            <a:r>
              <a:rPr lang="en-US" sz="1600" dirty="0" smtClean="0"/>
              <a:t>Female retained original size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395</TotalTime>
  <Words>764</Words>
  <Application>Microsoft Office PowerPoint</Application>
  <PresentationFormat>On-screen Show (4:3)</PresentationFormat>
  <Paragraphs>122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Reversed Size Sexual Dimorphism (RSD) In Birds of Prey</vt:lpstr>
      <vt:lpstr>What is RSD? </vt:lpstr>
      <vt:lpstr>Our Subjects: </vt:lpstr>
      <vt:lpstr>Our Subjects: </vt:lpstr>
      <vt:lpstr>Hypotheses of Evolution and Maintenance </vt:lpstr>
      <vt:lpstr>Ecological Hypothesis  </vt:lpstr>
      <vt:lpstr>Role Differentiation Hypothesis</vt:lpstr>
      <vt:lpstr>Behavioral Hypothesis </vt:lpstr>
      <vt:lpstr>Some Evidence</vt:lpstr>
      <vt:lpstr>RSD’s Evolution</vt:lpstr>
      <vt:lpstr>Tengmalm’s Owls: Natural Selection over Sexual Selection? </vt:lpstr>
      <vt:lpstr>Suggestions </vt:lpstr>
      <vt:lpstr>Conclusions</vt:lpstr>
      <vt:lpstr>Bibliography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Reversed Sized Sexual Dimorphism (RSD) In Birds of Prey</dc:title>
  <dc:creator>SheWolf</dc:creator>
  <cp:lastModifiedBy>SheWolf</cp:lastModifiedBy>
  <cp:revision>18</cp:revision>
  <dcterms:created xsi:type="dcterms:W3CDTF">2014-11-15T20:52:49Z</dcterms:created>
  <dcterms:modified xsi:type="dcterms:W3CDTF">2014-12-03T19:06:58Z</dcterms:modified>
</cp:coreProperties>
</file>