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3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B79E68-D4E6-49C4-8036-622A68DE282F}"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320E-3F16-43C8-BA7B-7C5F2A70833D}" type="slidenum">
              <a:rPr lang="en-US" smtClean="0"/>
              <a:t>‹#›</a:t>
            </a:fld>
            <a:endParaRPr lang="en-US"/>
          </a:p>
        </p:txBody>
      </p:sp>
    </p:spTree>
    <p:extLst>
      <p:ext uri="{BB962C8B-B14F-4D97-AF65-F5344CB8AC3E}">
        <p14:creationId xmlns:p14="http://schemas.microsoft.com/office/powerpoint/2010/main" val="42294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79E68-D4E6-49C4-8036-622A68DE282F}"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320E-3F16-43C8-BA7B-7C5F2A70833D}" type="slidenum">
              <a:rPr lang="en-US" smtClean="0"/>
              <a:t>‹#›</a:t>
            </a:fld>
            <a:endParaRPr lang="en-US"/>
          </a:p>
        </p:txBody>
      </p:sp>
    </p:spTree>
    <p:extLst>
      <p:ext uri="{BB962C8B-B14F-4D97-AF65-F5344CB8AC3E}">
        <p14:creationId xmlns:p14="http://schemas.microsoft.com/office/powerpoint/2010/main" val="868559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79E68-D4E6-49C4-8036-622A68DE282F}"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320E-3F16-43C8-BA7B-7C5F2A70833D}" type="slidenum">
              <a:rPr lang="en-US" smtClean="0"/>
              <a:t>‹#›</a:t>
            </a:fld>
            <a:endParaRPr lang="en-US"/>
          </a:p>
        </p:txBody>
      </p:sp>
    </p:spTree>
    <p:extLst>
      <p:ext uri="{BB962C8B-B14F-4D97-AF65-F5344CB8AC3E}">
        <p14:creationId xmlns:p14="http://schemas.microsoft.com/office/powerpoint/2010/main" val="380827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79E68-D4E6-49C4-8036-622A68DE282F}"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320E-3F16-43C8-BA7B-7C5F2A70833D}" type="slidenum">
              <a:rPr lang="en-US" smtClean="0"/>
              <a:t>‹#›</a:t>
            </a:fld>
            <a:endParaRPr lang="en-US"/>
          </a:p>
        </p:txBody>
      </p:sp>
    </p:spTree>
    <p:extLst>
      <p:ext uri="{BB962C8B-B14F-4D97-AF65-F5344CB8AC3E}">
        <p14:creationId xmlns:p14="http://schemas.microsoft.com/office/powerpoint/2010/main" val="346274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79E68-D4E6-49C4-8036-622A68DE282F}"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E320E-3F16-43C8-BA7B-7C5F2A70833D}" type="slidenum">
              <a:rPr lang="en-US" smtClean="0"/>
              <a:t>‹#›</a:t>
            </a:fld>
            <a:endParaRPr lang="en-US"/>
          </a:p>
        </p:txBody>
      </p:sp>
    </p:spTree>
    <p:extLst>
      <p:ext uri="{BB962C8B-B14F-4D97-AF65-F5344CB8AC3E}">
        <p14:creationId xmlns:p14="http://schemas.microsoft.com/office/powerpoint/2010/main" val="424670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B79E68-D4E6-49C4-8036-622A68DE282F}"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320E-3F16-43C8-BA7B-7C5F2A70833D}" type="slidenum">
              <a:rPr lang="en-US" smtClean="0"/>
              <a:t>‹#›</a:t>
            </a:fld>
            <a:endParaRPr lang="en-US"/>
          </a:p>
        </p:txBody>
      </p:sp>
    </p:spTree>
    <p:extLst>
      <p:ext uri="{BB962C8B-B14F-4D97-AF65-F5344CB8AC3E}">
        <p14:creationId xmlns:p14="http://schemas.microsoft.com/office/powerpoint/2010/main" val="267634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B79E68-D4E6-49C4-8036-622A68DE282F}" type="datetimeFigureOut">
              <a:rPr lang="en-US" smtClean="0"/>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E320E-3F16-43C8-BA7B-7C5F2A70833D}" type="slidenum">
              <a:rPr lang="en-US" smtClean="0"/>
              <a:t>‹#›</a:t>
            </a:fld>
            <a:endParaRPr lang="en-US"/>
          </a:p>
        </p:txBody>
      </p:sp>
    </p:spTree>
    <p:extLst>
      <p:ext uri="{BB962C8B-B14F-4D97-AF65-F5344CB8AC3E}">
        <p14:creationId xmlns:p14="http://schemas.microsoft.com/office/powerpoint/2010/main" val="386753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79E68-D4E6-49C4-8036-622A68DE282F}" type="datetimeFigureOut">
              <a:rPr lang="en-US" smtClean="0"/>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E320E-3F16-43C8-BA7B-7C5F2A70833D}" type="slidenum">
              <a:rPr lang="en-US" smtClean="0"/>
              <a:t>‹#›</a:t>
            </a:fld>
            <a:endParaRPr lang="en-US"/>
          </a:p>
        </p:txBody>
      </p:sp>
    </p:spTree>
    <p:extLst>
      <p:ext uri="{BB962C8B-B14F-4D97-AF65-F5344CB8AC3E}">
        <p14:creationId xmlns:p14="http://schemas.microsoft.com/office/powerpoint/2010/main" val="296590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79E68-D4E6-49C4-8036-622A68DE282F}" type="datetimeFigureOut">
              <a:rPr lang="en-US" smtClean="0"/>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E320E-3F16-43C8-BA7B-7C5F2A70833D}" type="slidenum">
              <a:rPr lang="en-US" smtClean="0"/>
              <a:t>‹#›</a:t>
            </a:fld>
            <a:endParaRPr lang="en-US"/>
          </a:p>
        </p:txBody>
      </p:sp>
    </p:spTree>
    <p:extLst>
      <p:ext uri="{BB962C8B-B14F-4D97-AF65-F5344CB8AC3E}">
        <p14:creationId xmlns:p14="http://schemas.microsoft.com/office/powerpoint/2010/main" val="150767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79E68-D4E6-49C4-8036-622A68DE282F}"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320E-3F16-43C8-BA7B-7C5F2A70833D}" type="slidenum">
              <a:rPr lang="en-US" smtClean="0"/>
              <a:t>‹#›</a:t>
            </a:fld>
            <a:endParaRPr lang="en-US"/>
          </a:p>
        </p:txBody>
      </p:sp>
    </p:spTree>
    <p:extLst>
      <p:ext uri="{BB962C8B-B14F-4D97-AF65-F5344CB8AC3E}">
        <p14:creationId xmlns:p14="http://schemas.microsoft.com/office/powerpoint/2010/main" val="375695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79E68-D4E6-49C4-8036-622A68DE282F}"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E320E-3F16-43C8-BA7B-7C5F2A70833D}" type="slidenum">
              <a:rPr lang="en-US" smtClean="0"/>
              <a:t>‹#›</a:t>
            </a:fld>
            <a:endParaRPr lang="en-US"/>
          </a:p>
        </p:txBody>
      </p:sp>
    </p:spTree>
    <p:extLst>
      <p:ext uri="{BB962C8B-B14F-4D97-AF65-F5344CB8AC3E}">
        <p14:creationId xmlns:p14="http://schemas.microsoft.com/office/powerpoint/2010/main" val="198369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79E68-D4E6-49C4-8036-622A68DE282F}" type="datetimeFigureOut">
              <a:rPr lang="en-US" smtClean="0"/>
              <a:t>10/30/2014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E320E-3F16-43C8-BA7B-7C5F2A70833D}" type="slidenum">
              <a:rPr lang="en-US" smtClean="0"/>
              <a:t>‹#›</a:t>
            </a:fld>
            <a:endParaRPr lang="en-US"/>
          </a:p>
        </p:txBody>
      </p:sp>
    </p:spTree>
    <p:extLst>
      <p:ext uri="{BB962C8B-B14F-4D97-AF65-F5344CB8AC3E}">
        <p14:creationId xmlns:p14="http://schemas.microsoft.com/office/powerpoint/2010/main" val="2855424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Jacana_spinosa_-Palo_Verde_National_Park,_Costa_Rica-8.jpg"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acanadiannaturalist.net/2013/02/14/hope-for-the-little-guy-stealth-cunning-and-cross-dressing-in-the-pursuit-of-love-2/"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41987" name="Text Box 3"/>
          <p:cNvSpPr txBox="1">
            <a:spLocks noChangeArrowheads="1"/>
          </p:cNvSpPr>
          <p:nvPr/>
        </p:nvSpPr>
        <p:spPr bwMode="auto">
          <a:xfrm>
            <a:off x="304800" y="152400"/>
            <a:ext cx="8458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rgbClr val="FF0000"/>
                </a:solidFill>
                <a:latin typeface="Arial" charset="0"/>
              </a:rPr>
              <a:t>    - Recognized as a deviation from predictions offered by a strict selection model.   </a:t>
            </a:r>
            <a:r>
              <a:rPr lang="en-US" altLang="en-US" sz="1800" b="1">
                <a:solidFill>
                  <a:srgbClr val="0070C0"/>
                </a:solidFill>
                <a:latin typeface="Arial" charset="0"/>
              </a:rPr>
              <a:t>In this case, there are different selective pressures on each SEX.</a:t>
            </a:r>
            <a:endParaRPr lang="en-US" altLang="en-US" sz="2400" b="1">
              <a:solidFill>
                <a:srgbClr val="0070C0"/>
              </a:solidFill>
              <a:latin typeface="Arial" charset="0"/>
            </a:endParaRPr>
          </a:p>
        </p:txBody>
      </p:sp>
    </p:spTree>
    <p:extLst>
      <p:ext uri="{BB962C8B-B14F-4D97-AF65-F5344CB8AC3E}">
        <p14:creationId xmlns:p14="http://schemas.microsoft.com/office/powerpoint/2010/main" val="1564216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51203" name="Text Box 3"/>
          <p:cNvSpPr txBox="1">
            <a:spLocks noChangeArrowheads="1"/>
          </p:cNvSpPr>
          <p:nvPr/>
        </p:nvSpPr>
        <p:spPr bwMode="auto">
          <a:xfrm>
            <a:off x="304800" y="152400"/>
            <a:ext cx="845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chemeClr val="bg1"/>
                </a:solidFill>
                <a:latin typeface="Arial" charset="0"/>
              </a:rPr>
              <a:t>    -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0070C0"/>
                </a:solidFill>
                <a:latin typeface="Arial" charset="0"/>
              </a:rPr>
              <a:t>   2. Hypothesis of Parental Investment (Bateman 1948, Trivers 1972)</a:t>
            </a:r>
          </a:p>
        </p:txBody>
      </p:sp>
    </p:spTree>
    <p:extLst>
      <p:ext uri="{BB962C8B-B14F-4D97-AF65-F5344CB8AC3E}">
        <p14:creationId xmlns:p14="http://schemas.microsoft.com/office/powerpoint/2010/main" val="463110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52227" name="Text Box 3"/>
          <p:cNvSpPr txBox="1">
            <a:spLocks noChangeArrowheads="1"/>
          </p:cNvSpPr>
          <p:nvPr/>
        </p:nvSpPr>
        <p:spPr bwMode="auto">
          <a:xfrm>
            <a:off x="304800" y="152400"/>
            <a:ext cx="88392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chemeClr val="bg1"/>
                </a:solidFill>
                <a:latin typeface="Arial" charset="0"/>
              </a:rPr>
              <a:t>    -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FF0000"/>
                </a:solidFill>
                <a:latin typeface="Arial" charset="0"/>
              </a:rPr>
              <a:t>   2. Hypothesis of Parental Investment (Bateman 1948, Trivers 1972)</a:t>
            </a:r>
          </a:p>
          <a:p>
            <a:pPr eaLnBrk="1" hangingPunct="1">
              <a:spcBef>
                <a:spcPct val="0"/>
              </a:spcBef>
              <a:buFontTx/>
              <a:buNone/>
            </a:pPr>
            <a:r>
              <a:rPr lang="en-US" altLang="en-US" sz="1800" b="1">
                <a:solidFill>
                  <a:srgbClr val="FF0000"/>
                </a:solidFill>
                <a:latin typeface="Arial" charset="0"/>
              </a:rPr>
              <a:t>	- what is a fundamental difference between most sexes? gamete size</a:t>
            </a:r>
          </a:p>
          <a:p>
            <a:pPr eaLnBrk="1" hangingPunct="1">
              <a:spcBef>
                <a:spcPct val="0"/>
              </a:spcBef>
              <a:buFontTx/>
              <a:buNone/>
            </a:pPr>
            <a:r>
              <a:rPr lang="en-US" altLang="en-US" sz="1800" b="1">
                <a:solidFill>
                  <a:srgbClr val="FF0000"/>
                </a:solidFill>
                <a:latin typeface="Arial" charset="0"/>
              </a:rPr>
              <a:t>	</a:t>
            </a:r>
          </a:p>
        </p:txBody>
      </p:sp>
    </p:spTree>
    <p:extLst>
      <p:ext uri="{BB962C8B-B14F-4D97-AF65-F5344CB8AC3E}">
        <p14:creationId xmlns:p14="http://schemas.microsoft.com/office/powerpoint/2010/main" val="1302723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53251" name="Text Box 3"/>
          <p:cNvSpPr txBox="1">
            <a:spLocks noChangeArrowheads="1"/>
          </p:cNvSpPr>
          <p:nvPr/>
        </p:nvSpPr>
        <p:spPr bwMode="auto">
          <a:xfrm>
            <a:off x="304800" y="152400"/>
            <a:ext cx="8839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chemeClr val="bg1"/>
                </a:solidFill>
                <a:latin typeface="Arial" charset="0"/>
              </a:rPr>
              <a:t>    -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FF0000"/>
                </a:solidFill>
                <a:latin typeface="Arial" charset="0"/>
              </a:rPr>
              <a:t>   2. Hypothesis of Parental Investment (Bateman 1948, Trivers 1972)</a:t>
            </a:r>
          </a:p>
          <a:p>
            <a:pPr eaLnBrk="1" hangingPunct="1">
              <a:spcBef>
                <a:spcPct val="0"/>
              </a:spcBef>
              <a:buFontTx/>
              <a:buNone/>
            </a:pPr>
            <a:r>
              <a:rPr lang="en-US" altLang="en-US" sz="1800" b="1">
                <a:latin typeface="Arial" charset="0"/>
              </a:rPr>
              <a:t>	- what is a fundamental difference between most sexes? gamete size</a:t>
            </a:r>
          </a:p>
          <a:p>
            <a:pPr eaLnBrk="1" hangingPunct="1">
              <a:spcBef>
                <a:spcPct val="0"/>
              </a:spcBef>
              <a:buFontTx/>
              <a:buNone/>
            </a:pPr>
            <a:r>
              <a:rPr lang="en-US" altLang="en-US" sz="1800" b="1">
                <a:solidFill>
                  <a:srgbClr val="FF0000"/>
                </a:solidFill>
                <a:latin typeface="Arial" charset="0"/>
              </a:rPr>
              <a:t>	- in anisogamous species (different sized gametes), the female produces a few large gametes, and the male produces lots of small ones.</a:t>
            </a:r>
          </a:p>
          <a:p>
            <a:pPr eaLnBrk="1" hangingPunct="1">
              <a:spcBef>
                <a:spcPct val="0"/>
              </a:spcBef>
              <a:buFontTx/>
              <a:buNone/>
            </a:pPr>
            <a:r>
              <a:rPr lang="en-US" altLang="en-US" sz="1800" b="1">
                <a:solidFill>
                  <a:srgbClr val="FF0000"/>
                </a:solidFill>
                <a:latin typeface="Arial" charset="0"/>
              </a:rPr>
              <a:t>	</a:t>
            </a:r>
          </a:p>
        </p:txBody>
      </p:sp>
    </p:spTree>
    <p:extLst>
      <p:ext uri="{BB962C8B-B14F-4D97-AF65-F5344CB8AC3E}">
        <p14:creationId xmlns:p14="http://schemas.microsoft.com/office/powerpoint/2010/main" val="1670150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54275" name="Text Box 3"/>
          <p:cNvSpPr txBox="1">
            <a:spLocks noChangeArrowheads="1"/>
          </p:cNvSpPr>
          <p:nvPr/>
        </p:nvSpPr>
        <p:spPr bwMode="auto">
          <a:xfrm>
            <a:off x="304800" y="152400"/>
            <a:ext cx="88392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chemeClr val="bg1"/>
                </a:solidFill>
                <a:latin typeface="Arial" charset="0"/>
              </a:rPr>
              <a:t>    -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FF0000"/>
                </a:solidFill>
                <a:latin typeface="Arial" charset="0"/>
              </a:rPr>
              <a:t>   2. Hypothesis of Parental Investment (Bateman 1948, Trivers 1972)</a:t>
            </a:r>
          </a:p>
          <a:p>
            <a:pPr eaLnBrk="1" hangingPunct="1">
              <a:spcBef>
                <a:spcPct val="0"/>
              </a:spcBef>
              <a:buFontTx/>
              <a:buNone/>
            </a:pPr>
            <a:r>
              <a:rPr lang="en-US" altLang="en-US" sz="1800" b="1">
                <a:solidFill>
                  <a:srgbClr val="FF0000"/>
                </a:solidFill>
                <a:latin typeface="Arial" charset="0"/>
              </a:rPr>
              <a:t>	</a:t>
            </a:r>
            <a:r>
              <a:rPr lang="en-US" altLang="en-US" sz="1800" b="1">
                <a:latin typeface="Arial" charset="0"/>
              </a:rPr>
              <a:t>- what is a fundamental difference between most sexes? gamete size</a:t>
            </a:r>
          </a:p>
          <a:p>
            <a:pPr eaLnBrk="1" hangingPunct="1">
              <a:spcBef>
                <a:spcPct val="0"/>
              </a:spcBef>
              <a:buFontTx/>
              <a:buNone/>
            </a:pPr>
            <a:r>
              <a:rPr lang="en-US" altLang="en-US" sz="1800" b="1">
                <a:latin typeface="Arial" charset="0"/>
              </a:rPr>
              <a:t>	- in anisogamous species (different sized gametes), the female produces a few large gametes, and the male produces lots of small ones.</a:t>
            </a:r>
          </a:p>
          <a:p>
            <a:pPr eaLnBrk="1" hangingPunct="1">
              <a:spcBef>
                <a:spcPct val="0"/>
              </a:spcBef>
              <a:buFontTx/>
              <a:buNone/>
            </a:pPr>
            <a:r>
              <a:rPr lang="en-US" altLang="en-US" sz="1800" b="1">
                <a:solidFill>
                  <a:srgbClr val="FF0000"/>
                </a:solidFill>
                <a:latin typeface="Arial" charset="0"/>
              </a:rPr>
              <a:t>	- Thus, the female invests more energy in each gamete, and that may be the tip of the iceberg (fruit, seed, yolk, uterine development, care...)</a:t>
            </a:r>
          </a:p>
          <a:p>
            <a:pPr eaLnBrk="1" hangingPunct="1">
              <a:spcBef>
                <a:spcPct val="0"/>
              </a:spcBef>
              <a:buFontTx/>
              <a:buNone/>
            </a:pPr>
            <a:r>
              <a:rPr lang="en-US" altLang="en-US" sz="1800" b="1">
                <a:solidFill>
                  <a:srgbClr val="FF0000"/>
                </a:solidFill>
                <a:latin typeface="Arial" charset="0"/>
              </a:rPr>
              <a:t>	</a:t>
            </a:r>
          </a:p>
        </p:txBody>
      </p:sp>
    </p:spTree>
    <p:extLst>
      <p:ext uri="{BB962C8B-B14F-4D97-AF65-F5344CB8AC3E}">
        <p14:creationId xmlns:p14="http://schemas.microsoft.com/office/powerpoint/2010/main" val="397798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55299" name="Text Box 3"/>
          <p:cNvSpPr txBox="1">
            <a:spLocks noChangeArrowheads="1"/>
          </p:cNvSpPr>
          <p:nvPr/>
        </p:nvSpPr>
        <p:spPr bwMode="auto">
          <a:xfrm>
            <a:off x="304800" y="152400"/>
            <a:ext cx="88392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chemeClr val="bg1"/>
                </a:solidFill>
                <a:latin typeface="Arial" charset="0"/>
              </a:rPr>
              <a:t>    -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FF0000"/>
                </a:solidFill>
                <a:latin typeface="Arial" charset="0"/>
              </a:rPr>
              <a:t>   2. Hypothesis of Parental Investment (Bateman 1948, Trivers 1972)</a:t>
            </a:r>
          </a:p>
          <a:p>
            <a:pPr eaLnBrk="1" hangingPunct="1">
              <a:spcBef>
                <a:spcPct val="0"/>
              </a:spcBef>
              <a:buFontTx/>
              <a:buNone/>
            </a:pPr>
            <a:r>
              <a:rPr lang="en-US" altLang="en-US" sz="1800" b="1">
                <a:solidFill>
                  <a:srgbClr val="FF0000"/>
                </a:solidFill>
                <a:latin typeface="Arial" charset="0"/>
              </a:rPr>
              <a:t>	</a:t>
            </a:r>
            <a:r>
              <a:rPr lang="en-US" altLang="en-US" sz="1800" b="1">
                <a:latin typeface="Arial" charset="0"/>
              </a:rPr>
              <a:t>- what is a fundamental difference between most sexes? gamete size</a:t>
            </a:r>
          </a:p>
          <a:p>
            <a:pPr eaLnBrk="1" hangingPunct="1">
              <a:spcBef>
                <a:spcPct val="0"/>
              </a:spcBef>
              <a:buFontTx/>
              <a:buNone/>
            </a:pPr>
            <a:r>
              <a:rPr lang="en-US" altLang="en-US" sz="1800" b="1">
                <a:latin typeface="Arial" charset="0"/>
              </a:rPr>
              <a:t>	- in anisogamous species (different sized gametes), the female produces a few large gametes, and the male produces lots of small ones.</a:t>
            </a:r>
          </a:p>
          <a:p>
            <a:pPr eaLnBrk="1" hangingPunct="1">
              <a:spcBef>
                <a:spcPct val="0"/>
              </a:spcBef>
              <a:buFontTx/>
              <a:buNone/>
            </a:pPr>
            <a:r>
              <a:rPr lang="en-US" altLang="en-US" sz="1800" b="1">
                <a:latin typeface="Arial" charset="0"/>
              </a:rPr>
              <a:t>	- Thus, the female invests more energy in each gamete, and that may be the tip of the iceberg (fruit, seed, yolk, uterine development, care...)</a:t>
            </a:r>
          </a:p>
          <a:p>
            <a:pPr eaLnBrk="1" hangingPunct="1">
              <a:spcBef>
                <a:spcPct val="0"/>
              </a:spcBef>
              <a:buFontTx/>
              <a:buNone/>
            </a:pPr>
            <a:r>
              <a:rPr lang="en-US" altLang="en-US" sz="1800" b="1">
                <a:solidFill>
                  <a:srgbClr val="FF0000"/>
                </a:solidFill>
                <a:latin typeface="Arial" charset="0"/>
              </a:rPr>
              <a:t>	- So: Female success is limited by number of offspring she can make</a:t>
            </a:r>
          </a:p>
          <a:p>
            <a:pPr eaLnBrk="1" hangingPunct="1">
              <a:spcBef>
                <a:spcPct val="0"/>
              </a:spcBef>
              <a:buFontTx/>
              <a:buNone/>
            </a:pPr>
            <a:r>
              <a:rPr lang="en-US" altLang="en-US" sz="1800" b="1">
                <a:solidFill>
                  <a:srgbClr val="FF0000"/>
                </a:solidFill>
                <a:latin typeface="Arial" charset="0"/>
              </a:rPr>
              <a:t>	         Male success is limited by access to/number of mates</a:t>
            </a:r>
          </a:p>
          <a:p>
            <a:pPr eaLnBrk="1" hangingPunct="1">
              <a:spcBef>
                <a:spcPct val="0"/>
              </a:spcBef>
              <a:buFontTx/>
              <a:buNone/>
            </a:pPr>
            <a:r>
              <a:rPr lang="en-US" altLang="en-US" sz="1800" b="1">
                <a:solidFill>
                  <a:srgbClr val="FF0000"/>
                </a:solidFill>
                <a:latin typeface="Arial" charset="0"/>
              </a:rPr>
              <a:t>	</a:t>
            </a:r>
          </a:p>
        </p:txBody>
      </p:sp>
    </p:spTree>
    <p:extLst>
      <p:ext uri="{BB962C8B-B14F-4D97-AF65-F5344CB8AC3E}">
        <p14:creationId xmlns:p14="http://schemas.microsoft.com/office/powerpoint/2010/main" val="3037847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56323" name="Text Box 3"/>
          <p:cNvSpPr txBox="1">
            <a:spLocks noChangeArrowheads="1"/>
          </p:cNvSpPr>
          <p:nvPr/>
        </p:nvSpPr>
        <p:spPr bwMode="auto">
          <a:xfrm>
            <a:off x="304800" y="152400"/>
            <a:ext cx="88392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chemeClr val="bg1"/>
                </a:solidFill>
                <a:latin typeface="Arial" charset="0"/>
              </a:rPr>
              <a:t>    -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FF0000"/>
                </a:solidFill>
                <a:latin typeface="Arial" charset="0"/>
              </a:rPr>
              <a:t>   2. Hypothesis of Parental Investment (Bateman 1948, Trivers 1972)</a:t>
            </a:r>
          </a:p>
          <a:p>
            <a:pPr eaLnBrk="1" hangingPunct="1">
              <a:spcBef>
                <a:spcPct val="0"/>
              </a:spcBef>
              <a:buFontTx/>
              <a:buNone/>
            </a:pPr>
            <a:r>
              <a:rPr lang="en-US" altLang="en-US" sz="1800" b="1">
                <a:latin typeface="Arial" charset="0"/>
              </a:rPr>
              <a:t>	- what is a fundamental difference between most sexes? gamete size</a:t>
            </a:r>
          </a:p>
          <a:p>
            <a:pPr eaLnBrk="1" hangingPunct="1">
              <a:spcBef>
                <a:spcPct val="0"/>
              </a:spcBef>
              <a:buFontTx/>
              <a:buNone/>
            </a:pPr>
            <a:r>
              <a:rPr lang="en-US" altLang="en-US" sz="1800" b="1">
                <a:latin typeface="Arial" charset="0"/>
              </a:rPr>
              <a:t>	- in anisogamous species (different sized gametes), the female produces a few large gametes, and the male produces lots of small ones.</a:t>
            </a:r>
          </a:p>
          <a:p>
            <a:pPr eaLnBrk="1" hangingPunct="1">
              <a:spcBef>
                <a:spcPct val="0"/>
              </a:spcBef>
              <a:buFontTx/>
              <a:buNone/>
            </a:pPr>
            <a:r>
              <a:rPr lang="en-US" altLang="en-US" sz="1800" b="1">
                <a:latin typeface="Arial" charset="0"/>
              </a:rPr>
              <a:t>	- Thus, the female invests more energy in each gamete, and that may be the tip of the iceberg (fruit, seed, yolk, uterine development, care...)</a:t>
            </a:r>
          </a:p>
          <a:p>
            <a:pPr eaLnBrk="1" hangingPunct="1">
              <a:spcBef>
                <a:spcPct val="0"/>
              </a:spcBef>
              <a:buFontTx/>
              <a:buNone/>
            </a:pPr>
            <a:r>
              <a:rPr lang="en-US" altLang="en-US" sz="1800" b="1">
                <a:latin typeface="Arial" charset="0"/>
              </a:rPr>
              <a:t>	- So: Female success is limited by number of offspring she can raise</a:t>
            </a:r>
          </a:p>
          <a:p>
            <a:pPr eaLnBrk="1" hangingPunct="1">
              <a:spcBef>
                <a:spcPct val="0"/>
              </a:spcBef>
              <a:buFontTx/>
              <a:buNone/>
            </a:pPr>
            <a:r>
              <a:rPr lang="en-US" altLang="en-US" sz="1800" b="1">
                <a:latin typeface="Arial" charset="0"/>
              </a:rPr>
              <a:t>	         Male success is limited by access to/number of mates</a:t>
            </a:r>
          </a:p>
          <a:p>
            <a:pPr eaLnBrk="1" hangingPunct="1">
              <a:spcBef>
                <a:spcPct val="0"/>
              </a:spcBef>
              <a:buFontTx/>
              <a:buNone/>
            </a:pPr>
            <a:r>
              <a:rPr lang="en-US" altLang="en-US" sz="1800" b="1">
                <a:solidFill>
                  <a:srgbClr val="FF0000"/>
                </a:solidFill>
                <a:latin typeface="Arial" charset="0"/>
              </a:rPr>
              <a:t>	- There should be greater VARIANCE among males in success, so selection for mate acquisition should be stronger in males.</a:t>
            </a:r>
          </a:p>
        </p:txBody>
      </p:sp>
    </p:spTree>
    <p:extLst>
      <p:ext uri="{BB962C8B-B14F-4D97-AF65-F5344CB8AC3E}">
        <p14:creationId xmlns:p14="http://schemas.microsoft.com/office/powerpoint/2010/main" val="237846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57347" name="Text Box 3"/>
          <p:cNvSpPr txBox="1">
            <a:spLocks noChangeArrowheads="1"/>
          </p:cNvSpPr>
          <p:nvPr/>
        </p:nvSpPr>
        <p:spPr bwMode="auto">
          <a:xfrm>
            <a:off x="304800" y="152400"/>
            <a:ext cx="8458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chemeClr val="bg1"/>
                </a:solidFill>
                <a:latin typeface="Arial" charset="0"/>
              </a:rPr>
              <a:t>    -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FF0000"/>
                </a:solidFill>
                <a:latin typeface="Arial" charset="0"/>
              </a:rPr>
              <a:t>   2. Hypothesis of Parental Investment (Bateman 1948, Trivers 1972)</a:t>
            </a:r>
          </a:p>
          <a:p>
            <a:pPr eaLnBrk="1" hangingPunct="1">
              <a:spcBef>
                <a:spcPct val="0"/>
              </a:spcBef>
              <a:buFontTx/>
              <a:buNone/>
            </a:pPr>
            <a:r>
              <a:rPr lang="en-US" altLang="en-US" sz="1800" b="1">
                <a:solidFill>
                  <a:srgbClr val="FF0000"/>
                </a:solidFill>
                <a:latin typeface="Arial" charset="0"/>
              </a:rPr>
              <a:t>   C. Tests (Jones 2002)</a:t>
            </a:r>
          </a:p>
          <a:p>
            <a:pPr eaLnBrk="1" hangingPunct="1">
              <a:spcBef>
                <a:spcPct val="0"/>
              </a:spcBef>
              <a:buFontTx/>
              <a:buNone/>
            </a:pPr>
            <a:r>
              <a:rPr lang="en-US" altLang="en-US" sz="1800" b="1">
                <a:solidFill>
                  <a:srgbClr val="FF0000"/>
                </a:solidFill>
                <a:latin typeface="Arial" charset="0"/>
              </a:rPr>
              <a:t>      - Newts: # offspring correlates with number of mates in males, not females</a:t>
            </a:r>
          </a:p>
        </p:txBody>
      </p:sp>
      <p:sp>
        <p:nvSpPr>
          <p:cNvPr id="57348" name="Line 4"/>
          <p:cNvSpPr>
            <a:spLocks noChangeShapeType="1"/>
          </p:cNvSpPr>
          <p:nvPr/>
        </p:nvSpPr>
        <p:spPr bwMode="auto">
          <a:xfrm>
            <a:off x="2057400" y="2667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49" name="Line 5"/>
          <p:cNvSpPr>
            <a:spLocks noChangeShapeType="1"/>
          </p:cNvSpPr>
          <p:nvPr/>
        </p:nvSpPr>
        <p:spPr bwMode="auto">
          <a:xfrm>
            <a:off x="1828800" y="5029200"/>
            <a:ext cx="518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0" name="Text Box 6"/>
          <p:cNvSpPr txBox="1">
            <a:spLocks noChangeArrowheads="1"/>
          </p:cNvSpPr>
          <p:nvPr/>
        </p:nvSpPr>
        <p:spPr bwMode="auto">
          <a:xfrm>
            <a:off x="3124200" y="53340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 mates</a:t>
            </a:r>
          </a:p>
        </p:txBody>
      </p:sp>
      <p:sp>
        <p:nvSpPr>
          <p:cNvPr id="57351" name="Text Box 7"/>
          <p:cNvSpPr txBox="1">
            <a:spLocks noChangeArrowheads="1"/>
          </p:cNvSpPr>
          <p:nvPr/>
        </p:nvSpPr>
        <p:spPr bwMode="auto">
          <a:xfrm rot="-5400000">
            <a:off x="183357" y="3321843"/>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 offspring</a:t>
            </a:r>
          </a:p>
        </p:txBody>
      </p:sp>
      <p:sp>
        <p:nvSpPr>
          <p:cNvPr id="57352" name="Line 8"/>
          <p:cNvSpPr>
            <a:spLocks noChangeShapeType="1"/>
          </p:cNvSpPr>
          <p:nvPr/>
        </p:nvSpPr>
        <p:spPr bwMode="auto">
          <a:xfrm flipV="1">
            <a:off x="2057400" y="4343400"/>
            <a:ext cx="1447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3" name="Line 9"/>
          <p:cNvSpPr>
            <a:spLocks noChangeShapeType="1"/>
          </p:cNvSpPr>
          <p:nvPr/>
        </p:nvSpPr>
        <p:spPr bwMode="auto">
          <a:xfrm>
            <a:off x="3505200" y="43434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4" name="Line 10"/>
          <p:cNvSpPr>
            <a:spLocks noChangeShapeType="1"/>
          </p:cNvSpPr>
          <p:nvPr/>
        </p:nvSpPr>
        <p:spPr bwMode="auto">
          <a:xfrm flipV="1">
            <a:off x="2057400" y="2667000"/>
            <a:ext cx="44196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5" name="Text Box 11"/>
          <p:cNvSpPr txBox="1">
            <a:spLocks noChangeArrowheads="1"/>
          </p:cNvSpPr>
          <p:nvPr/>
        </p:nvSpPr>
        <p:spPr bwMode="auto">
          <a:xfrm>
            <a:off x="2590800" y="2895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male</a:t>
            </a:r>
          </a:p>
        </p:txBody>
      </p:sp>
      <p:sp>
        <p:nvSpPr>
          <p:cNvPr id="57356" name="Text Box 12"/>
          <p:cNvSpPr txBox="1">
            <a:spLocks noChangeArrowheads="1"/>
          </p:cNvSpPr>
          <p:nvPr/>
        </p:nvSpPr>
        <p:spPr bwMode="auto">
          <a:xfrm>
            <a:off x="5029200" y="3733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female</a:t>
            </a:r>
          </a:p>
        </p:txBody>
      </p:sp>
    </p:spTree>
    <p:extLst>
      <p:ext uri="{BB962C8B-B14F-4D97-AF65-F5344CB8AC3E}">
        <p14:creationId xmlns:p14="http://schemas.microsoft.com/office/powerpoint/2010/main" val="1890423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58371" name="Text Box 3"/>
          <p:cNvSpPr txBox="1">
            <a:spLocks noChangeArrowheads="1"/>
          </p:cNvSpPr>
          <p:nvPr/>
        </p:nvSpPr>
        <p:spPr bwMode="auto">
          <a:xfrm>
            <a:off x="304800" y="152400"/>
            <a:ext cx="84582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latin typeface="Arial" charset="0"/>
              </a:rPr>
              <a:t>    </a:t>
            </a:r>
            <a:r>
              <a:rPr lang="en-US" altLang="en-US" sz="1800" b="1">
                <a:solidFill>
                  <a:schemeClr val="bg1"/>
                </a:solidFill>
                <a:latin typeface="Arial" charset="0"/>
              </a:rPr>
              <a:t>-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FF0000"/>
                </a:solidFill>
                <a:latin typeface="Arial" charset="0"/>
              </a:rPr>
              <a:t>   2. Hypothesis of Parental Investment (Bateman 1948, Trivers 1972)</a:t>
            </a:r>
          </a:p>
          <a:p>
            <a:pPr eaLnBrk="1" hangingPunct="1">
              <a:spcBef>
                <a:spcPct val="0"/>
              </a:spcBef>
              <a:buFontTx/>
              <a:buNone/>
            </a:pPr>
            <a:r>
              <a:rPr lang="en-US" altLang="en-US" sz="1800" b="1">
                <a:solidFill>
                  <a:srgbClr val="FF0000"/>
                </a:solidFill>
                <a:latin typeface="Arial" charset="0"/>
              </a:rPr>
              <a:t>   3. Tests (Jones 2002)</a:t>
            </a:r>
          </a:p>
          <a:p>
            <a:pPr eaLnBrk="1" hangingPunct="1">
              <a:spcBef>
                <a:spcPct val="0"/>
              </a:spcBef>
              <a:buFontTx/>
              <a:buNone/>
            </a:pPr>
            <a:r>
              <a:rPr lang="en-US" altLang="en-US" sz="1800" b="1">
                <a:solidFill>
                  <a:srgbClr val="FF0000"/>
                </a:solidFill>
                <a:latin typeface="Arial" charset="0"/>
              </a:rPr>
              <a:t>      - Pipefish where males incubate young, the pattern is reversed...</a:t>
            </a:r>
          </a:p>
        </p:txBody>
      </p:sp>
      <p:sp>
        <p:nvSpPr>
          <p:cNvPr id="58372" name="Line 4"/>
          <p:cNvSpPr>
            <a:spLocks noChangeShapeType="1"/>
          </p:cNvSpPr>
          <p:nvPr/>
        </p:nvSpPr>
        <p:spPr bwMode="auto">
          <a:xfrm>
            <a:off x="2057400" y="2667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3" name="Line 5"/>
          <p:cNvSpPr>
            <a:spLocks noChangeShapeType="1"/>
          </p:cNvSpPr>
          <p:nvPr/>
        </p:nvSpPr>
        <p:spPr bwMode="auto">
          <a:xfrm>
            <a:off x="1828800" y="5029200"/>
            <a:ext cx="518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4" name="Text Box 6"/>
          <p:cNvSpPr txBox="1">
            <a:spLocks noChangeArrowheads="1"/>
          </p:cNvSpPr>
          <p:nvPr/>
        </p:nvSpPr>
        <p:spPr bwMode="auto">
          <a:xfrm>
            <a:off x="3124200" y="53340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 mates</a:t>
            </a:r>
          </a:p>
        </p:txBody>
      </p:sp>
      <p:sp>
        <p:nvSpPr>
          <p:cNvPr id="58375" name="Text Box 7"/>
          <p:cNvSpPr txBox="1">
            <a:spLocks noChangeArrowheads="1"/>
          </p:cNvSpPr>
          <p:nvPr/>
        </p:nvSpPr>
        <p:spPr bwMode="auto">
          <a:xfrm rot="-5400000">
            <a:off x="183357" y="3321843"/>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 offspring</a:t>
            </a:r>
          </a:p>
        </p:txBody>
      </p:sp>
      <p:sp>
        <p:nvSpPr>
          <p:cNvPr id="58376" name="Line 8"/>
          <p:cNvSpPr>
            <a:spLocks noChangeShapeType="1"/>
          </p:cNvSpPr>
          <p:nvPr/>
        </p:nvSpPr>
        <p:spPr bwMode="auto">
          <a:xfrm flipV="1">
            <a:off x="2057400" y="4343400"/>
            <a:ext cx="1447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7" name="Line 9"/>
          <p:cNvSpPr>
            <a:spLocks noChangeShapeType="1"/>
          </p:cNvSpPr>
          <p:nvPr/>
        </p:nvSpPr>
        <p:spPr bwMode="auto">
          <a:xfrm>
            <a:off x="3505200" y="43434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8" name="Line 10"/>
          <p:cNvSpPr>
            <a:spLocks noChangeShapeType="1"/>
          </p:cNvSpPr>
          <p:nvPr/>
        </p:nvSpPr>
        <p:spPr bwMode="auto">
          <a:xfrm flipV="1">
            <a:off x="2057400" y="2667000"/>
            <a:ext cx="44196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9" name="Text Box 11"/>
          <p:cNvSpPr txBox="1">
            <a:spLocks noChangeArrowheads="1"/>
          </p:cNvSpPr>
          <p:nvPr/>
        </p:nvSpPr>
        <p:spPr bwMode="auto">
          <a:xfrm>
            <a:off x="2819400" y="3200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female</a:t>
            </a:r>
          </a:p>
        </p:txBody>
      </p:sp>
      <p:sp>
        <p:nvSpPr>
          <p:cNvPr id="58380" name="Text Box 12"/>
          <p:cNvSpPr txBox="1">
            <a:spLocks noChangeArrowheads="1"/>
          </p:cNvSpPr>
          <p:nvPr/>
        </p:nvSpPr>
        <p:spPr bwMode="auto">
          <a:xfrm>
            <a:off x="5105400" y="38862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male</a:t>
            </a:r>
          </a:p>
        </p:txBody>
      </p:sp>
    </p:spTree>
    <p:extLst>
      <p:ext uri="{BB962C8B-B14F-4D97-AF65-F5344CB8AC3E}">
        <p14:creationId xmlns:p14="http://schemas.microsoft.com/office/powerpoint/2010/main" val="550434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59395" name="Text Box 3"/>
          <p:cNvSpPr txBox="1">
            <a:spLocks noChangeArrowheads="1"/>
          </p:cNvSpPr>
          <p:nvPr/>
        </p:nvSpPr>
        <p:spPr bwMode="auto">
          <a:xfrm>
            <a:off x="304800" y="152400"/>
            <a:ext cx="8458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latin typeface="Arial" charset="0"/>
              </a:rPr>
              <a:t>    </a:t>
            </a:r>
            <a:r>
              <a:rPr lang="en-US" altLang="en-US" sz="1800" b="1">
                <a:solidFill>
                  <a:schemeClr val="bg1"/>
                </a:solidFill>
                <a:latin typeface="Arial" charset="0"/>
              </a:rPr>
              <a:t>-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FF0000"/>
                </a:solidFill>
                <a:latin typeface="Arial" charset="0"/>
              </a:rPr>
              <a:t>   2. Hypothesis of Parental Investment (Bateman 1948, Trivers 1972)</a:t>
            </a:r>
          </a:p>
          <a:p>
            <a:pPr eaLnBrk="1" hangingPunct="1">
              <a:spcBef>
                <a:spcPct val="0"/>
              </a:spcBef>
              <a:buFontTx/>
              <a:buNone/>
            </a:pPr>
            <a:r>
              <a:rPr lang="en-US" altLang="en-US" sz="1800" b="1">
                <a:solidFill>
                  <a:srgbClr val="FF0000"/>
                </a:solidFill>
                <a:latin typeface="Arial" charset="0"/>
              </a:rPr>
              <a:t>   3. Tests (Jones 2002)</a:t>
            </a:r>
          </a:p>
          <a:p>
            <a:pPr eaLnBrk="1" hangingPunct="1">
              <a:spcBef>
                <a:spcPct val="0"/>
              </a:spcBef>
              <a:buFontTx/>
              <a:buNone/>
            </a:pPr>
            <a:r>
              <a:rPr lang="en-US" altLang="en-US" sz="1800" b="1">
                <a:solidFill>
                  <a:srgbClr val="FF0000"/>
                </a:solidFill>
                <a:latin typeface="Arial" charset="0"/>
              </a:rPr>
              <a:t>      - Pipefish where males incubate young, the pattern is reversed...</a:t>
            </a:r>
          </a:p>
          <a:p>
            <a:pPr eaLnBrk="1" hangingPunct="1">
              <a:spcBef>
                <a:spcPct val="0"/>
              </a:spcBef>
              <a:buFontTx/>
              <a:buNone/>
            </a:pPr>
            <a:r>
              <a:rPr lang="en-US" altLang="en-US" sz="1800" b="1">
                <a:solidFill>
                  <a:srgbClr val="FF0000"/>
                </a:solidFill>
                <a:latin typeface="Arial" charset="0"/>
              </a:rPr>
              <a:t>      - SO: reproductive strategy correlates better with </a:t>
            </a:r>
            <a:r>
              <a:rPr lang="en-US" altLang="en-US" sz="1800" b="1">
                <a:solidFill>
                  <a:schemeClr val="accent2"/>
                </a:solidFill>
                <a:latin typeface="Arial" charset="0"/>
              </a:rPr>
              <a:t>INVESTMENT </a:t>
            </a:r>
            <a:r>
              <a:rPr lang="en-US" altLang="en-US" sz="1800" b="1">
                <a:solidFill>
                  <a:srgbClr val="FF0000"/>
                </a:solidFill>
                <a:latin typeface="Arial" charset="0"/>
              </a:rPr>
              <a:t>than </a:t>
            </a:r>
            <a:r>
              <a:rPr lang="en-US" altLang="en-US" sz="1800" b="1">
                <a:solidFill>
                  <a:schemeClr val="accent2"/>
                </a:solidFill>
                <a:latin typeface="Arial" charset="0"/>
              </a:rPr>
              <a:t>SEX</a:t>
            </a:r>
            <a:r>
              <a:rPr lang="en-US" altLang="en-US" sz="1800" b="1">
                <a:solidFill>
                  <a:srgbClr val="FF0000"/>
                </a:solidFill>
                <a:latin typeface="Arial" charset="0"/>
              </a:rPr>
              <a:t>, per se.</a:t>
            </a:r>
          </a:p>
        </p:txBody>
      </p:sp>
      <p:sp>
        <p:nvSpPr>
          <p:cNvPr id="59396" name="Line 4"/>
          <p:cNvSpPr>
            <a:spLocks noChangeShapeType="1"/>
          </p:cNvSpPr>
          <p:nvPr/>
        </p:nvSpPr>
        <p:spPr bwMode="auto">
          <a:xfrm>
            <a:off x="2057400" y="2667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7" name="Line 5"/>
          <p:cNvSpPr>
            <a:spLocks noChangeShapeType="1"/>
          </p:cNvSpPr>
          <p:nvPr/>
        </p:nvSpPr>
        <p:spPr bwMode="auto">
          <a:xfrm>
            <a:off x="1828800" y="5029200"/>
            <a:ext cx="518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8" name="Text Box 6"/>
          <p:cNvSpPr txBox="1">
            <a:spLocks noChangeArrowheads="1"/>
          </p:cNvSpPr>
          <p:nvPr/>
        </p:nvSpPr>
        <p:spPr bwMode="auto">
          <a:xfrm>
            <a:off x="3124200" y="53340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 mates</a:t>
            </a:r>
          </a:p>
        </p:txBody>
      </p:sp>
      <p:sp>
        <p:nvSpPr>
          <p:cNvPr id="59399" name="Text Box 7"/>
          <p:cNvSpPr txBox="1">
            <a:spLocks noChangeArrowheads="1"/>
          </p:cNvSpPr>
          <p:nvPr/>
        </p:nvSpPr>
        <p:spPr bwMode="auto">
          <a:xfrm rot="-5400000">
            <a:off x="183357" y="3321843"/>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 offspring</a:t>
            </a:r>
          </a:p>
        </p:txBody>
      </p:sp>
      <p:sp>
        <p:nvSpPr>
          <p:cNvPr id="59400" name="Line 8"/>
          <p:cNvSpPr>
            <a:spLocks noChangeShapeType="1"/>
          </p:cNvSpPr>
          <p:nvPr/>
        </p:nvSpPr>
        <p:spPr bwMode="auto">
          <a:xfrm flipV="1">
            <a:off x="2057400" y="4343400"/>
            <a:ext cx="1447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1" name="Line 9"/>
          <p:cNvSpPr>
            <a:spLocks noChangeShapeType="1"/>
          </p:cNvSpPr>
          <p:nvPr/>
        </p:nvSpPr>
        <p:spPr bwMode="auto">
          <a:xfrm>
            <a:off x="3505200" y="43434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2" name="Line 10"/>
          <p:cNvSpPr>
            <a:spLocks noChangeShapeType="1"/>
          </p:cNvSpPr>
          <p:nvPr/>
        </p:nvSpPr>
        <p:spPr bwMode="auto">
          <a:xfrm flipV="1">
            <a:off x="2057400" y="2667000"/>
            <a:ext cx="44196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3" name="Text Box 11"/>
          <p:cNvSpPr txBox="1">
            <a:spLocks noChangeArrowheads="1"/>
          </p:cNvSpPr>
          <p:nvPr/>
        </p:nvSpPr>
        <p:spPr bwMode="auto">
          <a:xfrm>
            <a:off x="2819400" y="3200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female</a:t>
            </a:r>
          </a:p>
        </p:txBody>
      </p:sp>
      <p:sp>
        <p:nvSpPr>
          <p:cNvPr id="59404" name="Text Box 12"/>
          <p:cNvSpPr txBox="1">
            <a:spLocks noChangeArrowheads="1"/>
          </p:cNvSpPr>
          <p:nvPr/>
        </p:nvSpPr>
        <p:spPr bwMode="auto">
          <a:xfrm>
            <a:off x="5105400" y="38862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male</a:t>
            </a:r>
          </a:p>
        </p:txBody>
      </p:sp>
    </p:spTree>
    <p:extLst>
      <p:ext uri="{BB962C8B-B14F-4D97-AF65-F5344CB8AC3E}">
        <p14:creationId xmlns:p14="http://schemas.microsoft.com/office/powerpoint/2010/main" val="2193672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60419" name="Text Box 3"/>
          <p:cNvSpPr txBox="1">
            <a:spLocks noChangeArrowheads="1"/>
          </p:cNvSpPr>
          <p:nvPr/>
        </p:nvSpPr>
        <p:spPr bwMode="auto">
          <a:xfrm>
            <a:off x="304800" y="152400"/>
            <a:ext cx="8839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chemeClr val="bg1"/>
                </a:solidFill>
                <a:latin typeface="Arial" charset="0"/>
              </a:rPr>
              <a:t>    -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FF0000"/>
                </a:solidFill>
                <a:latin typeface="Arial" charset="0"/>
              </a:rPr>
              <a:t>   2. Hypothesis of Parental Investment (Bateman 1948, Trivers 1972)</a:t>
            </a:r>
          </a:p>
          <a:p>
            <a:pPr eaLnBrk="1" hangingPunct="1">
              <a:spcBef>
                <a:spcPct val="0"/>
              </a:spcBef>
              <a:buFontTx/>
              <a:buNone/>
            </a:pPr>
            <a:r>
              <a:rPr lang="en-US" altLang="en-US" sz="1800" b="1">
                <a:solidFill>
                  <a:srgbClr val="FF0000"/>
                </a:solidFill>
                <a:latin typeface="Arial" charset="0"/>
              </a:rPr>
              <a:t>   3. Tests (Jones 2002)</a:t>
            </a:r>
          </a:p>
          <a:p>
            <a:pPr eaLnBrk="1" hangingPunct="1">
              <a:spcBef>
                <a:spcPct val="0"/>
              </a:spcBef>
              <a:buFontTx/>
              <a:buNone/>
            </a:pPr>
            <a:r>
              <a:rPr lang="en-US" altLang="en-US" sz="1800" b="1">
                <a:solidFill>
                  <a:srgbClr val="FF0000"/>
                </a:solidFill>
                <a:latin typeface="Arial" charset="0"/>
              </a:rPr>
              <a:t>   4. Conclusions</a:t>
            </a:r>
          </a:p>
          <a:p>
            <a:pPr eaLnBrk="1" hangingPunct="1">
              <a:spcBef>
                <a:spcPct val="0"/>
              </a:spcBef>
              <a:buFontTx/>
              <a:buNone/>
            </a:pPr>
            <a:r>
              <a:rPr lang="en-US" altLang="en-US" sz="1800" b="1">
                <a:solidFill>
                  <a:srgbClr val="FF0000"/>
                </a:solidFill>
                <a:latin typeface="Arial" charset="0"/>
              </a:rPr>
              <a:t>	</a:t>
            </a:r>
          </a:p>
        </p:txBody>
      </p:sp>
    </p:spTree>
    <p:extLst>
      <p:ext uri="{BB962C8B-B14F-4D97-AF65-F5344CB8AC3E}">
        <p14:creationId xmlns:p14="http://schemas.microsoft.com/office/powerpoint/2010/main" val="3144691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43011" name="Text Box 3"/>
          <p:cNvSpPr txBox="1">
            <a:spLocks noChangeArrowheads="1"/>
          </p:cNvSpPr>
          <p:nvPr/>
        </p:nvSpPr>
        <p:spPr bwMode="auto">
          <a:xfrm>
            <a:off x="304800" y="152400"/>
            <a:ext cx="8458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rgbClr val="FF0000"/>
                </a:solidFill>
                <a:latin typeface="Arial" charset="0"/>
              </a:rPr>
              <a:t>   - Recognized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p:txBody>
      </p:sp>
    </p:spTree>
    <p:extLst>
      <p:ext uri="{BB962C8B-B14F-4D97-AF65-F5344CB8AC3E}">
        <p14:creationId xmlns:p14="http://schemas.microsoft.com/office/powerpoint/2010/main" val="3284084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61443" name="Text Box 3"/>
          <p:cNvSpPr txBox="1">
            <a:spLocks noChangeArrowheads="1"/>
          </p:cNvSpPr>
          <p:nvPr/>
        </p:nvSpPr>
        <p:spPr bwMode="auto">
          <a:xfrm>
            <a:off x="304800" y="152400"/>
            <a:ext cx="88392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latin typeface="Arial" charset="0"/>
              </a:rPr>
              <a:t>    </a:t>
            </a:r>
            <a:r>
              <a:rPr lang="en-US" altLang="en-US" sz="1800" b="1">
                <a:solidFill>
                  <a:schemeClr val="bg1"/>
                </a:solidFill>
                <a:latin typeface="Arial" charset="0"/>
              </a:rPr>
              <a:t>-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FF0000"/>
                </a:solidFill>
                <a:latin typeface="Arial" charset="0"/>
              </a:rPr>
              <a:t>   2. Hypothesis of Parental Investment (Bateman 1948, Trivers 1972)</a:t>
            </a:r>
          </a:p>
          <a:p>
            <a:pPr eaLnBrk="1" hangingPunct="1">
              <a:spcBef>
                <a:spcPct val="0"/>
              </a:spcBef>
              <a:buFontTx/>
              <a:buNone/>
            </a:pPr>
            <a:r>
              <a:rPr lang="en-US" altLang="en-US" sz="1800" b="1">
                <a:solidFill>
                  <a:srgbClr val="FF0000"/>
                </a:solidFill>
                <a:latin typeface="Arial" charset="0"/>
              </a:rPr>
              <a:t>   3. Tests (Jones 2002)</a:t>
            </a:r>
          </a:p>
          <a:p>
            <a:pPr eaLnBrk="1" hangingPunct="1">
              <a:spcBef>
                <a:spcPct val="0"/>
              </a:spcBef>
              <a:buFontTx/>
              <a:buNone/>
            </a:pPr>
            <a:r>
              <a:rPr lang="en-US" altLang="en-US" sz="1800" b="1">
                <a:solidFill>
                  <a:srgbClr val="FF0000"/>
                </a:solidFill>
                <a:latin typeface="Arial" charset="0"/>
              </a:rPr>
              <a:t>   4. Conclusions</a:t>
            </a:r>
          </a:p>
          <a:p>
            <a:pPr eaLnBrk="1" hangingPunct="1">
              <a:spcBef>
                <a:spcPct val="0"/>
              </a:spcBef>
              <a:buFontTx/>
              <a:buNone/>
            </a:pPr>
            <a:r>
              <a:rPr lang="en-US" altLang="en-US" sz="1800" b="1">
                <a:solidFill>
                  <a:srgbClr val="FF0000"/>
                </a:solidFill>
                <a:latin typeface="Arial" charset="0"/>
              </a:rPr>
              <a:t>	- Darwin and Bateman said </a:t>
            </a:r>
            <a:r>
              <a:rPr lang="en-US" altLang="en-US" sz="1800" b="1">
                <a:solidFill>
                  <a:schemeClr val="tx2"/>
                </a:solidFill>
                <a:latin typeface="Arial" charset="0"/>
              </a:rPr>
              <a:t>males are competitive</a:t>
            </a:r>
            <a:r>
              <a:rPr lang="en-US" altLang="en-US" sz="1800" b="1">
                <a:solidFill>
                  <a:srgbClr val="FF0000"/>
                </a:solidFill>
                <a:latin typeface="Arial" charset="0"/>
              </a:rPr>
              <a:t>, and the only recourse left to </a:t>
            </a:r>
            <a:r>
              <a:rPr lang="en-US" altLang="en-US" sz="1800" b="1">
                <a:solidFill>
                  <a:schemeClr val="tx2"/>
                </a:solidFill>
                <a:latin typeface="Arial" charset="0"/>
              </a:rPr>
              <a:t>females is to be choosy</a:t>
            </a:r>
            <a:r>
              <a:rPr lang="en-US" altLang="en-US" sz="1800" b="1">
                <a:solidFill>
                  <a:srgbClr val="FF0000"/>
                </a:solidFill>
                <a:latin typeface="Arial" charset="0"/>
              </a:rPr>
              <a:t>.</a:t>
            </a:r>
          </a:p>
          <a:p>
            <a:pPr eaLnBrk="1" hangingPunct="1">
              <a:spcBef>
                <a:spcPct val="0"/>
              </a:spcBef>
              <a:buFontTx/>
              <a:buNone/>
            </a:pPr>
            <a:r>
              <a:rPr lang="en-US" altLang="en-US" sz="1800" b="1">
                <a:solidFill>
                  <a:srgbClr val="FF0000"/>
                </a:solidFill>
                <a:latin typeface="Arial" charset="0"/>
              </a:rPr>
              <a:t>	</a:t>
            </a:r>
          </a:p>
        </p:txBody>
      </p:sp>
    </p:spTree>
    <p:extLst>
      <p:ext uri="{BB962C8B-B14F-4D97-AF65-F5344CB8AC3E}">
        <p14:creationId xmlns:p14="http://schemas.microsoft.com/office/powerpoint/2010/main" val="3948083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62467" name="Text Box 3"/>
          <p:cNvSpPr txBox="1">
            <a:spLocks noChangeArrowheads="1"/>
          </p:cNvSpPr>
          <p:nvPr/>
        </p:nvSpPr>
        <p:spPr bwMode="auto">
          <a:xfrm>
            <a:off x="304800" y="152400"/>
            <a:ext cx="88392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latin typeface="Arial" charset="0"/>
              </a:rPr>
              <a:t>    </a:t>
            </a:r>
            <a:r>
              <a:rPr lang="en-US" altLang="en-US" sz="1800" b="1">
                <a:solidFill>
                  <a:schemeClr val="bg1"/>
                </a:solidFill>
                <a:latin typeface="Arial" charset="0"/>
              </a:rPr>
              <a:t>-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FF0000"/>
                </a:solidFill>
                <a:latin typeface="Arial" charset="0"/>
              </a:rPr>
              <a:t>   2. Hypothesis of Parental Investment (Bateman 1948, Trivers 1972)</a:t>
            </a:r>
          </a:p>
          <a:p>
            <a:pPr eaLnBrk="1" hangingPunct="1">
              <a:spcBef>
                <a:spcPct val="0"/>
              </a:spcBef>
              <a:buFontTx/>
              <a:buNone/>
            </a:pPr>
            <a:r>
              <a:rPr lang="en-US" altLang="en-US" sz="1800" b="1">
                <a:solidFill>
                  <a:srgbClr val="FF0000"/>
                </a:solidFill>
                <a:latin typeface="Arial" charset="0"/>
              </a:rPr>
              <a:t>   3. Tests (Jones 2002)</a:t>
            </a:r>
          </a:p>
          <a:p>
            <a:pPr eaLnBrk="1" hangingPunct="1">
              <a:spcBef>
                <a:spcPct val="0"/>
              </a:spcBef>
              <a:buFontTx/>
              <a:buNone/>
            </a:pPr>
            <a:r>
              <a:rPr lang="en-US" altLang="en-US" sz="1800" b="1">
                <a:solidFill>
                  <a:srgbClr val="FF0000"/>
                </a:solidFill>
                <a:latin typeface="Arial" charset="0"/>
              </a:rPr>
              <a:t>   4. Conclusions</a:t>
            </a:r>
          </a:p>
          <a:p>
            <a:pPr eaLnBrk="1" hangingPunct="1">
              <a:spcBef>
                <a:spcPct val="0"/>
              </a:spcBef>
              <a:buFontTx/>
              <a:buNone/>
            </a:pPr>
            <a:r>
              <a:rPr lang="en-US" altLang="en-US" sz="1800" b="1">
                <a:solidFill>
                  <a:srgbClr val="FF0000"/>
                </a:solidFill>
                <a:latin typeface="Arial" charset="0"/>
              </a:rPr>
              <a:t>	</a:t>
            </a:r>
            <a:r>
              <a:rPr lang="en-US" altLang="en-US" sz="1800" b="1">
                <a:latin typeface="Arial" charset="0"/>
              </a:rPr>
              <a:t>- Darwin and Bateman said males are competitive, and the only recourse left to females is to be choosy.</a:t>
            </a:r>
          </a:p>
          <a:p>
            <a:pPr eaLnBrk="1" hangingPunct="1">
              <a:spcBef>
                <a:spcPct val="0"/>
              </a:spcBef>
              <a:buFontTx/>
              <a:buNone/>
            </a:pPr>
            <a:r>
              <a:rPr lang="en-US" altLang="en-US" sz="1800" b="1">
                <a:solidFill>
                  <a:srgbClr val="FF0000"/>
                </a:solidFill>
                <a:latin typeface="Arial" charset="0"/>
              </a:rPr>
              <a:t>	- Things are more complex (pipefish, monogamy)</a:t>
            </a:r>
          </a:p>
          <a:p>
            <a:pPr eaLnBrk="1" hangingPunct="1">
              <a:spcBef>
                <a:spcPct val="0"/>
              </a:spcBef>
              <a:buFontTx/>
              <a:buNone/>
            </a:pPr>
            <a:r>
              <a:rPr lang="en-US" altLang="en-US" sz="1800" b="1">
                <a:solidFill>
                  <a:srgbClr val="FF0000"/>
                </a:solidFill>
                <a:latin typeface="Arial" charset="0"/>
              </a:rPr>
              <a:t>	</a:t>
            </a:r>
          </a:p>
        </p:txBody>
      </p:sp>
    </p:spTree>
    <p:extLst>
      <p:ext uri="{BB962C8B-B14F-4D97-AF65-F5344CB8AC3E}">
        <p14:creationId xmlns:p14="http://schemas.microsoft.com/office/powerpoint/2010/main" val="3022005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63491" name="Text Box 3"/>
          <p:cNvSpPr txBox="1">
            <a:spLocks noChangeArrowheads="1"/>
          </p:cNvSpPr>
          <p:nvPr/>
        </p:nvSpPr>
        <p:spPr bwMode="auto">
          <a:xfrm>
            <a:off x="304800" y="152400"/>
            <a:ext cx="8839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latin typeface="Arial" charset="0"/>
              </a:rPr>
              <a:t>    </a:t>
            </a:r>
            <a:r>
              <a:rPr lang="en-US" altLang="en-US" sz="1800" b="1">
                <a:solidFill>
                  <a:schemeClr val="bg1"/>
                </a:solidFill>
                <a:latin typeface="Arial" charset="0"/>
              </a:rPr>
              <a:t>-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FF0000"/>
                </a:solidFill>
                <a:latin typeface="Arial" charset="0"/>
              </a:rPr>
              <a:t>   2. Hypothesis of Parental Investment (Bateman 1948, Trivers 1972)</a:t>
            </a:r>
          </a:p>
          <a:p>
            <a:pPr eaLnBrk="1" hangingPunct="1">
              <a:spcBef>
                <a:spcPct val="0"/>
              </a:spcBef>
              <a:buFontTx/>
              <a:buNone/>
            </a:pPr>
            <a:r>
              <a:rPr lang="en-US" altLang="en-US" sz="1800" b="1">
                <a:solidFill>
                  <a:srgbClr val="FF0000"/>
                </a:solidFill>
                <a:latin typeface="Arial" charset="0"/>
              </a:rPr>
              <a:t>   3. Tests (Jones 2002)</a:t>
            </a:r>
          </a:p>
          <a:p>
            <a:pPr eaLnBrk="1" hangingPunct="1">
              <a:spcBef>
                <a:spcPct val="0"/>
              </a:spcBef>
              <a:buFontTx/>
              <a:buNone/>
            </a:pPr>
            <a:r>
              <a:rPr lang="en-US" altLang="en-US" sz="1800" b="1">
                <a:solidFill>
                  <a:srgbClr val="FF0000"/>
                </a:solidFill>
                <a:latin typeface="Arial" charset="0"/>
              </a:rPr>
              <a:t>   4. Conclusions</a:t>
            </a:r>
          </a:p>
          <a:p>
            <a:pPr eaLnBrk="1" hangingPunct="1">
              <a:spcBef>
                <a:spcPct val="0"/>
              </a:spcBef>
              <a:buFontTx/>
              <a:buNone/>
            </a:pPr>
            <a:r>
              <a:rPr lang="en-US" altLang="en-US" sz="1800" b="1">
                <a:solidFill>
                  <a:srgbClr val="FF0000"/>
                </a:solidFill>
                <a:latin typeface="Arial" charset="0"/>
              </a:rPr>
              <a:t>	</a:t>
            </a:r>
            <a:r>
              <a:rPr lang="en-US" altLang="en-US" sz="1800" b="1">
                <a:latin typeface="Arial" charset="0"/>
              </a:rPr>
              <a:t>- Darwin and Bateman said males are competitive, and the only recourse left to females is to be choosy.</a:t>
            </a:r>
          </a:p>
          <a:p>
            <a:pPr eaLnBrk="1" hangingPunct="1">
              <a:spcBef>
                <a:spcPct val="0"/>
              </a:spcBef>
              <a:buFontTx/>
              <a:buNone/>
            </a:pPr>
            <a:r>
              <a:rPr lang="en-US" altLang="en-US" sz="1800" b="1">
                <a:latin typeface="Arial" charset="0"/>
              </a:rPr>
              <a:t>	- Things are more complex (pipefish, monogamy)</a:t>
            </a:r>
          </a:p>
          <a:p>
            <a:pPr eaLnBrk="1" hangingPunct="1">
              <a:spcBef>
                <a:spcPct val="0"/>
              </a:spcBef>
              <a:buFontTx/>
              <a:buNone/>
            </a:pPr>
            <a:r>
              <a:rPr lang="en-US" altLang="en-US" sz="1800" b="1">
                <a:solidFill>
                  <a:srgbClr val="FF0000"/>
                </a:solidFill>
                <a:latin typeface="Arial" charset="0"/>
              </a:rPr>
              <a:t>	- If one sex is limited by access, that sex should compete.</a:t>
            </a:r>
          </a:p>
          <a:p>
            <a:pPr eaLnBrk="1" hangingPunct="1">
              <a:spcBef>
                <a:spcPct val="0"/>
              </a:spcBef>
              <a:buFontTx/>
              <a:buNone/>
            </a:pPr>
            <a:r>
              <a:rPr lang="en-US" altLang="en-US" sz="1800" b="1">
                <a:solidFill>
                  <a:srgbClr val="FF0000"/>
                </a:solidFill>
                <a:latin typeface="Arial" charset="0"/>
              </a:rPr>
              <a:t>	</a:t>
            </a:r>
          </a:p>
        </p:txBody>
      </p:sp>
    </p:spTree>
    <p:extLst>
      <p:ext uri="{BB962C8B-B14F-4D97-AF65-F5344CB8AC3E}">
        <p14:creationId xmlns:p14="http://schemas.microsoft.com/office/powerpoint/2010/main" val="1147549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64515" name="Text Box 3"/>
          <p:cNvSpPr txBox="1">
            <a:spLocks noChangeArrowheads="1"/>
          </p:cNvSpPr>
          <p:nvPr/>
        </p:nvSpPr>
        <p:spPr bwMode="auto">
          <a:xfrm>
            <a:off x="304800" y="152400"/>
            <a:ext cx="88392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latin typeface="Arial" charset="0"/>
              </a:rPr>
              <a:t>    </a:t>
            </a:r>
            <a:r>
              <a:rPr lang="en-US" altLang="en-US" sz="1800" b="1">
                <a:solidFill>
                  <a:schemeClr val="bg1"/>
                </a:solidFill>
                <a:latin typeface="Arial" charset="0"/>
              </a:rPr>
              <a:t>-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solidFill>
                  <a:srgbClr val="FF0000"/>
                </a:solidFill>
                <a:latin typeface="Arial" charset="0"/>
              </a:rPr>
              <a:t>   2. Hypothesis of Parental Investment (Bateman 1948, Trivers 1972)</a:t>
            </a:r>
          </a:p>
          <a:p>
            <a:pPr eaLnBrk="1" hangingPunct="1">
              <a:spcBef>
                <a:spcPct val="0"/>
              </a:spcBef>
              <a:buFontTx/>
              <a:buNone/>
            </a:pPr>
            <a:r>
              <a:rPr lang="en-US" altLang="en-US" sz="1800" b="1">
                <a:solidFill>
                  <a:srgbClr val="FF0000"/>
                </a:solidFill>
                <a:latin typeface="Arial" charset="0"/>
              </a:rPr>
              <a:t>   3. Tests (Jones 2002)</a:t>
            </a:r>
          </a:p>
          <a:p>
            <a:pPr eaLnBrk="1" hangingPunct="1">
              <a:spcBef>
                <a:spcPct val="0"/>
              </a:spcBef>
              <a:buFontTx/>
              <a:buNone/>
            </a:pPr>
            <a:r>
              <a:rPr lang="en-US" altLang="en-US" sz="1800" b="1">
                <a:solidFill>
                  <a:srgbClr val="FF0000"/>
                </a:solidFill>
                <a:latin typeface="Arial" charset="0"/>
              </a:rPr>
              <a:t>   4. Conclusions</a:t>
            </a:r>
          </a:p>
          <a:p>
            <a:pPr eaLnBrk="1" hangingPunct="1">
              <a:spcBef>
                <a:spcPct val="0"/>
              </a:spcBef>
              <a:buFontTx/>
              <a:buNone/>
            </a:pPr>
            <a:r>
              <a:rPr lang="en-US" altLang="en-US" sz="1800" b="1">
                <a:latin typeface="Arial" charset="0"/>
              </a:rPr>
              <a:t>	- Darwin and Bateman said males are competitive, and the only recourse left to females is to be choosy.</a:t>
            </a:r>
          </a:p>
          <a:p>
            <a:pPr eaLnBrk="1" hangingPunct="1">
              <a:spcBef>
                <a:spcPct val="0"/>
              </a:spcBef>
              <a:buFontTx/>
              <a:buNone/>
            </a:pPr>
            <a:r>
              <a:rPr lang="en-US" altLang="en-US" sz="1800" b="1">
                <a:latin typeface="Arial" charset="0"/>
              </a:rPr>
              <a:t>	- Things are more complex (pipefish, monogamy)</a:t>
            </a:r>
          </a:p>
          <a:p>
            <a:pPr eaLnBrk="1" hangingPunct="1">
              <a:spcBef>
                <a:spcPct val="0"/>
              </a:spcBef>
              <a:buFontTx/>
              <a:buNone/>
            </a:pPr>
            <a:r>
              <a:rPr lang="en-US" altLang="en-US" sz="1800" b="1">
                <a:latin typeface="Arial" charset="0"/>
              </a:rPr>
              <a:t>	- If one sex is limited by access, that sex should compete.</a:t>
            </a:r>
          </a:p>
          <a:p>
            <a:pPr eaLnBrk="1" hangingPunct="1">
              <a:spcBef>
                <a:spcPct val="0"/>
              </a:spcBef>
              <a:buFontTx/>
              <a:buNone/>
            </a:pPr>
            <a:r>
              <a:rPr lang="en-US" altLang="en-US" sz="1800" b="1">
                <a:solidFill>
                  <a:srgbClr val="FF0000"/>
                </a:solidFill>
                <a:latin typeface="Arial" charset="0"/>
              </a:rPr>
              <a:t>	- The sex NOT limited by access can then be choosey and select mates of the highest QUALITY.</a:t>
            </a:r>
          </a:p>
        </p:txBody>
      </p:sp>
    </p:spTree>
    <p:extLst>
      <p:ext uri="{BB962C8B-B14F-4D97-AF65-F5344CB8AC3E}">
        <p14:creationId xmlns:p14="http://schemas.microsoft.com/office/powerpoint/2010/main" val="2378110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65539" name="Text Box 3"/>
          <p:cNvSpPr txBox="1">
            <a:spLocks noChangeArrowheads="1"/>
          </p:cNvSpPr>
          <p:nvPr/>
        </p:nvSpPr>
        <p:spPr bwMode="auto">
          <a:xfrm>
            <a:off x="304800" y="152400"/>
            <a:ext cx="8839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endParaRPr lang="en-US" altLang="en-US" sz="1800" b="1">
              <a:solidFill>
                <a:srgbClr val="FF0000"/>
              </a:solidFill>
              <a:latin typeface="Arial" charset="0"/>
            </a:endParaRPr>
          </a:p>
          <a:p>
            <a:pPr eaLnBrk="1" hangingPunct="1">
              <a:spcBef>
                <a:spcPct val="0"/>
              </a:spcBef>
              <a:buFontTx/>
              <a:buNone/>
            </a:pPr>
            <a:r>
              <a:rPr lang="en-US" altLang="en-US" sz="1800" b="1">
                <a:solidFill>
                  <a:srgbClr val="FF0000"/>
                </a:solidFill>
                <a:latin typeface="Arial" charset="0"/>
              </a:rPr>
              <a:t>   5. INTRAsexual Competition (for access)</a:t>
            </a:r>
          </a:p>
          <a:p>
            <a:pPr eaLnBrk="1" hangingPunct="1">
              <a:spcBef>
                <a:spcPct val="0"/>
              </a:spcBef>
              <a:buFontTx/>
              <a:buChar char="•"/>
            </a:pPr>
            <a:endParaRPr lang="en-US" altLang="en-US" sz="1800" b="1">
              <a:latin typeface="Arial" charset="0"/>
            </a:endParaRPr>
          </a:p>
          <a:p>
            <a:pPr eaLnBrk="1" hangingPunct="1">
              <a:spcBef>
                <a:spcPct val="0"/>
              </a:spcBef>
              <a:buFontTx/>
              <a:buChar char="•"/>
            </a:pPr>
            <a:endParaRPr lang="en-US" altLang="en-US" sz="1800" b="1">
              <a:solidFill>
                <a:srgbClr val="FF0000"/>
              </a:solidFill>
              <a:latin typeface="Arial" charset="0"/>
            </a:endParaRPr>
          </a:p>
        </p:txBody>
      </p:sp>
    </p:spTree>
    <p:extLst>
      <p:ext uri="{BB962C8B-B14F-4D97-AF65-F5344CB8AC3E}">
        <p14:creationId xmlns:p14="http://schemas.microsoft.com/office/powerpoint/2010/main" val="992483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66563" name="Text Box 3"/>
          <p:cNvSpPr txBox="1">
            <a:spLocks noChangeArrowheads="1"/>
          </p:cNvSpPr>
          <p:nvPr/>
        </p:nvSpPr>
        <p:spPr bwMode="auto">
          <a:xfrm>
            <a:off x="304800" y="152400"/>
            <a:ext cx="88392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endParaRPr lang="en-US" altLang="en-US" sz="1800" b="1">
              <a:solidFill>
                <a:srgbClr val="FF0000"/>
              </a:solidFill>
              <a:latin typeface="Arial" charset="0"/>
            </a:endParaRPr>
          </a:p>
          <a:p>
            <a:pPr eaLnBrk="1" hangingPunct="1">
              <a:spcBef>
                <a:spcPct val="0"/>
              </a:spcBef>
              <a:buFontTx/>
              <a:buNone/>
            </a:pPr>
            <a:r>
              <a:rPr lang="en-US" altLang="en-US" sz="1800" b="1">
                <a:solidFill>
                  <a:srgbClr val="FF0000"/>
                </a:solidFill>
                <a:latin typeface="Arial" charset="0"/>
              </a:rPr>
              <a:t>   5. INTRAsexual Competition (for access)</a:t>
            </a:r>
          </a:p>
          <a:p>
            <a:pPr eaLnBrk="1" hangingPunct="1">
              <a:spcBef>
                <a:spcPct val="0"/>
              </a:spcBef>
              <a:buFontTx/>
              <a:buNone/>
            </a:pPr>
            <a:r>
              <a:rPr lang="en-US" altLang="en-US" sz="1800" b="1">
                <a:solidFill>
                  <a:srgbClr val="FF0000"/>
                </a:solidFill>
                <a:latin typeface="Arial" charset="0"/>
              </a:rPr>
              <a:t>	 - competition for harems, territories</a:t>
            </a:r>
          </a:p>
          <a:p>
            <a:pPr eaLnBrk="1" hangingPunct="1">
              <a:spcBef>
                <a:spcPct val="0"/>
              </a:spcBef>
              <a:buFontTx/>
              <a:buChar char="•"/>
            </a:pPr>
            <a:endParaRPr lang="en-US" altLang="en-US" sz="1800" b="1">
              <a:latin typeface="Arial" charset="0"/>
            </a:endParaRPr>
          </a:p>
          <a:p>
            <a:pPr eaLnBrk="1" hangingPunct="1">
              <a:spcBef>
                <a:spcPct val="0"/>
              </a:spcBef>
              <a:buFontTx/>
              <a:buChar char="•"/>
            </a:pPr>
            <a:endParaRPr lang="en-US" altLang="en-US" sz="1800" b="1">
              <a:solidFill>
                <a:srgbClr val="FF0000"/>
              </a:solidFill>
              <a:latin typeface="Arial" charset="0"/>
            </a:endParaRPr>
          </a:p>
        </p:txBody>
      </p:sp>
      <p:pic>
        <p:nvPicPr>
          <p:cNvPr id="66564" name="Picture 4" descr="Rre_Deer_fighting_s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676400"/>
            <a:ext cx="56499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6" descr="Jacana spinosa -Palo Verde National Park, Costa Rica-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676400"/>
            <a:ext cx="30099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230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67587" name="Text Box 3"/>
          <p:cNvSpPr txBox="1">
            <a:spLocks noChangeArrowheads="1"/>
          </p:cNvSpPr>
          <p:nvPr/>
        </p:nvSpPr>
        <p:spPr bwMode="auto">
          <a:xfrm>
            <a:off x="304800" y="152400"/>
            <a:ext cx="8839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endParaRPr lang="en-US" altLang="en-US" sz="1800" b="1">
              <a:solidFill>
                <a:srgbClr val="FF0000"/>
              </a:solidFill>
              <a:latin typeface="Arial" charset="0"/>
            </a:endParaRPr>
          </a:p>
          <a:p>
            <a:pPr eaLnBrk="1" hangingPunct="1">
              <a:spcBef>
                <a:spcPct val="0"/>
              </a:spcBef>
              <a:buFontTx/>
              <a:buNone/>
            </a:pPr>
            <a:r>
              <a:rPr lang="en-US" altLang="en-US" sz="1800" b="1">
                <a:solidFill>
                  <a:srgbClr val="FF0000"/>
                </a:solidFill>
                <a:latin typeface="Arial" charset="0"/>
              </a:rPr>
              <a:t>   5. INTRAsexual Competition (for access)</a:t>
            </a:r>
          </a:p>
          <a:p>
            <a:pPr eaLnBrk="1" hangingPunct="1">
              <a:spcBef>
                <a:spcPct val="0"/>
              </a:spcBef>
              <a:buFontTx/>
              <a:buNone/>
            </a:pPr>
            <a:r>
              <a:rPr lang="en-US" altLang="en-US" sz="1800" b="1">
                <a:solidFill>
                  <a:srgbClr val="FF0000"/>
                </a:solidFill>
                <a:latin typeface="Arial" charset="0"/>
              </a:rPr>
              <a:t>	 - competition for harems, territories</a:t>
            </a:r>
          </a:p>
          <a:p>
            <a:pPr eaLnBrk="1" hangingPunct="1">
              <a:spcBef>
                <a:spcPct val="0"/>
              </a:spcBef>
              <a:buFontTx/>
              <a:buNone/>
            </a:pPr>
            <a:r>
              <a:rPr lang="en-US" altLang="en-US" sz="1800" b="1">
                <a:solidFill>
                  <a:srgbClr val="FF0000"/>
                </a:solidFill>
                <a:latin typeface="Arial" charset="0"/>
              </a:rPr>
              <a:t>	 - sperm competition</a:t>
            </a:r>
          </a:p>
        </p:txBody>
      </p:sp>
      <p:pic>
        <p:nvPicPr>
          <p:cNvPr id="67588" name="Picture 4" descr="chiroman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60725"/>
            <a:ext cx="32004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Large%20red%20damself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171825"/>
            <a:ext cx="42418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885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68611" name="Text Box 3"/>
          <p:cNvSpPr txBox="1">
            <a:spLocks noChangeArrowheads="1"/>
          </p:cNvSpPr>
          <p:nvPr/>
        </p:nvSpPr>
        <p:spPr bwMode="auto">
          <a:xfrm>
            <a:off x="304800" y="152400"/>
            <a:ext cx="88392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endParaRPr lang="en-US" altLang="en-US" sz="1800" b="1">
              <a:solidFill>
                <a:srgbClr val="FF0000"/>
              </a:solidFill>
              <a:latin typeface="Arial" charset="0"/>
            </a:endParaRPr>
          </a:p>
          <a:p>
            <a:pPr eaLnBrk="1" hangingPunct="1">
              <a:spcBef>
                <a:spcPct val="0"/>
              </a:spcBef>
              <a:buFontTx/>
              <a:buNone/>
            </a:pPr>
            <a:r>
              <a:rPr lang="en-US" altLang="en-US" sz="1800" b="1">
                <a:solidFill>
                  <a:srgbClr val="FF0000"/>
                </a:solidFill>
                <a:latin typeface="Arial" charset="0"/>
              </a:rPr>
              <a:t>   5. INTRAsexual Competition (for access)</a:t>
            </a:r>
          </a:p>
          <a:p>
            <a:pPr eaLnBrk="1" hangingPunct="1">
              <a:spcBef>
                <a:spcPct val="0"/>
              </a:spcBef>
              <a:buFontTx/>
              <a:buNone/>
            </a:pPr>
            <a:r>
              <a:rPr lang="en-US" altLang="en-US" sz="1800" b="1">
                <a:solidFill>
                  <a:srgbClr val="FF0000"/>
                </a:solidFill>
                <a:latin typeface="Arial" charset="0"/>
              </a:rPr>
              <a:t>	 - competition for harems, territories</a:t>
            </a:r>
          </a:p>
          <a:p>
            <a:pPr eaLnBrk="1" hangingPunct="1">
              <a:spcBef>
                <a:spcPct val="0"/>
              </a:spcBef>
              <a:buFontTx/>
              <a:buNone/>
            </a:pPr>
            <a:r>
              <a:rPr lang="en-US" altLang="en-US" sz="1800" b="1">
                <a:solidFill>
                  <a:srgbClr val="FF0000"/>
                </a:solidFill>
                <a:latin typeface="Arial" charset="0"/>
              </a:rPr>
              <a:t>	 - sperm competition</a:t>
            </a:r>
          </a:p>
          <a:p>
            <a:pPr eaLnBrk="1" hangingPunct="1">
              <a:spcBef>
                <a:spcPct val="0"/>
              </a:spcBef>
              <a:buFontTx/>
              <a:buNone/>
            </a:pPr>
            <a:r>
              <a:rPr lang="en-US" altLang="en-US" sz="1800" b="1">
                <a:solidFill>
                  <a:srgbClr val="FF0000"/>
                </a:solidFill>
                <a:latin typeface="Arial" charset="0"/>
              </a:rPr>
              <a:t>	 - infanticide</a:t>
            </a:r>
          </a:p>
        </p:txBody>
      </p:sp>
      <p:pic>
        <p:nvPicPr>
          <p:cNvPr id="68612" name="Picture 4" descr="male with dead c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352800"/>
            <a:ext cx="312420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208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69635" name="Text Box 3"/>
          <p:cNvSpPr txBox="1">
            <a:spLocks noChangeArrowheads="1"/>
          </p:cNvSpPr>
          <p:nvPr/>
        </p:nvSpPr>
        <p:spPr bwMode="auto">
          <a:xfrm>
            <a:off x="304800" y="152400"/>
            <a:ext cx="88392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endParaRPr lang="en-US" altLang="en-US" sz="1800" b="1">
              <a:solidFill>
                <a:srgbClr val="FF0000"/>
              </a:solidFill>
              <a:latin typeface="Arial" charset="0"/>
            </a:endParaRPr>
          </a:p>
          <a:p>
            <a:pPr eaLnBrk="1" hangingPunct="1">
              <a:spcBef>
                <a:spcPct val="0"/>
              </a:spcBef>
              <a:buFontTx/>
              <a:buNone/>
            </a:pPr>
            <a:r>
              <a:rPr lang="en-US" altLang="en-US" sz="1800" b="1">
                <a:solidFill>
                  <a:srgbClr val="FF0000"/>
                </a:solidFill>
                <a:latin typeface="Arial" charset="0"/>
              </a:rPr>
              <a:t>   5. INTRAsexual Competition (for access)</a:t>
            </a:r>
          </a:p>
          <a:p>
            <a:pPr eaLnBrk="1" hangingPunct="1">
              <a:spcBef>
                <a:spcPct val="0"/>
              </a:spcBef>
              <a:buFontTx/>
              <a:buNone/>
            </a:pPr>
            <a:r>
              <a:rPr lang="en-US" altLang="en-US" sz="1800" b="1">
                <a:solidFill>
                  <a:srgbClr val="FF0000"/>
                </a:solidFill>
                <a:latin typeface="Arial" charset="0"/>
              </a:rPr>
              <a:t>	 - competition for harems, territories</a:t>
            </a:r>
          </a:p>
          <a:p>
            <a:pPr eaLnBrk="1" hangingPunct="1">
              <a:spcBef>
                <a:spcPct val="0"/>
              </a:spcBef>
              <a:buFontTx/>
              <a:buNone/>
            </a:pPr>
            <a:r>
              <a:rPr lang="en-US" altLang="en-US" sz="1800" b="1">
                <a:solidFill>
                  <a:srgbClr val="FF0000"/>
                </a:solidFill>
                <a:latin typeface="Arial" charset="0"/>
              </a:rPr>
              <a:t>	 - sperm competition</a:t>
            </a:r>
          </a:p>
          <a:p>
            <a:pPr eaLnBrk="1" hangingPunct="1">
              <a:spcBef>
                <a:spcPct val="0"/>
              </a:spcBef>
              <a:buFontTx/>
              <a:buNone/>
            </a:pPr>
            <a:r>
              <a:rPr lang="en-US" altLang="en-US" sz="1800" b="1">
                <a:solidFill>
                  <a:srgbClr val="FF0000"/>
                </a:solidFill>
                <a:latin typeface="Arial" charset="0"/>
              </a:rPr>
              <a:t>	 - infanticide</a:t>
            </a:r>
          </a:p>
          <a:p>
            <a:pPr eaLnBrk="1" hangingPunct="1">
              <a:spcBef>
                <a:spcPct val="0"/>
              </a:spcBef>
              <a:buFontTx/>
              <a:buNone/>
            </a:pPr>
            <a:r>
              <a:rPr lang="en-US" altLang="en-US" sz="1800" b="1">
                <a:solidFill>
                  <a:srgbClr val="FF0000"/>
                </a:solidFill>
                <a:latin typeface="Arial" charset="0"/>
              </a:rPr>
              <a:t>	 - female mimicry in male subadults and "stealth matings"</a:t>
            </a:r>
          </a:p>
        </p:txBody>
      </p:sp>
    </p:spTree>
    <p:extLst>
      <p:ext uri="{BB962C8B-B14F-4D97-AF65-F5344CB8AC3E}">
        <p14:creationId xmlns:p14="http://schemas.microsoft.com/office/powerpoint/2010/main" val="2561733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70659" name="Text Box 3"/>
          <p:cNvSpPr txBox="1">
            <a:spLocks noChangeArrowheads="1"/>
          </p:cNvSpPr>
          <p:nvPr/>
        </p:nvSpPr>
        <p:spPr bwMode="auto">
          <a:xfrm>
            <a:off x="304800" y="152400"/>
            <a:ext cx="8839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"sneaker males"</a:t>
            </a:r>
          </a:p>
          <a:p>
            <a:pPr eaLnBrk="1" hangingPunct="1">
              <a:spcBef>
                <a:spcPct val="50000"/>
              </a:spcBef>
              <a:buFontTx/>
              <a:buNone/>
            </a:pPr>
            <a:endParaRPr lang="en-US" altLang="en-US" sz="1800" b="1">
              <a:solidFill>
                <a:srgbClr val="FF0000"/>
              </a:solidFill>
              <a:latin typeface="Arial" charset="0"/>
            </a:endParaRPr>
          </a:p>
        </p:txBody>
      </p:sp>
      <p:pic>
        <p:nvPicPr>
          <p:cNvPr id="70660" name="Picture 4" descr="433212a-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
            <a:ext cx="280035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Line 5"/>
          <p:cNvSpPr>
            <a:spLocks noChangeShapeType="1"/>
          </p:cNvSpPr>
          <p:nvPr/>
        </p:nvSpPr>
        <p:spPr bwMode="auto">
          <a:xfrm>
            <a:off x="4419600" y="838200"/>
            <a:ext cx="228600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2" name="Text Box 6"/>
          <p:cNvSpPr txBox="1">
            <a:spLocks noChangeArrowheads="1"/>
          </p:cNvSpPr>
          <p:nvPr/>
        </p:nvSpPr>
        <p:spPr bwMode="auto">
          <a:xfrm>
            <a:off x="2438400" y="609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latin typeface="Arial" charset="0"/>
              </a:rPr>
              <a:t>FEMALE</a:t>
            </a:r>
          </a:p>
        </p:txBody>
      </p:sp>
      <p:sp>
        <p:nvSpPr>
          <p:cNvPr id="70663" name="Line 7"/>
          <p:cNvSpPr>
            <a:spLocks noChangeShapeType="1"/>
          </p:cNvSpPr>
          <p:nvPr/>
        </p:nvSpPr>
        <p:spPr bwMode="auto">
          <a:xfrm flipV="1">
            <a:off x="4572000" y="2057400"/>
            <a:ext cx="1524000" cy="152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4" name="Text Box 8"/>
          <p:cNvSpPr txBox="1">
            <a:spLocks noChangeArrowheads="1"/>
          </p:cNvSpPr>
          <p:nvPr/>
        </p:nvSpPr>
        <p:spPr bwMode="auto">
          <a:xfrm>
            <a:off x="2514600" y="19812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latin typeface="Arial" charset="0"/>
              </a:rPr>
              <a:t>"Sneaker" male</a:t>
            </a:r>
          </a:p>
        </p:txBody>
      </p:sp>
      <p:sp>
        <p:nvSpPr>
          <p:cNvPr id="70665" name="TextBox 1"/>
          <p:cNvSpPr txBox="1">
            <a:spLocks noChangeArrowheads="1"/>
          </p:cNvSpPr>
          <p:nvPr/>
        </p:nvSpPr>
        <p:spPr bwMode="auto">
          <a:xfrm>
            <a:off x="533400" y="55626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hlinkClick r:id="rId3"/>
              </a:rPr>
              <a:t>This and other examples</a:t>
            </a:r>
            <a:endParaRPr lang="en-US" altLang="en-US"/>
          </a:p>
        </p:txBody>
      </p:sp>
    </p:spTree>
    <p:extLst>
      <p:ext uri="{BB962C8B-B14F-4D97-AF65-F5344CB8AC3E}">
        <p14:creationId xmlns:p14="http://schemas.microsoft.com/office/powerpoint/2010/main" val="1660854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44035" name="Text Box 3"/>
          <p:cNvSpPr txBox="1">
            <a:spLocks noChangeArrowheads="1"/>
          </p:cNvSpPr>
          <p:nvPr/>
        </p:nvSpPr>
        <p:spPr bwMode="auto">
          <a:xfrm>
            <a:off x="304800" y="152400"/>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endParaRPr lang="en-US" altLang="en-US" sz="1800" b="1">
              <a:solidFill>
                <a:srgbClr val="FF0000"/>
              </a:solidFill>
              <a:latin typeface="Arial" charset="0"/>
            </a:endParaRPr>
          </a:p>
          <a:p>
            <a:pPr eaLnBrk="1" hangingPunct="1">
              <a:spcBef>
                <a:spcPct val="0"/>
              </a:spcBef>
              <a:buFontTx/>
              <a:buNone/>
            </a:pPr>
            <a:endParaRPr lang="en-US" altLang="en-US" sz="1800" b="1">
              <a:solidFill>
                <a:srgbClr val="FF0000"/>
              </a:solidFill>
              <a:latin typeface="Arial" charset="0"/>
            </a:endParaRPr>
          </a:p>
          <a:p>
            <a:pPr eaLnBrk="1" hangingPunct="1">
              <a:spcBef>
                <a:spcPct val="0"/>
              </a:spcBef>
              <a:buFontTx/>
              <a:buNone/>
            </a:pPr>
            <a:r>
              <a:rPr lang="en-US" altLang="en-US" sz="1800" b="1">
                <a:solidFill>
                  <a:srgbClr val="FF0000"/>
                </a:solidFill>
                <a:latin typeface="Arial" charset="0"/>
              </a:rPr>
              <a:t>1. The Basics</a:t>
            </a:r>
          </a:p>
          <a:p>
            <a:pPr eaLnBrk="1" hangingPunct="1">
              <a:spcBef>
                <a:spcPct val="0"/>
              </a:spcBef>
              <a:buFontTx/>
              <a:buNone/>
            </a:pPr>
            <a:r>
              <a:rPr lang="en-US" altLang="en-US" sz="1800" b="1">
                <a:solidFill>
                  <a:srgbClr val="FF0000"/>
                </a:solidFill>
                <a:latin typeface="Arial" charset="0"/>
              </a:rPr>
              <a:t>	</a:t>
            </a:r>
            <a:r>
              <a:rPr lang="en-US" altLang="en-US" sz="1800" b="1">
                <a:solidFill>
                  <a:srgbClr val="0070C0"/>
                </a:solidFill>
                <a:latin typeface="Arial" charset="0"/>
              </a:rPr>
              <a:t>- many species show sexual dimorphism (morph or behav)</a:t>
            </a:r>
          </a:p>
          <a:p>
            <a:pPr eaLnBrk="1" hangingPunct="1">
              <a:spcBef>
                <a:spcPct val="0"/>
              </a:spcBef>
              <a:buFontTx/>
              <a:buNone/>
            </a:pPr>
            <a:r>
              <a:rPr lang="en-US" altLang="en-US" sz="1800" b="1">
                <a:solidFill>
                  <a:srgbClr val="FF0000"/>
                </a:solidFill>
                <a:latin typeface="Arial" charset="0"/>
              </a:rPr>
              <a:t>	</a:t>
            </a:r>
            <a:endParaRPr lang="en-US" altLang="en-US" sz="2400" b="1">
              <a:latin typeface="Arial" charset="0"/>
            </a:endParaRPr>
          </a:p>
        </p:txBody>
      </p:sp>
    </p:spTree>
    <p:extLst>
      <p:ext uri="{BB962C8B-B14F-4D97-AF65-F5344CB8AC3E}">
        <p14:creationId xmlns:p14="http://schemas.microsoft.com/office/powerpoint/2010/main" val="1822166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71683" name="Text Box 3"/>
          <p:cNvSpPr txBox="1">
            <a:spLocks noChangeArrowheads="1"/>
          </p:cNvSpPr>
          <p:nvPr/>
        </p:nvSpPr>
        <p:spPr bwMode="auto">
          <a:xfrm>
            <a:off x="304800" y="152400"/>
            <a:ext cx="8839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endParaRPr lang="en-US" altLang="en-US" sz="1800" b="1">
              <a:latin typeface="Arial" charset="0"/>
            </a:endParaRPr>
          </a:p>
          <a:p>
            <a:pPr eaLnBrk="1" hangingPunct="1">
              <a:spcBef>
                <a:spcPct val="0"/>
              </a:spcBef>
              <a:buFontTx/>
              <a:buNone/>
            </a:pPr>
            <a:r>
              <a:rPr lang="en-US" altLang="en-US" sz="1800" b="1">
                <a:solidFill>
                  <a:srgbClr val="FF0000"/>
                </a:solidFill>
                <a:latin typeface="Arial" charset="0"/>
              </a:rPr>
              <a:t>   6. INTERsexual Selection (Mate Preference)</a:t>
            </a:r>
          </a:p>
          <a:p>
            <a:pPr eaLnBrk="1" hangingPunct="1">
              <a:spcBef>
                <a:spcPct val="0"/>
              </a:spcBef>
              <a:buFontTx/>
              <a:buNone/>
            </a:pPr>
            <a:r>
              <a:rPr lang="en-US" altLang="en-US" sz="1800" b="1">
                <a:solidFill>
                  <a:srgbClr val="FF0000"/>
                </a:solidFill>
                <a:latin typeface="Arial" charset="0"/>
              </a:rPr>
              <a:t>	 - A behavior or morphology that is only performed during the reproductive season, which increases risk and must then be offset by mating</a:t>
            </a:r>
          </a:p>
        </p:txBody>
      </p:sp>
    </p:spTree>
    <p:extLst>
      <p:ext uri="{BB962C8B-B14F-4D97-AF65-F5344CB8AC3E}">
        <p14:creationId xmlns:p14="http://schemas.microsoft.com/office/powerpoint/2010/main" val="366982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72707" name="Text Box 3"/>
          <p:cNvSpPr txBox="1">
            <a:spLocks noChangeArrowheads="1"/>
          </p:cNvSpPr>
          <p:nvPr/>
        </p:nvSpPr>
        <p:spPr bwMode="auto">
          <a:xfrm>
            <a:off x="304800" y="152400"/>
            <a:ext cx="8839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endParaRPr lang="en-US" altLang="en-US" sz="1800" b="1">
              <a:latin typeface="Arial" charset="0"/>
            </a:endParaRPr>
          </a:p>
          <a:p>
            <a:pPr eaLnBrk="1" hangingPunct="1">
              <a:spcBef>
                <a:spcPct val="0"/>
              </a:spcBef>
              <a:buFontTx/>
              <a:buNone/>
            </a:pPr>
            <a:r>
              <a:rPr lang="en-US" altLang="en-US" sz="1800" b="1">
                <a:solidFill>
                  <a:srgbClr val="FF0000"/>
                </a:solidFill>
                <a:latin typeface="Arial" charset="0"/>
              </a:rPr>
              <a:t>   6. INTERsexual Selection (Mate Preference)</a:t>
            </a:r>
          </a:p>
          <a:p>
            <a:pPr eaLnBrk="1" hangingPunct="1">
              <a:spcBef>
                <a:spcPct val="0"/>
              </a:spcBef>
              <a:buFontTx/>
              <a:buNone/>
            </a:pPr>
            <a:r>
              <a:rPr lang="en-US" altLang="en-US" sz="1800" b="1">
                <a:solidFill>
                  <a:srgbClr val="FF0000"/>
                </a:solidFill>
                <a:latin typeface="Arial" charset="0"/>
              </a:rPr>
              <a:t>	 - A behavior or morphology that is only performed during the reproductive season, which increases risk and must then be offset by mating</a:t>
            </a:r>
          </a:p>
          <a:p>
            <a:pPr eaLnBrk="1" hangingPunct="1">
              <a:spcBef>
                <a:spcPct val="0"/>
              </a:spcBef>
              <a:buFontTx/>
              <a:buNone/>
            </a:pPr>
            <a:endParaRPr lang="en-US" altLang="en-US" sz="1800" b="1">
              <a:solidFill>
                <a:srgbClr val="FF0000"/>
              </a:solidFill>
              <a:latin typeface="Arial" charset="0"/>
            </a:endParaRPr>
          </a:p>
          <a:p>
            <a:pPr eaLnBrk="1" hangingPunct="1">
              <a:spcBef>
                <a:spcPct val="0"/>
              </a:spcBef>
              <a:buFontTx/>
              <a:buNone/>
            </a:pPr>
            <a:r>
              <a:rPr lang="en-US" altLang="en-US" sz="1800" b="1">
                <a:solidFill>
                  <a:schemeClr val="accent2"/>
                </a:solidFill>
                <a:latin typeface="Arial" charset="0"/>
              </a:rPr>
              <a:t>showy breeding plumage</a:t>
            </a:r>
          </a:p>
          <a:p>
            <a:pPr eaLnBrk="1" hangingPunct="1">
              <a:spcBef>
                <a:spcPct val="0"/>
              </a:spcBef>
              <a:buFontTx/>
              <a:buNone/>
            </a:pPr>
            <a:r>
              <a:rPr lang="en-US" altLang="en-US" sz="1800" b="1">
                <a:solidFill>
                  <a:schemeClr val="accent2"/>
                </a:solidFill>
                <a:latin typeface="Arial" charset="0"/>
              </a:rPr>
              <a:t>calling displays</a:t>
            </a:r>
          </a:p>
        </p:txBody>
      </p:sp>
      <p:pic>
        <p:nvPicPr>
          <p:cNvPr id="72708" name="Picture 5" descr="440979615_635c8b683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828800"/>
            <a:ext cx="47625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9" descr="starling_sing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264001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805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73731" name="Text Box 3"/>
          <p:cNvSpPr txBox="1">
            <a:spLocks noChangeArrowheads="1"/>
          </p:cNvSpPr>
          <p:nvPr/>
        </p:nvSpPr>
        <p:spPr bwMode="auto">
          <a:xfrm>
            <a:off x="304800" y="152400"/>
            <a:ext cx="88392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endParaRPr lang="en-US" altLang="en-US" sz="1800" b="1">
              <a:latin typeface="Arial" charset="0"/>
            </a:endParaRPr>
          </a:p>
          <a:p>
            <a:pPr eaLnBrk="1" hangingPunct="1">
              <a:spcBef>
                <a:spcPct val="0"/>
              </a:spcBef>
              <a:buFontTx/>
              <a:buNone/>
            </a:pPr>
            <a:r>
              <a:rPr lang="en-US" altLang="en-US" sz="1800" b="1">
                <a:solidFill>
                  <a:srgbClr val="FF0000"/>
                </a:solidFill>
                <a:latin typeface="Arial" charset="0"/>
              </a:rPr>
              <a:t>   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p:txBody>
      </p:sp>
    </p:spTree>
    <p:extLst>
      <p:ext uri="{BB962C8B-B14F-4D97-AF65-F5344CB8AC3E}">
        <p14:creationId xmlns:p14="http://schemas.microsoft.com/office/powerpoint/2010/main" val="940833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74755" name="Text Box 3"/>
          <p:cNvSpPr txBox="1">
            <a:spLocks noChangeArrowheads="1"/>
          </p:cNvSpPr>
          <p:nvPr/>
        </p:nvSpPr>
        <p:spPr bwMode="auto">
          <a:xfrm>
            <a:off x="304800" y="152400"/>
            <a:ext cx="8839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 healthy males are better fathers - the redder the male house finch, the healthier it is, and the more food it brings to the nest.</a:t>
            </a:r>
          </a:p>
        </p:txBody>
      </p:sp>
      <p:pic>
        <p:nvPicPr>
          <p:cNvPr id="74756" name="Picture 4" descr="mag_red_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0"/>
            <a:ext cx="50292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450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75779" name="Text Box 3"/>
          <p:cNvSpPr txBox="1">
            <a:spLocks noChangeArrowheads="1"/>
          </p:cNvSpPr>
          <p:nvPr/>
        </p:nvSpPr>
        <p:spPr bwMode="auto">
          <a:xfrm>
            <a:off x="304800" y="152400"/>
            <a:ext cx="8839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	- Scorpion fly males bring a 'nuptual gift'... the one with the biggest gift is accepted by the female (who gets this extra energy to make eggs).</a:t>
            </a:r>
          </a:p>
        </p:txBody>
      </p:sp>
      <p:pic>
        <p:nvPicPr>
          <p:cNvPr id="75780" name="Picture 4" descr="Scorpionfly%20M%20camp%2010%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90800"/>
            <a:ext cx="451485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299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76803" name="Text Box 3"/>
          <p:cNvSpPr txBox="1">
            <a:spLocks noChangeArrowheads="1"/>
          </p:cNvSpPr>
          <p:nvPr/>
        </p:nvSpPr>
        <p:spPr bwMode="auto">
          <a:xfrm>
            <a:off x="304800" y="152400"/>
            <a:ext cx="8839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	- Redback spiders - males that give </a:t>
            </a:r>
            <a:r>
              <a:rPr lang="en-US" altLang="en-US" sz="1800" b="1" i="1">
                <a:solidFill>
                  <a:schemeClr val="hlink"/>
                </a:solidFill>
                <a:latin typeface="Arial" charset="0"/>
              </a:rPr>
              <a:t>themselves</a:t>
            </a:r>
            <a:r>
              <a:rPr lang="en-US" altLang="en-US" sz="1800" b="1">
                <a:solidFill>
                  <a:schemeClr val="accent2"/>
                </a:solidFill>
                <a:latin typeface="Arial" charset="0"/>
              </a:rPr>
              <a:t> up as meal leave more offspring than those that don't</a:t>
            </a:r>
          </a:p>
        </p:txBody>
      </p:sp>
      <p:pic>
        <p:nvPicPr>
          <p:cNvPr id="76804" name="Picture 4" descr="05_and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678113"/>
            <a:ext cx="4591050"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descr="250px-Redback_back_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06713"/>
            <a:ext cx="3371850"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837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female praying mantis and male without hea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96888"/>
            <a:ext cx="6515100"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1"/>
          <p:cNvSpPr txBox="1">
            <a:spLocks noChangeArrowheads="1"/>
          </p:cNvSpPr>
          <p:nvPr/>
        </p:nvSpPr>
        <p:spPr bwMode="auto">
          <a:xfrm>
            <a:off x="1143000" y="5334000"/>
            <a:ext cx="6515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Male mantids eaten during copulation mate longer and transfer more sperm, and females lay more eggs.</a:t>
            </a:r>
          </a:p>
        </p:txBody>
      </p:sp>
    </p:spTree>
    <p:extLst>
      <p:ext uri="{BB962C8B-B14F-4D97-AF65-F5344CB8AC3E}">
        <p14:creationId xmlns:p14="http://schemas.microsoft.com/office/powerpoint/2010/main" val="2610517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78851" name="Text Box 3"/>
          <p:cNvSpPr txBox="1">
            <a:spLocks noChangeArrowheads="1"/>
          </p:cNvSpPr>
          <p:nvPr/>
        </p:nvSpPr>
        <p:spPr bwMode="auto">
          <a:xfrm>
            <a:off x="304800" y="152400"/>
            <a:ext cx="88392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2. Indirect Benefit - "Good Genes"</a:t>
            </a:r>
          </a:p>
          <a:p>
            <a:pPr eaLnBrk="1" hangingPunct="1">
              <a:spcBef>
                <a:spcPct val="0"/>
              </a:spcBef>
              <a:buFontTx/>
              <a:buNone/>
            </a:pPr>
            <a:r>
              <a:rPr lang="en-US" altLang="en-US" sz="1800" b="1">
                <a:solidFill>
                  <a:schemeClr val="accent2"/>
                </a:solidFill>
                <a:latin typeface="Arial" charset="0"/>
              </a:rPr>
              <a:t>		     "GOOD GENES"</a:t>
            </a:r>
          </a:p>
          <a:p>
            <a:pPr eaLnBrk="1" hangingPunct="1">
              <a:spcBef>
                <a:spcPct val="0"/>
              </a:spcBef>
              <a:buFontTx/>
              <a:buNone/>
            </a:pPr>
            <a:r>
              <a:rPr lang="en-US" altLang="en-US" sz="1800" b="1">
                <a:solidFill>
                  <a:schemeClr val="accent2"/>
                </a:solidFill>
                <a:latin typeface="Arial" charset="0"/>
              </a:rPr>
              <a:t>			 - Bright Plumage means low parasite load</a:t>
            </a:r>
          </a:p>
          <a:p>
            <a:pPr eaLnBrk="1" hangingPunct="1">
              <a:spcBef>
                <a:spcPct val="0"/>
              </a:spcBef>
              <a:buFontTx/>
              <a:buNone/>
            </a:pPr>
            <a:r>
              <a:rPr lang="en-US" altLang="en-US" sz="1800" b="1">
                <a:solidFill>
                  <a:schemeClr val="accent2"/>
                </a:solidFill>
                <a:latin typeface="Arial" charset="0"/>
              </a:rPr>
              <a:t>			 - Resistance to parasites has a genetic component</a:t>
            </a:r>
          </a:p>
          <a:p>
            <a:pPr eaLnBrk="1" hangingPunct="1">
              <a:spcBef>
                <a:spcPct val="0"/>
              </a:spcBef>
              <a:buFontTx/>
              <a:buNone/>
            </a:pPr>
            <a:r>
              <a:rPr lang="en-US" altLang="en-US" sz="1800" b="1">
                <a:solidFill>
                  <a:schemeClr val="accent2"/>
                </a:solidFill>
                <a:latin typeface="Arial" charset="0"/>
              </a:rPr>
              <a:t>			 - Bright Males - low parasites - offspring with low parasites - increased probability of survival.</a:t>
            </a:r>
          </a:p>
        </p:txBody>
      </p:sp>
      <p:pic>
        <p:nvPicPr>
          <p:cNvPr id="78852" name="Picture 4" descr="Botfly-eg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7660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201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79875" name="Text Box 3"/>
          <p:cNvSpPr txBox="1">
            <a:spLocks noChangeArrowheads="1"/>
          </p:cNvSpPr>
          <p:nvPr/>
        </p:nvSpPr>
        <p:spPr bwMode="auto">
          <a:xfrm>
            <a:off x="304800" y="152400"/>
            <a:ext cx="88392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2. Indirect Benefit - "Good Genes" and Symmetry Theory"</a:t>
            </a:r>
          </a:p>
          <a:p>
            <a:pPr eaLnBrk="1" hangingPunct="1">
              <a:spcBef>
                <a:spcPct val="0"/>
              </a:spcBef>
              <a:buFontTx/>
              <a:buNone/>
            </a:pPr>
            <a:r>
              <a:rPr lang="en-US" altLang="en-US" sz="1800" b="1">
                <a:solidFill>
                  <a:schemeClr val="accent2"/>
                </a:solidFill>
                <a:latin typeface="Arial" charset="0"/>
              </a:rPr>
              <a:t>		     "GOOD GENES"</a:t>
            </a:r>
          </a:p>
          <a:p>
            <a:pPr eaLnBrk="1" hangingPunct="1">
              <a:spcBef>
                <a:spcPct val="0"/>
              </a:spcBef>
              <a:buFontTx/>
              <a:buNone/>
            </a:pPr>
            <a:r>
              <a:rPr lang="en-US" altLang="en-US" sz="1800" b="1">
                <a:solidFill>
                  <a:schemeClr val="accent2"/>
                </a:solidFill>
                <a:latin typeface="Arial" charset="0"/>
              </a:rPr>
              <a:t>		</a:t>
            </a:r>
            <a:r>
              <a:rPr lang="en-US" altLang="en-US" sz="1800" b="1">
                <a:solidFill>
                  <a:srgbClr val="FF0000"/>
                </a:solidFill>
                <a:latin typeface="Arial" charset="0"/>
              </a:rPr>
              <a:t>     "SYMMETRY THEORY"</a:t>
            </a:r>
          </a:p>
          <a:p>
            <a:pPr eaLnBrk="1" hangingPunct="1">
              <a:spcBef>
                <a:spcPct val="0"/>
              </a:spcBef>
              <a:buFontTx/>
              <a:buNone/>
            </a:pPr>
            <a:r>
              <a:rPr lang="en-US" altLang="en-US" sz="1800" b="1">
                <a:solidFill>
                  <a:srgbClr val="FF0000"/>
                </a:solidFill>
                <a:latin typeface="Arial" charset="0"/>
              </a:rPr>
              <a:t>			- many organisms prefer the most symmetrical mates</a:t>
            </a:r>
          </a:p>
          <a:p>
            <a:pPr eaLnBrk="1" hangingPunct="1">
              <a:spcBef>
                <a:spcPct val="0"/>
              </a:spcBef>
              <a:buFontTx/>
              <a:buNone/>
            </a:pPr>
            <a:r>
              <a:rPr lang="en-US" altLang="en-US" sz="1800" b="1">
                <a:solidFill>
                  <a:srgbClr val="FF0000"/>
                </a:solidFill>
                <a:latin typeface="Arial" charset="0"/>
              </a:rPr>
              <a:t>			- this might indicate co-adapted gene complexes that </a:t>
            </a:r>
          </a:p>
          <a:p>
            <a:pPr eaLnBrk="1" hangingPunct="1">
              <a:spcBef>
                <a:spcPct val="0"/>
              </a:spcBef>
              <a:buFontTx/>
              <a:buNone/>
            </a:pPr>
            <a:r>
              <a:rPr lang="en-US" altLang="en-US" sz="1800" b="1">
                <a:solidFill>
                  <a:srgbClr val="FF0000"/>
                </a:solidFill>
                <a:latin typeface="Arial" charset="0"/>
              </a:rPr>
              <a:t>			 work well together during development.</a:t>
            </a:r>
          </a:p>
          <a:p>
            <a:pPr eaLnBrk="1" hangingPunct="1">
              <a:spcBef>
                <a:spcPct val="0"/>
              </a:spcBef>
              <a:buFontTx/>
              <a:buNone/>
            </a:pPr>
            <a:r>
              <a:rPr lang="en-US" altLang="en-US" sz="1800" b="1">
                <a:solidFill>
                  <a:srgbClr val="FF0000"/>
                </a:solidFill>
                <a:latin typeface="Arial" charset="0"/>
              </a:rPr>
              <a:t>			 - Moeller demonstrated that offspring of symmetrical males molt earlier and develop sooner than offspring of other males.</a:t>
            </a:r>
          </a:p>
        </p:txBody>
      </p:sp>
    </p:spTree>
    <p:extLst>
      <p:ext uri="{BB962C8B-B14F-4D97-AF65-F5344CB8AC3E}">
        <p14:creationId xmlns:p14="http://schemas.microsoft.com/office/powerpoint/2010/main" val="3316450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80899" name="Text Box 3"/>
          <p:cNvSpPr txBox="1">
            <a:spLocks noChangeArrowheads="1"/>
          </p:cNvSpPr>
          <p:nvPr/>
        </p:nvSpPr>
        <p:spPr bwMode="auto">
          <a:xfrm>
            <a:off x="304800" y="152400"/>
            <a:ext cx="88392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2. Indirect Benefit - "Good Genes" and Symmetry Theory"</a:t>
            </a:r>
          </a:p>
          <a:p>
            <a:pPr eaLnBrk="1" hangingPunct="1">
              <a:spcBef>
                <a:spcPct val="0"/>
              </a:spcBef>
              <a:buFontTx/>
              <a:buNone/>
            </a:pPr>
            <a:r>
              <a:rPr lang="en-US" altLang="en-US" sz="1800" b="1">
                <a:solidFill>
                  <a:schemeClr val="accent2"/>
                </a:solidFill>
                <a:latin typeface="Arial" charset="0"/>
              </a:rPr>
              <a:t>		     "GOOD GENES"</a:t>
            </a:r>
          </a:p>
          <a:p>
            <a:pPr eaLnBrk="1" hangingPunct="1">
              <a:spcBef>
                <a:spcPct val="0"/>
              </a:spcBef>
              <a:buFontTx/>
              <a:buNone/>
            </a:pPr>
            <a:r>
              <a:rPr lang="en-US" altLang="en-US" sz="1800" b="1">
                <a:solidFill>
                  <a:schemeClr val="accent2"/>
                </a:solidFill>
                <a:latin typeface="Arial" charset="0"/>
              </a:rPr>
              <a:t>		     "SYMMETRY THEORY"</a:t>
            </a:r>
          </a:p>
          <a:p>
            <a:pPr eaLnBrk="1" hangingPunct="1">
              <a:spcBef>
                <a:spcPct val="0"/>
              </a:spcBef>
              <a:buFontTx/>
              <a:buNone/>
            </a:pPr>
            <a:r>
              <a:rPr lang="en-US" altLang="en-US" sz="1800" b="1">
                <a:solidFill>
                  <a:schemeClr val="accent2"/>
                </a:solidFill>
                <a:latin typeface="Arial" charset="0"/>
              </a:rPr>
              <a:t>			- many organisms prefer the most symmetrical mates</a:t>
            </a:r>
          </a:p>
          <a:p>
            <a:pPr eaLnBrk="1" hangingPunct="1">
              <a:spcBef>
                <a:spcPct val="0"/>
              </a:spcBef>
              <a:buFontTx/>
              <a:buNone/>
            </a:pPr>
            <a:r>
              <a:rPr lang="en-US" altLang="en-US" sz="1800" b="1">
                <a:solidFill>
                  <a:schemeClr val="accent2"/>
                </a:solidFill>
                <a:latin typeface="Arial" charset="0"/>
              </a:rPr>
              <a:t>			- this might indicate co-adapted gene complexes that </a:t>
            </a:r>
          </a:p>
          <a:p>
            <a:pPr eaLnBrk="1" hangingPunct="1">
              <a:spcBef>
                <a:spcPct val="0"/>
              </a:spcBef>
              <a:buFontTx/>
              <a:buNone/>
            </a:pPr>
            <a:r>
              <a:rPr lang="en-US" altLang="en-US" sz="1800" b="1">
                <a:solidFill>
                  <a:schemeClr val="accent2"/>
                </a:solidFill>
                <a:latin typeface="Arial" charset="0"/>
              </a:rPr>
              <a:t>			 work well together during development.</a:t>
            </a:r>
          </a:p>
          <a:p>
            <a:pPr eaLnBrk="1" hangingPunct="1">
              <a:spcBef>
                <a:spcPct val="0"/>
              </a:spcBef>
              <a:buFontTx/>
              <a:buNone/>
            </a:pPr>
            <a:r>
              <a:rPr lang="en-US" altLang="en-US" sz="1800" b="1">
                <a:solidFill>
                  <a:schemeClr val="accent2"/>
                </a:solidFill>
                <a:latin typeface="Arial" charset="0"/>
              </a:rPr>
              <a:t>			 - Moeller demonstrated that offspring of symmetrical males molt earlier and develop sooner than offspring of other males.</a:t>
            </a:r>
          </a:p>
          <a:p>
            <a:pPr eaLnBrk="1" hangingPunct="1">
              <a:spcBef>
                <a:spcPct val="0"/>
              </a:spcBef>
              <a:buFontTx/>
              <a:buNone/>
            </a:pPr>
            <a:r>
              <a:rPr lang="en-US" altLang="en-US" sz="1800" b="1">
                <a:solidFill>
                  <a:schemeClr val="accent2"/>
                </a:solidFill>
                <a:latin typeface="Arial" charset="0"/>
              </a:rPr>
              <a:t>			</a:t>
            </a:r>
            <a:r>
              <a:rPr lang="en-US" altLang="en-US" sz="1800" b="1">
                <a:solidFill>
                  <a:srgbClr val="FF0000"/>
                </a:solidFill>
                <a:latin typeface="Arial" charset="0"/>
              </a:rPr>
              <a:t>- And many human studies reveal the same things:</a:t>
            </a:r>
          </a:p>
          <a:p>
            <a:pPr eaLnBrk="1" hangingPunct="1">
              <a:spcBef>
                <a:spcPct val="0"/>
              </a:spcBef>
              <a:buFontTx/>
              <a:buNone/>
            </a:pPr>
            <a:r>
              <a:rPr lang="en-US" altLang="en-US" sz="1800" b="1">
                <a:solidFill>
                  <a:srgbClr val="FF0000"/>
                </a:solidFill>
                <a:latin typeface="Arial" charset="0"/>
              </a:rPr>
              <a:t>				 - preference for symmetrical mates</a:t>
            </a:r>
          </a:p>
          <a:p>
            <a:pPr eaLnBrk="1" hangingPunct="1">
              <a:spcBef>
                <a:spcPct val="0"/>
              </a:spcBef>
              <a:buFontTx/>
              <a:buNone/>
            </a:pPr>
            <a:endParaRPr lang="en-US" altLang="en-US" sz="1800" b="1">
              <a:solidFill>
                <a:srgbClr val="FF0000"/>
              </a:solidFill>
              <a:latin typeface="Arial" charset="0"/>
            </a:endParaRPr>
          </a:p>
        </p:txBody>
      </p:sp>
    </p:spTree>
    <p:extLst>
      <p:ext uri="{BB962C8B-B14F-4D97-AF65-F5344CB8AC3E}">
        <p14:creationId xmlns:p14="http://schemas.microsoft.com/office/powerpoint/2010/main" val="2890499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45059" name="Text Box 3"/>
          <p:cNvSpPr txBox="1">
            <a:spLocks noChangeArrowheads="1"/>
          </p:cNvSpPr>
          <p:nvPr/>
        </p:nvSpPr>
        <p:spPr bwMode="auto">
          <a:xfrm>
            <a:off x="304800" y="152400"/>
            <a:ext cx="8458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chemeClr val="bg1"/>
                </a:solidFill>
                <a:latin typeface="Arial" charset="0"/>
              </a:rPr>
              <a:t>    -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latin typeface="Arial" charset="0"/>
              </a:rPr>
              <a:t>	- many species show sexual dimorphism (morph or behav)</a:t>
            </a:r>
          </a:p>
          <a:p>
            <a:pPr eaLnBrk="1" hangingPunct="1">
              <a:spcBef>
                <a:spcPct val="0"/>
              </a:spcBef>
              <a:buFontTx/>
              <a:buNone/>
            </a:pPr>
            <a:r>
              <a:rPr lang="en-US" altLang="en-US" sz="1800" b="1">
                <a:solidFill>
                  <a:srgbClr val="FF0000"/>
                </a:solidFill>
                <a:latin typeface="Arial" charset="0"/>
              </a:rPr>
              <a:t>	- WHY?  If adaptive (must be tested), then selective pressures differ</a:t>
            </a:r>
          </a:p>
          <a:p>
            <a:pPr eaLnBrk="1" hangingPunct="1">
              <a:spcBef>
                <a:spcPct val="0"/>
              </a:spcBef>
              <a:buFontTx/>
              <a:buNone/>
            </a:pPr>
            <a:r>
              <a:rPr lang="en-US" altLang="en-US" sz="1800" b="1">
                <a:solidFill>
                  <a:srgbClr val="FF0000"/>
                </a:solidFill>
                <a:latin typeface="Arial" charset="0"/>
              </a:rPr>
              <a:t>	</a:t>
            </a:r>
            <a:endParaRPr lang="en-US" altLang="en-US" sz="2400" b="1">
              <a:latin typeface="Arial" charset="0"/>
            </a:endParaRPr>
          </a:p>
        </p:txBody>
      </p:sp>
    </p:spTree>
    <p:extLst>
      <p:ext uri="{BB962C8B-B14F-4D97-AF65-F5344CB8AC3E}">
        <p14:creationId xmlns:p14="http://schemas.microsoft.com/office/powerpoint/2010/main" val="476076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81923" name="Text Box 3"/>
          <p:cNvSpPr txBox="1">
            <a:spLocks noChangeArrowheads="1"/>
          </p:cNvSpPr>
          <p:nvPr/>
        </p:nvSpPr>
        <p:spPr bwMode="auto">
          <a:xfrm>
            <a:off x="304800" y="152400"/>
            <a:ext cx="88392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2. Indirect Benefit - "Good Genes"</a:t>
            </a:r>
          </a:p>
          <a:p>
            <a:pPr eaLnBrk="1" hangingPunct="1">
              <a:spcBef>
                <a:spcPct val="0"/>
              </a:spcBef>
              <a:buFontTx/>
              <a:buNone/>
            </a:pPr>
            <a:r>
              <a:rPr lang="en-US" altLang="en-US" sz="1800" b="1">
                <a:solidFill>
                  <a:schemeClr val="accent2"/>
                </a:solidFill>
                <a:latin typeface="Arial" charset="0"/>
              </a:rPr>
              <a:t>		     "GOOD GENES"</a:t>
            </a:r>
          </a:p>
          <a:p>
            <a:pPr eaLnBrk="1" hangingPunct="1">
              <a:spcBef>
                <a:spcPct val="0"/>
              </a:spcBef>
              <a:buFontTx/>
              <a:buNone/>
            </a:pPr>
            <a:r>
              <a:rPr lang="en-US" altLang="en-US" sz="1800" b="1">
                <a:solidFill>
                  <a:schemeClr val="accent2"/>
                </a:solidFill>
                <a:latin typeface="Arial" charset="0"/>
              </a:rPr>
              <a:t>		     "SYMMETRY THEORY"</a:t>
            </a:r>
          </a:p>
          <a:p>
            <a:pPr eaLnBrk="1" hangingPunct="1">
              <a:spcBef>
                <a:spcPct val="0"/>
              </a:spcBef>
              <a:buFontTx/>
              <a:buNone/>
            </a:pPr>
            <a:r>
              <a:rPr lang="en-US" altLang="en-US" sz="1800" b="1">
                <a:solidFill>
                  <a:schemeClr val="accent2"/>
                </a:solidFill>
                <a:latin typeface="Arial" charset="0"/>
              </a:rPr>
              <a:t>			- many organisms prefer the most symmetrical mates</a:t>
            </a:r>
          </a:p>
          <a:p>
            <a:pPr eaLnBrk="1" hangingPunct="1">
              <a:spcBef>
                <a:spcPct val="0"/>
              </a:spcBef>
              <a:buFontTx/>
              <a:buNone/>
            </a:pPr>
            <a:r>
              <a:rPr lang="en-US" altLang="en-US" sz="1800" b="1">
                <a:solidFill>
                  <a:schemeClr val="accent2"/>
                </a:solidFill>
                <a:latin typeface="Arial" charset="0"/>
              </a:rPr>
              <a:t>			- this might indicate co-adapted gene complexes that </a:t>
            </a:r>
          </a:p>
          <a:p>
            <a:pPr eaLnBrk="1" hangingPunct="1">
              <a:spcBef>
                <a:spcPct val="0"/>
              </a:spcBef>
              <a:buFontTx/>
              <a:buNone/>
            </a:pPr>
            <a:r>
              <a:rPr lang="en-US" altLang="en-US" sz="1800" b="1">
                <a:solidFill>
                  <a:schemeClr val="accent2"/>
                </a:solidFill>
                <a:latin typeface="Arial" charset="0"/>
              </a:rPr>
              <a:t>			 work well together during development</a:t>
            </a:r>
          </a:p>
        </p:txBody>
      </p:sp>
      <p:pic>
        <p:nvPicPr>
          <p:cNvPr id="81924" name="Picture 4" descr="3w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8543925"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 Box 5"/>
          <p:cNvSpPr txBox="1">
            <a:spLocks noChangeArrowheads="1"/>
          </p:cNvSpPr>
          <p:nvPr/>
        </p:nvSpPr>
        <p:spPr bwMode="auto">
          <a:xfrm>
            <a:off x="533400" y="2819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chemeClr val="hlink"/>
                </a:solidFill>
                <a:latin typeface="Arial" charset="0"/>
              </a:rPr>
              <a:t>Hmmm....</a:t>
            </a:r>
          </a:p>
        </p:txBody>
      </p:sp>
      <p:sp>
        <p:nvSpPr>
          <p:cNvPr id="8" name="Rectangle 7"/>
          <p:cNvSpPr/>
          <p:nvPr/>
        </p:nvSpPr>
        <p:spPr>
          <a:xfrm>
            <a:off x="457200" y="2819400"/>
            <a:ext cx="26670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172200" y="3352800"/>
            <a:ext cx="26670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rot="5400000">
            <a:off x="2972594" y="4799806"/>
            <a:ext cx="3048000" cy="15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818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82947" name="Text Box 3"/>
          <p:cNvSpPr txBox="1">
            <a:spLocks noChangeArrowheads="1"/>
          </p:cNvSpPr>
          <p:nvPr/>
        </p:nvSpPr>
        <p:spPr bwMode="auto">
          <a:xfrm>
            <a:off x="304800" y="152400"/>
            <a:ext cx="88392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2. Indirect Benefit - "Good Genes"</a:t>
            </a:r>
          </a:p>
          <a:p>
            <a:pPr eaLnBrk="1" hangingPunct="1">
              <a:spcBef>
                <a:spcPct val="0"/>
              </a:spcBef>
              <a:buFontTx/>
              <a:buNone/>
            </a:pPr>
            <a:r>
              <a:rPr lang="en-US" altLang="en-US" sz="1800" b="1">
                <a:solidFill>
                  <a:schemeClr val="accent2"/>
                </a:solidFill>
                <a:latin typeface="Arial" charset="0"/>
              </a:rPr>
              <a:t>		     "GOOD GENES"</a:t>
            </a:r>
          </a:p>
          <a:p>
            <a:pPr eaLnBrk="1" hangingPunct="1">
              <a:spcBef>
                <a:spcPct val="0"/>
              </a:spcBef>
              <a:buFontTx/>
              <a:buNone/>
            </a:pPr>
            <a:r>
              <a:rPr lang="en-US" altLang="en-US" sz="1800" b="1">
                <a:solidFill>
                  <a:schemeClr val="accent2"/>
                </a:solidFill>
                <a:latin typeface="Arial" charset="0"/>
              </a:rPr>
              <a:t>		     "SYMMETRY THEORY"</a:t>
            </a:r>
          </a:p>
          <a:p>
            <a:pPr eaLnBrk="1" hangingPunct="1">
              <a:spcBef>
                <a:spcPct val="0"/>
              </a:spcBef>
              <a:buFontTx/>
              <a:buNone/>
            </a:pPr>
            <a:r>
              <a:rPr lang="en-US" altLang="en-US" sz="1800" b="1">
                <a:solidFill>
                  <a:schemeClr val="accent2"/>
                </a:solidFill>
                <a:latin typeface="Arial" charset="0"/>
              </a:rPr>
              <a:t>			- many organisms prefer the most symmetrical mates</a:t>
            </a:r>
          </a:p>
          <a:p>
            <a:pPr eaLnBrk="1" hangingPunct="1">
              <a:spcBef>
                <a:spcPct val="0"/>
              </a:spcBef>
              <a:buFontTx/>
              <a:buNone/>
            </a:pPr>
            <a:r>
              <a:rPr lang="en-US" altLang="en-US" sz="1800" b="1">
                <a:solidFill>
                  <a:schemeClr val="accent2"/>
                </a:solidFill>
                <a:latin typeface="Arial" charset="0"/>
              </a:rPr>
              <a:t>			- this might indicate co-adapted gene complexes that </a:t>
            </a:r>
          </a:p>
          <a:p>
            <a:pPr eaLnBrk="1" hangingPunct="1">
              <a:spcBef>
                <a:spcPct val="0"/>
              </a:spcBef>
              <a:buFontTx/>
              <a:buNone/>
            </a:pPr>
            <a:r>
              <a:rPr lang="en-US" altLang="en-US" sz="1800" b="1">
                <a:solidFill>
                  <a:schemeClr val="accent2"/>
                </a:solidFill>
                <a:latin typeface="Arial" charset="0"/>
              </a:rPr>
              <a:t>			 work well together during development</a:t>
            </a:r>
          </a:p>
        </p:txBody>
      </p:sp>
      <p:pic>
        <p:nvPicPr>
          <p:cNvPr id="82948" name="Picture 4" descr="3w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8543925"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auto">
          <a:xfrm>
            <a:off x="533400" y="2819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chemeClr val="hlink"/>
                </a:solidFill>
                <a:latin typeface="Arial" charset="0"/>
              </a:rPr>
              <a:t>Hmmm....</a:t>
            </a:r>
          </a:p>
        </p:txBody>
      </p:sp>
      <p:sp>
        <p:nvSpPr>
          <p:cNvPr id="6" name="Rectangle 5"/>
          <p:cNvSpPr/>
          <p:nvPr/>
        </p:nvSpPr>
        <p:spPr>
          <a:xfrm>
            <a:off x="6172200" y="3352800"/>
            <a:ext cx="26670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297630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83971" name="Text Box 3"/>
          <p:cNvSpPr txBox="1">
            <a:spLocks noChangeArrowheads="1"/>
          </p:cNvSpPr>
          <p:nvPr/>
        </p:nvSpPr>
        <p:spPr bwMode="auto">
          <a:xfrm>
            <a:off x="304800" y="152400"/>
            <a:ext cx="88392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2. Indirect Benefit - "Good Genes"</a:t>
            </a:r>
          </a:p>
          <a:p>
            <a:pPr eaLnBrk="1" hangingPunct="1">
              <a:spcBef>
                <a:spcPct val="0"/>
              </a:spcBef>
              <a:buFontTx/>
              <a:buNone/>
            </a:pPr>
            <a:r>
              <a:rPr lang="en-US" altLang="en-US" sz="1800" b="1">
                <a:solidFill>
                  <a:schemeClr val="accent2"/>
                </a:solidFill>
                <a:latin typeface="Arial" charset="0"/>
              </a:rPr>
              <a:t>		     "GOOD GENES"</a:t>
            </a:r>
          </a:p>
          <a:p>
            <a:pPr eaLnBrk="1" hangingPunct="1">
              <a:spcBef>
                <a:spcPct val="0"/>
              </a:spcBef>
              <a:buFontTx/>
              <a:buNone/>
            </a:pPr>
            <a:r>
              <a:rPr lang="en-US" altLang="en-US" sz="1800" b="1">
                <a:solidFill>
                  <a:schemeClr val="accent2"/>
                </a:solidFill>
                <a:latin typeface="Arial" charset="0"/>
              </a:rPr>
              <a:t>		     "SYMMETRY THEORY"</a:t>
            </a:r>
          </a:p>
          <a:p>
            <a:pPr eaLnBrk="1" hangingPunct="1">
              <a:spcBef>
                <a:spcPct val="0"/>
              </a:spcBef>
              <a:buFontTx/>
              <a:buNone/>
            </a:pPr>
            <a:r>
              <a:rPr lang="en-US" altLang="en-US" sz="1800" b="1">
                <a:solidFill>
                  <a:schemeClr val="accent2"/>
                </a:solidFill>
                <a:latin typeface="Arial" charset="0"/>
              </a:rPr>
              <a:t>			- many organisms prefer the most symmetrical mates</a:t>
            </a:r>
          </a:p>
          <a:p>
            <a:pPr eaLnBrk="1" hangingPunct="1">
              <a:spcBef>
                <a:spcPct val="0"/>
              </a:spcBef>
              <a:buFontTx/>
              <a:buNone/>
            </a:pPr>
            <a:r>
              <a:rPr lang="en-US" altLang="en-US" sz="1800" b="1">
                <a:solidFill>
                  <a:schemeClr val="accent2"/>
                </a:solidFill>
                <a:latin typeface="Arial" charset="0"/>
              </a:rPr>
              <a:t>			- this might indicate co-adapted gene complexes that </a:t>
            </a:r>
          </a:p>
          <a:p>
            <a:pPr eaLnBrk="1" hangingPunct="1">
              <a:spcBef>
                <a:spcPct val="0"/>
              </a:spcBef>
              <a:buFontTx/>
              <a:buNone/>
            </a:pPr>
            <a:r>
              <a:rPr lang="en-US" altLang="en-US" sz="1800" b="1">
                <a:solidFill>
                  <a:schemeClr val="accent2"/>
                </a:solidFill>
                <a:latin typeface="Arial" charset="0"/>
              </a:rPr>
              <a:t>			 work well together during development</a:t>
            </a:r>
          </a:p>
        </p:txBody>
      </p:sp>
      <p:pic>
        <p:nvPicPr>
          <p:cNvPr id="83972" name="Picture 4" descr="3w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8543925"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 Box 5"/>
          <p:cNvSpPr txBox="1">
            <a:spLocks noChangeArrowheads="1"/>
          </p:cNvSpPr>
          <p:nvPr/>
        </p:nvSpPr>
        <p:spPr bwMode="auto">
          <a:xfrm>
            <a:off x="533400" y="2819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chemeClr val="hlink"/>
                </a:solidFill>
                <a:latin typeface="Arial" charset="0"/>
              </a:rPr>
              <a:t>Hmmm....</a:t>
            </a:r>
          </a:p>
        </p:txBody>
      </p:sp>
      <p:pic>
        <p:nvPicPr>
          <p:cNvPr id="839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783013"/>
            <a:ext cx="1320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Text Box 5"/>
          <p:cNvSpPr txBox="1">
            <a:spLocks noChangeArrowheads="1"/>
          </p:cNvSpPr>
          <p:nvPr/>
        </p:nvSpPr>
        <p:spPr bwMode="auto">
          <a:xfrm>
            <a:off x="6400800" y="60960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chemeClr val="hlink"/>
                </a:solidFill>
                <a:latin typeface="Arial" charset="0"/>
              </a:rPr>
              <a:t>Hey, It Works!!</a:t>
            </a:r>
          </a:p>
        </p:txBody>
      </p:sp>
    </p:spTree>
    <p:extLst>
      <p:ext uri="{BB962C8B-B14F-4D97-AF65-F5344CB8AC3E}">
        <p14:creationId xmlns:p14="http://schemas.microsoft.com/office/powerpoint/2010/main" val="147593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84995" name="Text Box 3"/>
          <p:cNvSpPr txBox="1">
            <a:spLocks noChangeArrowheads="1"/>
          </p:cNvSpPr>
          <p:nvPr/>
        </p:nvSpPr>
        <p:spPr bwMode="auto">
          <a:xfrm>
            <a:off x="304800" y="152400"/>
            <a:ext cx="88392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2. Indirect Benefit - "Handicap Theory"</a:t>
            </a:r>
          </a:p>
          <a:p>
            <a:pPr eaLnBrk="1" hangingPunct="1">
              <a:spcBef>
                <a:spcPct val="0"/>
              </a:spcBef>
              <a:buFontTx/>
              <a:buNone/>
            </a:pPr>
            <a:r>
              <a:rPr lang="en-US" altLang="en-US" sz="1800" b="1">
                <a:solidFill>
                  <a:schemeClr val="accent2"/>
                </a:solidFill>
                <a:latin typeface="Arial" charset="0"/>
              </a:rPr>
              <a:t>			 - I'm alive, even WITH this HUGE TAIL!!!</a:t>
            </a:r>
          </a:p>
          <a:p>
            <a:pPr eaLnBrk="1" hangingPunct="1">
              <a:spcBef>
                <a:spcPct val="0"/>
              </a:spcBef>
              <a:buFontTx/>
              <a:buNone/>
            </a:pPr>
            <a:r>
              <a:rPr lang="en-US" altLang="en-US" sz="1800" b="1">
                <a:solidFill>
                  <a:schemeClr val="accent2"/>
                </a:solidFill>
                <a:latin typeface="Arial" charset="0"/>
              </a:rPr>
              <a:t>			 - I must be awesome!!</a:t>
            </a:r>
          </a:p>
          <a:p>
            <a:pPr eaLnBrk="1" hangingPunct="1">
              <a:spcBef>
                <a:spcPct val="0"/>
              </a:spcBef>
              <a:buFontTx/>
              <a:buNone/>
            </a:pPr>
            <a:r>
              <a:rPr lang="en-US" altLang="en-US" sz="1800" b="1">
                <a:solidFill>
                  <a:schemeClr val="accent2"/>
                </a:solidFill>
                <a:latin typeface="Arial" charset="0"/>
              </a:rPr>
              <a:t>			</a:t>
            </a:r>
          </a:p>
        </p:txBody>
      </p:sp>
      <p:pic>
        <p:nvPicPr>
          <p:cNvPr id="84996" name="Picture 4" descr="euplectes_progne_ad63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971800"/>
            <a:ext cx="393382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descr="quetz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25590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88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86019" name="Text Box 3"/>
          <p:cNvSpPr txBox="1">
            <a:spLocks noChangeArrowheads="1"/>
          </p:cNvSpPr>
          <p:nvPr/>
        </p:nvSpPr>
        <p:spPr bwMode="auto">
          <a:xfrm>
            <a:off x="304800" y="152400"/>
            <a:ext cx="88392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2. Indirect Benefit - "Runaway Selection"</a:t>
            </a:r>
          </a:p>
          <a:p>
            <a:pPr eaLnBrk="1" hangingPunct="1">
              <a:spcBef>
                <a:spcPct val="0"/>
              </a:spcBef>
              <a:buFontTx/>
              <a:buNone/>
            </a:pPr>
            <a:r>
              <a:rPr lang="en-US" altLang="en-US" sz="1800" b="1">
                <a:solidFill>
                  <a:schemeClr val="accent2"/>
                </a:solidFill>
                <a:latin typeface="Arial" charset="0"/>
              </a:rPr>
              <a:t>			 - Positive Feedback Loops</a:t>
            </a:r>
          </a:p>
          <a:p>
            <a:pPr eaLnBrk="1" hangingPunct="1">
              <a:spcBef>
                <a:spcPct val="0"/>
              </a:spcBef>
              <a:buFontTx/>
              <a:buNone/>
            </a:pPr>
            <a:endParaRPr lang="en-US" altLang="en-US" sz="1800" b="1">
              <a:solidFill>
                <a:schemeClr val="accent2"/>
              </a:solidFill>
              <a:latin typeface="Arial" charset="0"/>
            </a:endParaRPr>
          </a:p>
          <a:p>
            <a:pPr eaLnBrk="1" hangingPunct="1">
              <a:spcBef>
                <a:spcPct val="0"/>
              </a:spcBef>
              <a:buFontTx/>
              <a:buNone/>
            </a:pPr>
            <a:r>
              <a:rPr lang="en-US" altLang="en-US" sz="1800" b="1">
                <a:solidFill>
                  <a:schemeClr val="accent2"/>
                </a:solidFill>
                <a:latin typeface="Arial" charset="0"/>
              </a:rPr>
              <a:t>	</a:t>
            </a:r>
          </a:p>
        </p:txBody>
      </p:sp>
    </p:spTree>
    <p:extLst>
      <p:ext uri="{BB962C8B-B14F-4D97-AF65-F5344CB8AC3E}">
        <p14:creationId xmlns:p14="http://schemas.microsoft.com/office/powerpoint/2010/main" val="12802966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87043" name="Text Box 3"/>
          <p:cNvSpPr txBox="1">
            <a:spLocks noChangeArrowheads="1"/>
          </p:cNvSpPr>
          <p:nvPr/>
        </p:nvSpPr>
        <p:spPr bwMode="auto">
          <a:xfrm>
            <a:off x="304800" y="152400"/>
            <a:ext cx="88392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2. Indirect Benefit - "Runaway Selection"</a:t>
            </a:r>
          </a:p>
          <a:p>
            <a:pPr eaLnBrk="1" hangingPunct="1">
              <a:spcBef>
                <a:spcPct val="0"/>
              </a:spcBef>
              <a:buFontTx/>
              <a:buNone/>
            </a:pPr>
            <a:r>
              <a:rPr lang="en-US" altLang="en-US" sz="1800" b="1">
                <a:solidFill>
                  <a:schemeClr val="accent2"/>
                </a:solidFill>
                <a:latin typeface="Arial" charset="0"/>
              </a:rPr>
              <a:t>			 - Positive Feedback Loops</a:t>
            </a:r>
          </a:p>
          <a:p>
            <a:pPr eaLnBrk="1" hangingPunct="1">
              <a:spcBef>
                <a:spcPct val="0"/>
              </a:spcBef>
              <a:buFontTx/>
              <a:buNone/>
            </a:pPr>
            <a:endParaRPr lang="en-US" altLang="en-US" sz="1800" b="1">
              <a:solidFill>
                <a:schemeClr val="accent2"/>
              </a:solidFill>
              <a:latin typeface="Arial" charset="0"/>
            </a:endParaRPr>
          </a:p>
          <a:p>
            <a:pPr eaLnBrk="1" hangingPunct="1">
              <a:spcBef>
                <a:spcPct val="0"/>
              </a:spcBef>
              <a:buFontTx/>
              <a:buNone/>
            </a:pPr>
            <a:r>
              <a:rPr lang="en-US" altLang="en-US" sz="1800" b="1">
                <a:solidFill>
                  <a:schemeClr val="accent2"/>
                </a:solidFill>
                <a:latin typeface="Arial" charset="0"/>
              </a:rPr>
              <a:t>If long tails are attractive to females for WHATEVER REASON, and they are heritable, then Females should continue to prefer males with long tails, because THEIR SONS will then have long tails and will mate.</a:t>
            </a:r>
          </a:p>
          <a:p>
            <a:pPr eaLnBrk="1" hangingPunct="1">
              <a:spcBef>
                <a:spcPct val="0"/>
              </a:spcBef>
              <a:buFontTx/>
              <a:buNone/>
            </a:pPr>
            <a:endParaRPr lang="en-US" altLang="en-US" sz="1800" b="1">
              <a:solidFill>
                <a:schemeClr val="accent2"/>
              </a:solidFill>
              <a:latin typeface="Arial" charset="0"/>
            </a:endParaRPr>
          </a:p>
          <a:p>
            <a:pPr eaLnBrk="1" hangingPunct="1">
              <a:spcBef>
                <a:spcPct val="0"/>
              </a:spcBef>
              <a:buFontTx/>
              <a:buNone/>
            </a:pPr>
            <a:r>
              <a:rPr lang="en-US" altLang="en-US" sz="1800" b="1">
                <a:solidFill>
                  <a:schemeClr val="accent2"/>
                </a:solidFill>
                <a:latin typeface="Arial" charset="0"/>
              </a:rPr>
              <a:t>		</a:t>
            </a:r>
          </a:p>
        </p:txBody>
      </p:sp>
    </p:spTree>
    <p:extLst>
      <p:ext uri="{BB962C8B-B14F-4D97-AF65-F5344CB8AC3E}">
        <p14:creationId xmlns:p14="http://schemas.microsoft.com/office/powerpoint/2010/main" val="233178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88067" name="Text Box 3"/>
          <p:cNvSpPr txBox="1">
            <a:spLocks noChangeArrowheads="1"/>
          </p:cNvSpPr>
          <p:nvPr/>
        </p:nvSpPr>
        <p:spPr bwMode="auto">
          <a:xfrm>
            <a:off x="304800" y="152400"/>
            <a:ext cx="8839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2. Indirect Benefit - "Runaway Selection"</a:t>
            </a:r>
          </a:p>
          <a:p>
            <a:pPr eaLnBrk="1" hangingPunct="1">
              <a:spcBef>
                <a:spcPct val="0"/>
              </a:spcBef>
              <a:buFontTx/>
              <a:buNone/>
            </a:pPr>
            <a:r>
              <a:rPr lang="en-US" altLang="en-US" sz="1800" b="1">
                <a:solidFill>
                  <a:schemeClr val="accent2"/>
                </a:solidFill>
                <a:latin typeface="Arial" charset="0"/>
              </a:rPr>
              <a:t>			 - Positive Feedback Loops</a:t>
            </a:r>
          </a:p>
          <a:p>
            <a:pPr eaLnBrk="1" hangingPunct="1">
              <a:spcBef>
                <a:spcPct val="0"/>
              </a:spcBef>
              <a:buFontTx/>
              <a:buNone/>
            </a:pPr>
            <a:endParaRPr lang="en-US" altLang="en-US" sz="1800" b="1">
              <a:solidFill>
                <a:schemeClr val="accent2"/>
              </a:solidFill>
              <a:latin typeface="Arial" charset="0"/>
            </a:endParaRPr>
          </a:p>
          <a:p>
            <a:pPr eaLnBrk="1" hangingPunct="1">
              <a:spcBef>
                <a:spcPct val="0"/>
              </a:spcBef>
              <a:buFontTx/>
              <a:buNone/>
            </a:pPr>
            <a:r>
              <a:rPr lang="en-US" altLang="en-US" sz="1800" b="1">
                <a:latin typeface="Arial" charset="0"/>
              </a:rPr>
              <a:t>If long tails are attractive to most females for WHATEVER REASON, and they are heritable, then selection will reinforce this preference because females who select long-tailed males will produce sons with long tails, who will be preferred in the next generation… and daughters with a preference for long tails.</a:t>
            </a:r>
          </a:p>
          <a:p>
            <a:pPr eaLnBrk="1" hangingPunct="1">
              <a:spcBef>
                <a:spcPct val="0"/>
              </a:spcBef>
              <a:buFontTx/>
              <a:buNone/>
            </a:pPr>
            <a:endParaRPr lang="en-US" altLang="en-US" sz="1800" b="1">
              <a:latin typeface="Arial" charset="0"/>
            </a:endParaRPr>
          </a:p>
          <a:p>
            <a:pPr eaLnBrk="1" hangingPunct="1">
              <a:spcBef>
                <a:spcPct val="0"/>
              </a:spcBef>
              <a:buFontTx/>
              <a:buNone/>
            </a:pPr>
            <a:endParaRPr lang="en-US" altLang="en-US" sz="1800" b="1">
              <a:solidFill>
                <a:schemeClr val="accent2"/>
              </a:solidFill>
              <a:latin typeface="Arial" charset="0"/>
            </a:endParaRPr>
          </a:p>
          <a:p>
            <a:pPr eaLnBrk="1" hangingPunct="1">
              <a:spcBef>
                <a:spcPct val="0"/>
              </a:spcBef>
              <a:buFontTx/>
              <a:buNone/>
            </a:pPr>
            <a:r>
              <a:rPr lang="en-US" altLang="en-US" sz="1800" b="1">
                <a:solidFill>
                  <a:schemeClr val="accent2"/>
                </a:solidFill>
                <a:latin typeface="Arial" charset="0"/>
              </a:rPr>
              <a:t>	</a:t>
            </a:r>
          </a:p>
        </p:txBody>
      </p:sp>
    </p:spTree>
    <p:extLst>
      <p:ext uri="{BB962C8B-B14F-4D97-AF65-F5344CB8AC3E}">
        <p14:creationId xmlns:p14="http://schemas.microsoft.com/office/powerpoint/2010/main" val="3434373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89091" name="Text Box 3"/>
          <p:cNvSpPr txBox="1">
            <a:spLocks noChangeArrowheads="1"/>
          </p:cNvSpPr>
          <p:nvPr/>
        </p:nvSpPr>
        <p:spPr bwMode="auto">
          <a:xfrm>
            <a:off x="304800" y="152400"/>
            <a:ext cx="88392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2. Indirect Benefit - "Runaway Selection"</a:t>
            </a:r>
          </a:p>
          <a:p>
            <a:pPr eaLnBrk="1" hangingPunct="1">
              <a:spcBef>
                <a:spcPct val="0"/>
              </a:spcBef>
              <a:buFontTx/>
              <a:buNone/>
            </a:pPr>
            <a:r>
              <a:rPr lang="en-US" altLang="en-US" sz="1800" b="1">
                <a:solidFill>
                  <a:schemeClr val="accent2"/>
                </a:solidFill>
                <a:latin typeface="Arial" charset="0"/>
              </a:rPr>
              <a:t>			 - Positive Feedback Loops</a:t>
            </a:r>
          </a:p>
          <a:p>
            <a:pPr eaLnBrk="1" hangingPunct="1">
              <a:spcBef>
                <a:spcPct val="0"/>
              </a:spcBef>
              <a:buFontTx/>
              <a:buNone/>
            </a:pPr>
            <a:endParaRPr lang="en-US" altLang="en-US" sz="1800" b="1">
              <a:latin typeface="Arial" charset="0"/>
            </a:endParaRPr>
          </a:p>
          <a:p>
            <a:pPr eaLnBrk="1" hangingPunct="1">
              <a:spcBef>
                <a:spcPct val="0"/>
              </a:spcBef>
              <a:buFontTx/>
              <a:buNone/>
            </a:pPr>
            <a:r>
              <a:rPr lang="en-US" altLang="en-US" sz="1800" b="1">
                <a:latin typeface="Arial" charset="0"/>
              </a:rPr>
              <a:t>If long tails are attractive to females for WHATEVER REASON, and they are heritable, then Females should continue to prefer males with long tails, because THEIR SONS will then have long tails and will mate.</a:t>
            </a:r>
          </a:p>
          <a:p>
            <a:pPr eaLnBrk="1" hangingPunct="1">
              <a:spcBef>
                <a:spcPct val="0"/>
              </a:spcBef>
              <a:buFontTx/>
              <a:buNone/>
            </a:pPr>
            <a:endParaRPr lang="en-US" altLang="en-US" sz="1800" b="1">
              <a:latin typeface="Arial" charset="0"/>
            </a:endParaRPr>
          </a:p>
          <a:p>
            <a:pPr eaLnBrk="1" hangingPunct="1">
              <a:spcBef>
                <a:spcPct val="0"/>
              </a:spcBef>
              <a:buFontTx/>
              <a:buNone/>
            </a:pPr>
            <a:r>
              <a:rPr lang="en-US" altLang="en-US" sz="1800" b="1">
                <a:latin typeface="Arial" charset="0"/>
              </a:rPr>
              <a:t>Likewise, a female should produce daughters that are attracted to long tails, so that their grandsons will have long tails.	</a:t>
            </a:r>
          </a:p>
          <a:p>
            <a:pPr eaLnBrk="1" hangingPunct="1">
              <a:spcBef>
                <a:spcPct val="0"/>
              </a:spcBef>
              <a:buFontTx/>
              <a:buNone/>
            </a:pPr>
            <a:endParaRPr lang="en-US" altLang="en-US" sz="1800" b="1">
              <a:latin typeface="Arial" charset="0"/>
            </a:endParaRPr>
          </a:p>
          <a:p>
            <a:pPr eaLnBrk="1" hangingPunct="1">
              <a:spcBef>
                <a:spcPct val="0"/>
              </a:spcBef>
              <a:buFontTx/>
              <a:buNone/>
            </a:pPr>
            <a:r>
              <a:rPr lang="en-US" altLang="en-US" sz="1800" b="1">
                <a:solidFill>
                  <a:schemeClr val="accent2"/>
                </a:solidFill>
                <a:latin typeface="Arial" charset="0"/>
              </a:rPr>
              <a:t>May result in SUPERNORMAL STIMULUS - if a long tail is good, a really long tail is GREAT!!!  </a:t>
            </a:r>
          </a:p>
          <a:p>
            <a:pPr eaLnBrk="1" hangingPunct="1">
              <a:spcBef>
                <a:spcPct val="0"/>
              </a:spcBef>
              <a:buFontTx/>
              <a:buNone/>
            </a:pPr>
            <a:endParaRPr lang="en-US" altLang="en-US" sz="1800" b="1">
              <a:solidFill>
                <a:schemeClr val="accent2"/>
              </a:solidFill>
              <a:latin typeface="Arial" charset="0"/>
            </a:endParaRPr>
          </a:p>
          <a:p>
            <a:pPr eaLnBrk="1" hangingPunct="1">
              <a:spcBef>
                <a:spcPct val="0"/>
              </a:spcBef>
              <a:buFontTx/>
              <a:buNone/>
            </a:pPr>
            <a:r>
              <a:rPr lang="en-US" altLang="en-US" sz="1800" b="1">
                <a:solidFill>
                  <a:schemeClr val="accent2"/>
                </a:solidFill>
                <a:latin typeface="Arial" charset="0"/>
              </a:rPr>
              <a:t>	</a:t>
            </a:r>
          </a:p>
        </p:txBody>
      </p:sp>
    </p:spTree>
    <p:extLst>
      <p:ext uri="{BB962C8B-B14F-4D97-AF65-F5344CB8AC3E}">
        <p14:creationId xmlns:p14="http://schemas.microsoft.com/office/powerpoint/2010/main" val="2908073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90115" name="Text Box 3"/>
          <p:cNvSpPr txBox="1">
            <a:spLocks noChangeArrowheads="1"/>
          </p:cNvSpPr>
          <p:nvPr/>
        </p:nvSpPr>
        <p:spPr bwMode="auto">
          <a:xfrm>
            <a:off x="304800" y="152400"/>
            <a:ext cx="88392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2. Indirect Benefit - "Runaway Selection"</a:t>
            </a:r>
          </a:p>
          <a:p>
            <a:pPr eaLnBrk="1" hangingPunct="1">
              <a:spcBef>
                <a:spcPct val="0"/>
              </a:spcBef>
              <a:buFontTx/>
              <a:buNone/>
            </a:pPr>
            <a:r>
              <a:rPr lang="en-US" altLang="en-US" sz="1800" b="1">
                <a:solidFill>
                  <a:schemeClr val="accent2"/>
                </a:solidFill>
                <a:latin typeface="Arial" charset="0"/>
              </a:rPr>
              <a:t>			 - Positive Feedback Loops</a:t>
            </a:r>
          </a:p>
          <a:p>
            <a:pPr eaLnBrk="1" hangingPunct="1">
              <a:spcBef>
                <a:spcPct val="0"/>
              </a:spcBef>
              <a:buFontTx/>
              <a:buNone/>
            </a:pPr>
            <a:endParaRPr lang="en-US" altLang="en-US" sz="1800" b="1">
              <a:solidFill>
                <a:schemeClr val="accent2"/>
              </a:solidFill>
              <a:latin typeface="Arial" charset="0"/>
            </a:endParaRPr>
          </a:p>
          <a:p>
            <a:pPr eaLnBrk="1" hangingPunct="1">
              <a:spcBef>
                <a:spcPct val="0"/>
              </a:spcBef>
              <a:buFontTx/>
              <a:buNone/>
            </a:pPr>
            <a:r>
              <a:rPr lang="en-US" altLang="en-US" sz="1800" b="1">
                <a:latin typeface="Arial" charset="0"/>
              </a:rPr>
              <a:t>If long tails are attractive to females for WHATEVER REASON, and they are heritable, then Females should continue to prefer males with long tails, because THEIR SONS will then have long tails and will mate.</a:t>
            </a:r>
          </a:p>
          <a:p>
            <a:pPr eaLnBrk="1" hangingPunct="1">
              <a:spcBef>
                <a:spcPct val="0"/>
              </a:spcBef>
              <a:buFontTx/>
              <a:buNone/>
            </a:pPr>
            <a:endParaRPr lang="en-US" altLang="en-US" sz="1800" b="1">
              <a:latin typeface="Arial" charset="0"/>
            </a:endParaRPr>
          </a:p>
          <a:p>
            <a:pPr eaLnBrk="1" hangingPunct="1">
              <a:spcBef>
                <a:spcPct val="0"/>
              </a:spcBef>
              <a:buFontTx/>
              <a:buNone/>
            </a:pPr>
            <a:r>
              <a:rPr lang="en-US" altLang="en-US" sz="1800" b="1">
                <a:latin typeface="Arial" charset="0"/>
              </a:rPr>
              <a:t>Likewise, a female should produce daughters that are attracted to long tails, so that their grandsons will have long tails.	</a:t>
            </a:r>
          </a:p>
          <a:p>
            <a:pPr eaLnBrk="1" hangingPunct="1">
              <a:spcBef>
                <a:spcPct val="0"/>
              </a:spcBef>
              <a:buFontTx/>
              <a:buNone/>
            </a:pPr>
            <a:endParaRPr lang="en-US" altLang="en-US" sz="1800" b="1">
              <a:latin typeface="Arial" charset="0"/>
            </a:endParaRPr>
          </a:p>
          <a:p>
            <a:pPr eaLnBrk="1" hangingPunct="1">
              <a:spcBef>
                <a:spcPct val="0"/>
              </a:spcBef>
              <a:buFontTx/>
              <a:buNone/>
            </a:pPr>
            <a:r>
              <a:rPr lang="en-US" altLang="en-US" sz="1800" b="1">
                <a:latin typeface="Arial" charset="0"/>
              </a:rPr>
              <a:t>May result in SUPERNORMAL STIMULUS - if a long tail is good, a really long tail is GREAT!!!  </a:t>
            </a:r>
          </a:p>
          <a:p>
            <a:pPr eaLnBrk="1" hangingPunct="1">
              <a:spcBef>
                <a:spcPct val="0"/>
              </a:spcBef>
              <a:buFontTx/>
              <a:buNone/>
            </a:pPr>
            <a:endParaRPr lang="en-US" altLang="en-US" sz="1800" b="1">
              <a:latin typeface="Arial" charset="0"/>
            </a:endParaRPr>
          </a:p>
          <a:p>
            <a:pPr eaLnBrk="1" hangingPunct="1">
              <a:spcBef>
                <a:spcPct val="0"/>
              </a:spcBef>
              <a:buFontTx/>
              <a:buNone/>
            </a:pPr>
            <a:r>
              <a:rPr lang="en-US" altLang="en-US" sz="1800" b="1">
                <a:solidFill>
                  <a:schemeClr val="accent2"/>
                </a:solidFill>
                <a:latin typeface="Arial" charset="0"/>
              </a:rPr>
              <a:t>Why hasn't female choice driven male tail length to that extreme?</a:t>
            </a:r>
          </a:p>
          <a:p>
            <a:pPr eaLnBrk="1" hangingPunct="1">
              <a:spcBef>
                <a:spcPct val="0"/>
              </a:spcBef>
              <a:buFontTx/>
              <a:buNone/>
            </a:pPr>
            <a:r>
              <a:rPr lang="en-US" altLang="en-US" sz="1800" b="1">
                <a:solidFill>
                  <a:schemeClr val="accent2"/>
                </a:solidFill>
                <a:latin typeface="Arial" charset="0"/>
              </a:rPr>
              <a:t>		</a:t>
            </a:r>
          </a:p>
        </p:txBody>
      </p:sp>
    </p:spTree>
    <p:extLst>
      <p:ext uri="{BB962C8B-B14F-4D97-AF65-F5344CB8AC3E}">
        <p14:creationId xmlns:p14="http://schemas.microsoft.com/office/powerpoint/2010/main" val="22917766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91139" name="Text Box 3"/>
          <p:cNvSpPr txBox="1">
            <a:spLocks noChangeArrowheads="1"/>
          </p:cNvSpPr>
          <p:nvPr/>
        </p:nvSpPr>
        <p:spPr bwMode="auto">
          <a:xfrm>
            <a:off x="304800" y="152400"/>
            <a:ext cx="88392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a:solidFill>
                  <a:srgbClr val="FF0000"/>
                </a:solidFill>
                <a:latin typeface="Arial" charset="0"/>
              </a:rPr>
              <a:t>6. INTERsexual Selection (Mate Preference)</a:t>
            </a:r>
          </a:p>
          <a:p>
            <a:pPr eaLnBrk="1" hangingPunct="1">
              <a:spcBef>
                <a:spcPct val="0"/>
              </a:spcBef>
              <a:buFontTx/>
              <a:buNone/>
            </a:pPr>
            <a:r>
              <a:rPr lang="en-US" altLang="en-US" sz="1800" b="1">
                <a:latin typeface="Arial" charset="0"/>
              </a:rPr>
              <a:t>	 - A behavior or morphology that is only performed during the reproductive season, which increases risk and must then be offset by mating</a:t>
            </a:r>
          </a:p>
          <a:p>
            <a:pPr eaLnBrk="1" hangingPunct="1">
              <a:spcBef>
                <a:spcPct val="0"/>
              </a:spcBef>
              <a:buFontTx/>
              <a:buNone/>
            </a:pPr>
            <a:r>
              <a:rPr lang="en-US" altLang="en-US" sz="1800" b="1">
                <a:solidFill>
                  <a:srgbClr val="FF0000"/>
                </a:solidFill>
                <a:latin typeface="Arial" charset="0"/>
              </a:rPr>
              <a:t>	- WHY is it ADAPTIVE for the FEMALE to choose a SHOWY MALE??</a:t>
            </a:r>
          </a:p>
          <a:p>
            <a:pPr eaLnBrk="1" hangingPunct="1">
              <a:spcBef>
                <a:spcPct val="0"/>
              </a:spcBef>
              <a:buFontTx/>
              <a:buNone/>
            </a:pPr>
            <a:r>
              <a:rPr lang="en-US" altLang="en-US" sz="1800" b="1">
                <a:solidFill>
                  <a:srgbClr val="FF0000"/>
                </a:solidFill>
                <a:latin typeface="Arial" charset="0"/>
              </a:rPr>
              <a:t>		1. Direct Benefit</a:t>
            </a:r>
          </a:p>
          <a:p>
            <a:pPr eaLnBrk="1" hangingPunct="1">
              <a:spcBef>
                <a:spcPct val="0"/>
              </a:spcBef>
              <a:buFontTx/>
              <a:buNone/>
            </a:pPr>
            <a:r>
              <a:rPr lang="en-US" altLang="en-US" sz="1800" b="1">
                <a:solidFill>
                  <a:srgbClr val="FF0000"/>
                </a:solidFill>
                <a:latin typeface="Arial" charset="0"/>
              </a:rPr>
              <a:t>		</a:t>
            </a:r>
            <a:r>
              <a:rPr lang="en-US" altLang="en-US" sz="1800" b="1">
                <a:solidFill>
                  <a:schemeClr val="accent2"/>
                </a:solidFill>
                <a:latin typeface="Arial" charset="0"/>
              </a:rPr>
              <a:t>2. Indirect Benefit - "Runaway Selection"</a:t>
            </a:r>
          </a:p>
          <a:p>
            <a:pPr eaLnBrk="1" hangingPunct="1">
              <a:spcBef>
                <a:spcPct val="0"/>
              </a:spcBef>
              <a:buFontTx/>
              <a:buNone/>
            </a:pPr>
            <a:r>
              <a:rPr lang="en-US" altLang="en-US" sz="1800" b="1">
                <a:solidFill>
                  <a:schemeClr val="accent2"/>
                </a:solidFill>
                <a:latin typeface="Arial" charset="0"/>
              </a:rPr>
              <a:t>			 - Positive Feedback Loops</a:t>
            </a:r>
          </a:p>
          <a:p>
            <a:pPr eaLnBrk="1" hangingPunct="1">
              <a:spcBef>
                <a:spcPct val="0"/>
              </a:spcBef>
              <a:buFontTx/>
              <a:buNone/>
            </a:pPr>
            <a:endParaRPr lang="en-US" altLang="en-US" sz="1800" b="1">
              <a:solidFill>
                <a:schemeClr val="accent2"/>
              </a:solidFill>
              <a:latin typeface="Arial" charset="0"/>
            </a:endParaRPr>
          </a:p>
          <a:p>
            <a:pPr eaLnBrk="1" hangingPunct="1">
              <a:spcBef>
                <a:spcPct val="0"/>
              </a:spcBef>
              <a:buFontTx/>
              <a:buNone/>
            </a:pPr>
            <a:r>
              <a:rPr lang="en-US" altLang="en-US" sz="1800" b="1">
                <a:latin typeface="Arial" charset="0"/>
              </a:rPr>
              <a:t>If long tails are attractive to females for WHATEVER REASON, and they are heritable, then Females should continue to prefer males with long tails, because THEIR SONS will then have long tails and will mate.</a:t>
            </a:r>
          </a:p>
          <a:p>
            <a:pPr eaLnBrk="1" hangingPunct="1">
              <a:spcBef>
                <a:spcPct val="0"/>
              </a:spcBef>
              <a:buFontTx/>
              <a:buNone/>
            </a:pPr>
            <a:endParaRPr lang="en-US" altLang="en-US" sz="1800" b="1">
              <a:latin typeface="Arial" charset="0"/>
            </a:endParaRPr>
          </a:p>
          <a:p>
            <a:pPr eaLnBrk="1" hangingPunct="1">
              <a:spcBef>
                <a:spcPct val="0"/>
              </a:spcBef>
              <a:buFontTx/>
              <a:buNone/>
            </a:pPr>
            <a:r>
              <a:rPr lang="en-US" altLang="en-US" sz="1800" b="1">
                <a:latin typeface="Arial" charset="0"/>
              </a:rPr>
              <a:t>Likewise, a female should produce daughters that are attracted to long tails, so that their grandsons will have long tails.	</a:t>
            </a:r>
          </a:p>
          <a:p>
            <a:pPr eaLnBrk="1" hangingPunct="1">
              <a:spcBef>
                <a:spcPct val="0"/>
              </a:spcBef>
              <a:buFontTx/>
              <a:buNone/>
            </a:pPr>
            <a:endParaRPr lang="en-US" altLang="en-US" sz="1800" b="1">
              <a:latin typeface="Arial" charset="0"/>
            </a:endParaRPr>
          </a:p>
          <a:p>
            <a:pPr eaLnBrk="1" hangingPunct="1">
              <a:spcBef>
                <a:spcPct val="0"/>
              </a:spcBef>
              <a:buFontTx/>
              <a:buNone/>
            </a:pPr>
            <a:r>
              <a:rPr lang="en-US" altLang="en-US" sz="1800" b="1">
                <a:latin typeface="Arial" charset="0"/>
              </a:rPr>
              <a:t>May result in SUPERNORMAL STIMULUS - if a long tail is good, a really long tail is GREAT!!!  (see long-tailed widowbird example in book).</a:t>
            </a:r>
          </a:p>
          <a:p>
            <a:pPr eaLnBrk="1" hangingPunct="1">
              <a:spcBef>
                <a:spcPct val="0"/>
              </a:spcBef>
              <a:buFontTx/>
              <a:buNone/>
            </a:pPr>
            <a:endParaRPr lang="en-US" altLang="en-US" sz="1800" b="1">
              <a:latin typeface="Arial" charset="0"/>
            </a:endParaRPr>
          </a:p>
          <a:p>
            <a:pPr eaLnBrk="1" hangingPunct="1">
              <a:spcBef>
                <a:spcPct val="0"/>
              </a:spcBef>
              <a:buFontTx/>
              <a:buNone/>
            </a:pPr>
            <a:r>
              <a:rPr lang="en-US" altLang="en-US" sz="1800" b="1">
                <a:solidFill>
                  <a:schemeClr val="accent2"/>
                </a:solidFill>
                <a:latin typeface="Arial" charset="0"/>
              </a:rPr>
              <a:t>Why hasn't female choice driven male tail length to that extreme?</a:t>
            </a:r>
          </a:p>
          <a:p>
            <a:pPr eaLnBrk="1" hangingPunct="1">
              <a:spcBef>
                <a:spcPct val="0"/>
              </a:spcBef>
              <a:buFontTx/>
              <a:buNone/>
            </a:pPr>
            <a:r>
              <a:rPr lang="en-US" altLang="en-US" sz="1800" b="1">
                <a:solidFill>
                  <a:srgbClr val="FF0000"/>
                </a:solidFill>
                <a:latin typeface="Arial" charset="0"/>
              </a:rPr>
              <a:t>CONSTRAINTS (genetic) and </a:t>
            </a:r>
          </a:p>
          <a:p>
            <a:pPr eaLnBrk="1" hangingPunct="1">
              <a:spcBef>
                <a:spcPct val="0"/>
              </a:spcBef>
              <a:buFontTx/>
              <a:buNone/>
            </a:pPr>
            <a:r>
              <a:rPr lang="en-US" altLang="en-US" sz="1800" b="1">
                <a:solidFill>
                  <a:srgbClr val="FF0000"/>
                </a:solidFill>
                <a:latin typeface="Arial" charset="0"/>
              </a:rPr>
              <a:t>CONTRADICTORY SELECTIVE PRESSURES (energetic, survival, etc.)	</a:t>
            </a:r>
            <a:r>
              <a:rPr lang="en-US" altLang="en-US" sz="1800" b="1">
                <a:solidFill>
                  <a:schemeClr val="accent2"/>
                </a:solidFill>
                <a:latin typeface="Arial" charset="0"/>
              </a:rPr>
              <a:t>	</a:t>
            </a:r>
          </a:p>
        </p:txBody>
      </p:sp>
    </p:spTree>
    <p:extLst>
      <p:ext uri="{BB962C8B-B14F-4D97-AF65-F5344CB8AC3E}">
        <p14:creationId xmlns:p14="http://schemas.microsoft.com/office/powerpoint/2010/main" val="1631208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46083" name="Text Box 3"/>
          <p:cNvSpPr txBox="1">
            <a:spLocks noChangeArrowheads="1"/>
          </p:cNvSpPr>
          <p:nvPr/>
        </p:nvSpPr>
        <p:spPr bwMode="auto">
          <a:xfrm>
            <a:off x="304800" y="152400"/>
            <a:ext cx="8458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chemeClr val="bg1"/>
                </a:solidFill>
                <a:latin typeface="Arial" charset="0"/>
              </a:rPr>
              <a:t>    -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latin typeface="Arial" charset="0"/>
              </a:rPr>
              <a:t>	- many species show sexual dimorphism (morph or behav)</a:t>
            </a:r>
          </a:p>
          <a:p>
            <a:pPr eaLnBrk="1" hangingPunct="1">
              <a:spcBef>
                <a:spcPct val="0"/>
              </a:spcBef>
              <a:buFontTx/>
              <a:buNone/>
            </a:pPr>
            <a:r>
              <a:rPr lang="en-US" altLang="en-US" sz="1800" b="1">
                <a:latin typeface="Arial" charset="0"/>
              </a:rPr>
              <a:t>	- WHY?  If adaptive (must be tested), then selective pressures differ</a:t>
            </a:r>
          </a:p>
          <a:p>
            <a:pPr eaLnBrk="1" hangingPunct="1">
              <a:spcBef>
                <a:spcPct val="0"/>
              </a:spcBef>
              <a:buFontTx/>
              <a:buNone/>
            </a:pPr>
            <a:r>
              <a:rPr lang="en-US" altLang="en-US" sz="1800" b="1">
                <a:solidFill>
                  <a:srgbClr val="FF0000"/>
                </a:solidFill>
                <a:latin typeface="Arial" charset="0"/>
              </a:rPr>
              <a:t>	- </a:t>
            </a:r>
            <a:r>
              <a:rPr lang="en-US" altLang="en-US" sz="1800" b="1">
                <a:solidFill>
                  <a:srgbClr val="0070C0"/>
                </a:solidFill>
                <a:latin typeface="Arial" charset="0"/>
              </a:rPr>
              <a:t>Some traits appear COSTLY to survival.  </a:t>
            </a:r>
            <a:r>
              <a:rPr lang="en-US" altLang="en-US" sz="1800" b="1">
                <a:solidFill>
                  <a:srgbClr val="FF0000"/>
                </a:solidFill>
                <a:latin typeface="Arial" charset="0"/>
              </a:rPr>
              <a:t>Darwin (1871) described how showy plumage in birds should decrease survival.  In order for it to be ADAPTIVE (increase reproductive success), this COST must be OFFSET by a disproportionate increase in one of the other components of fitness - most likely NUMBER of offspring.</a:t>
            </a:r>
            <a:endParaRPr lang="en-US" altLang="en-US" sz="2400" b="1">
              <a:latin typeface="Arial" charset="0"/>
            </a:endParaRPr>
          </a:p>
        </p:txBody>
      </p:sp>
      <p:pic>
        <p:nvPicPr>
          <p:cNvPr id="46084" name="Picture 4" descr="peac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378200"/>
            <a:ext cx="43815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726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47107" name="Text Box 3"/>
          <p:cNvSpPr txBox="1">
            <a:spLocks noChangeArrowheads="1"/>
          </p:cNvSpPr>
          <p:nvPr/>
        </p:nvSpPr>
        <p:spPr bwMode="auto">
          <a:xfrm>
            <a:off x="304800" y="152400"/>
            <a:ext cx="8458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chemeClr val="bg1"/>
                </a:solidFill>
                <a:latin typeface="Arial" charset="0"/>
              </a:rPr>
              <a:t>    -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latin typeface="Arial" charset="0"/>
              </a:rPr>
              <a:t>	- many species show sexual dimorphism (morph or behav)</a:t>
            </a:r>
          </a:p>
          <a:p>
            <a:pPr eaLnBrk="1" hangingPunct="1">
              <a:spcBef>
                <a:spcPct val="0"/>
              </a:spcBef>
              <a:buFontTx/>
              <a:buNone/>
            </a:pPr>
            <a:r>
              <a:rPr lang="en-US" altLang="en-US" sz="1800" b="1">
                <a:latin typeface="Arial" charset="0"/>
              </a:rPr>
              <a:t>	- WHY?  If adaptive (must be tested), then selective pressures differ</a:t>
            </a:r>
          </a:p>
          <a:p>
            <a:pPr eaLnBrk="1" hangingPunct="1">
              <a:spcBef>
                <a:spcPct val="0"/>
              </a:spcBef>
              <a:buFontTx/>
              <a:buNone/>
            </a:pPr>
            <a:r>
              <a:rPr lang="en-US" altLang="en-US" sz="1800" b="1">
                <a:latin typeface="Arial" charset="0"/>
              </a:rPr>
              <a:t>	- Some traits appear COSTLY to survival.  Darwin (1871) described how showy plumage in birds should decrease survival.  In order for it to be ADAPTIVE (increase reproductive success), this COST must be OFFSET by a disproportionate increase in one of the other components of fitness - most likely NUMBER of offspring.</a:t>
            </a:r>
          </a:p>
          <a:p>
            <a:pPr eaLnBrk="1" hangingPunct="1">
              <a:spcBef>
                <a:spcPct val="0"/>
              </a:spcBef>
              <a:buFontTx/>
              <a:buNone/>
            </a:pPr>
            <a:r>
              <a:rPr lang="en-US" altLang="en-US" sz="1800" b="1">
                <a:solidFill>
                  <a:srgbClr val="FF0000"/>
                </a:solidFill>
                <a:latin typeface="Arial" charset="0"/>
              </a:rPr>
              <a:t>	- This is affected by access to mates, number of mates, number of offspring, and quality of offspring.</a:t>
            </a:r>
          </a:p>
          <a:p>
            <a:pPr eaLnBrk="1" hangingPunct="1">
              <a:spcBef>
                <a:spcPct val="0"/>
              </a:spcBef>
              <a:buFontTx/>
              <a:buNone/>
            </a:pPr>
            <a:r>
              <a:rPr lang="en-US" altLang="en-US" sz="1800" b="1">
                <a:solidFill>
                  <a:srgbClr val="FF0000"/>
                </a:solidFill>
                <a:latin typeface="Arial" charset="0"/>
              </a:rPr>
              <a:t>	</a:t>
            </a:r>
            <a:endParaRPr lang="en-US" altLang="en-US" sz="2400" b="1">
              <a:latin typeface="Arial" charset="0"/>
            </a:endParaRPr>
          </a:p>
        </p:txBody>
      </p:sp>
    </p:spTree>
    <p:extLst>
      <p:ext uri="{BB962C8B-B14F-4D97-AF65-F5344CB8AC3E}">
        <p14:creationId xmlns:p14="http://schemas.microsoft.com/office/powerpoint/2010/main" val="2526295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48131" name="Text Box 3"/>
          <p:cNvSpPr txBox="1">
            <a:spLocks noChangeArrowheads="1"/>
          </p:cNvSpPr>
          <p:nvPr/>
        </p:nvSpPr>
        <p:spPr bwMode="auto">
          <a:xfrm>
            <a:off x="304800" y="152400"/>
            <a:ext cx="8458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chemeClr val="bg1"/>
                </a:solidFill>
                <a:latin typeface="Arial" charset="0"/>
              </a:rPr>
              <a:t>    -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latin typeface="Arial" charset="0"/>
              </a:rPr>
              <a:t>	- many species show sexual dimorphism (morph or behav)</a:t>
            </a:r>
          </a:p>
          <a:p>
            <a:pPr eaLnBrk="1" hangingPunct="1">
              <a:spcBef>
                <a:spcPct val="0"/>
              </a:spcBef>
              <a:buFontTx/>
              <a:buNone/>
            </a:pPr>
            <a:r>
              <a:rPr lang="en-US" altLang="en-US" sz="1800" b="1">
                <a:latin typeface="Arial" charset="0"/>
              </a:rPr>
              <a:t>	- WHY?  If adaptive (must be tested), then selective pressures differ</a:t>
            </a:r>
          </a:p>
          <a:p>
            <a:pPr eaLnBrk="1" hangingPunct="1">
              <a:spcBef>
                <a:spcPct val="0"/>
              </a:spcBef>
              <a:buFontTx/>
              <a:buNone/>
            </a:pPr>
            <a:r>
              <a:rPr lang="en-US" altLang="en-US" sz="1800" b="1">
                <a:latin typeface="Arial" charset="0"/>
              </a:rPr>
              <a:t>	- Some traits appear COSTLY to survival.  Darwin (1871) described how showy plumage in birds should decrease survival.  In order for it to be ADAPTIVE (increase reproductive success), this COST must be OFFSET by a disproportionate increase in one of the other components of fitness - most likely NUMBER of offspring.</a:t>
            </a:r>
          </a:p>
          <a:p>
            <a:pPr eaLnBrk="1" hangingPunct="1">
              <a:spcBef>
                <a:spcPct val="0"/>
              </a:spcBef>
              <a:buFontTx/>
              <a:buNone/>
            </a:pPr>
            <a:r>
              <a:rPr lang="en-US" altLang="en-US" sz="1800" b="1">
                <a:solidFill>
                  <a:srgbClr val="FF0000"/>
                </a:solidFill>
                <a:latin typeface="Arial" charset="0"/>
              </a:rPr>
              <a:t>	- This is affected by access to mates, number of mates, number of offspring, and quality of offspring.</a:t>
            </a:r>
          </a:p>
          <a:p>
            <a:pPr eaLnBrk="1" hangingPunct="1">
              <a:spcBef>
                <a:spcPct val="0"/>
              </a:spcBef>
              <a:buFontTx/>
              <a:buNone/>
            </a:pPr>
            <a:r>
              <a:rPr lang="en-US" altLang="en-US" sz="1800" b="1">
                <a:solidFill>
                  <a:srgbClr val="FF0000"/>
                </a:solidFill>
                <a:latin typeface="Arial" charset="0"/>
              </a:rPr>
              <a:t>	</a:t>
            </a:r>
            <a:r>
              <a:rPr lang="en-US" altLang="en-US" sz="1800" b="1">
                <a:latin typeface="Arial" charset="0"/>
              </a:rPr>
              <a:t>- </a:t>
            </a:r>
            <a:r>
              <a:rPr lang="en-US" altLang="en-US" sz="1800" b="1">
                <a:solidFill>
                  <a:srgbClr val="0070C0"/>
                </a:solidFill>
                <a:latin typeface="Arial" charset="0"/>
              </a:rPr>
              <a:t>These diffs have to vary BETWEEN SEXES to account for dimorphism... so access to mates must vary, etc.</a:t>
            </a:r>
          </a:p>
        </p:txBody>
      </p:sp>
    </p:spTree>
    <p:extLst>
      <p:ext uri="{BB962C8B-B14F-4D97-AF65-F5344CB8AC3E}">
        <p14:creationId xmlns:p14="http://schemas.microsoft.com/office/powerpoint/2010/main" val="1296315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49155" name="Text Box 3"/>
          <p:cNvSpPr txBox="1">
            <a:spLocks noChangeArrowheads="1"/>
          </p:cNvSpPr>
          <p:nvPr/>
        </p:nvSpPr>
        <p:spPr bwMode="auto">
          <a:xfrm>
            <a:off x="304800" y="152400"/>
            <a:ext cx="8458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b="1">
                <a:solidFill>
                  <a:srgbClr val="FF0000"/>
                </a:solidFill>
                <a:latin typeface="Arial" charset="0"/>
              </a:rPr>
              <a:t>Sexual Selection </a:t>
            </a:r>
          </a:p>
          <a:p>
            <a:pPr eaLnBrk="1" hangingPunct="1">
              <a:spcBef>
                <a:spcPct val="0"/>
              </a:spcBef>
              <a:buFontTx/>
              <a:buNone/>
            </a:pPr>
            <a:r>
              <a:rPr lang="en-US" altLang="en-US" sz="1800" b="1">
                <a:solidFill>
                  <a:schemeClr val="bg1"/>
                </a:solidFill>
                <a:latin typeface="Arial" charset="0"/>
              </a:rPr>
              <a:t>    - not really a level, but recognized in the same way - as a deviation from predictions offered by a strict selection model.</a:t>
            </a:r>
          </a:p>
          <a:p>
            <a:pPr eaLnBrk="1" hangingPunct="1">
              <a:spcBef>
                <a:spcPct val="0"/>
              </a:spcBef>
              <a:buFontTx/>
              <a:buNone/>
            </a:pPr>
            <a:r>
              <a:rPr lang="en-US" altLang="en-US" sz="1800" b="1">
                <a:solidFill>
                  <a:srgbClr val="FF0000"/>
                </a:solidFill>
                <a:latin typeface="Arial" charset="0"/>
              </a:rPr>
              <a:t>   1. The Basics</a:t>
            </a:r>
          </a:p>
          <a:p>
            <a:pPr eaLnBrk="1" hangingPunct="1">
              <a:spcBef>
                <a:spcPct val="0"/>
              </a:spcBef>
              <a:buFontTx/>
              <a:buNone/>
            </a:pPr>
            <a:r>
              <a:rPr lang="en-US" altLang="en-US" sz="1800" b="1">
                <a:latin typeface="Arial" charset="0"/>
              </a:rPr>
              <a:t>	- many species show sexual dimorphism (morph or behav)</a:t>
            </a:r>
          </a:p>
          <a:p>
            <a:pPr eaLnBrk="1" hangingPunct="1">
              <a:spcBef>
                <a:spcPct val="0"/>
              </a:spcBef>
              <a:buFontTx/>
              <a:buNone/>
            </a:pPr>
            <a:r>
              <a:rPr lang="en-US" altLang="en-US" sz="1800" b="1">
                <a:latin typeface="Arial" charset="0"/>
              </a:rPr>
              <a:t>	- WHY?  If adaptive (must be tested), then selective pressures differ</a:t>
            </a:r>
          </a:p>
          <a:p>
            <a:pPr eaLnBrk="1" hangingPunct="1">
              <a:spcBef>
                <a:spcPct val="0"/>
              </a:spcBef>
              <a:buFontTx/>
              <a:buNone/>
            </a:pPr>
            <a:r>
              <a:rPr lang="en-US" altLang="en-US" sz="1800" b="1">
                <a:latin typeface="Arial" charset="0"/>
              </a:rPr>
              <a:t>	- Some traits appear COSTLY to survival.  Darwin (1871) described how showy plumage in birds should decrease survival.  In order for it to be ADAPTIVE (increase reproductive success), this COST must be OFFSET by a disproportionate increase in one of the other components of fitness - most likely NUMBER of offspring.</a:t>
            </a:r>
          </a:p>
          <a:p>
            <a:pPr eaLnBrk="1" hangingPunct="1">
              <a:spcBef>
                <a:spcPct val="0"/>
              </a:spcBef>
              <a:buFontTx/>
              <a:buNone/>
            </a:pPr>
            <a:r>
              <a:rPr lang="en-US" altLang="en-US" sz="1800" b="1">
                <a:solidFill>
                  <a:srgbClr val="FF0000"/>
                </a:solidFill>
                <a:latin typeface="Arial" charset="0"/>
              </a:rPr>
              <a:t>	</a:t>
            </a:r>
            <a:r>
              <a:rPr lang="en-US" altLang="en-US" sz="1800" b="1">
                <a:latin typeface="Arial" charset="0"/>
              </a:rPr>
              <a:t>- This is affected by access to mates, number of mates, number of offspring, and quality of offspring.</a:t>
            </a:r>
          </a:p>
          <a:p>
            <a:pPr eaLnBrk="1" hangingPunct="1">
              <a:spcBef>
                <a:spcPct val="0"/>
              </a:spcBef>
              <a:buFontTx/>
              <a:buNone/>
            </a:pPr>
            <a:r>
              <a:rPr lang="en-US" altLang="en-US" sz="1800" b="1">
                <a:latin typeface="Arial" charset="0"/>
              </a:rPr>
              <a:t>	- These diffs have to vary BETWEEN SEXES to account for dimorphism... so access to mates must vary, etc.</a:t>
            </a:r>
          </a:p>
          <a:p>
            <a:pPr eaLnBrk="1" hangingPunct="1">
              <a:spcBef>
                <a:spcPct val="0"/>
              </a:spcBef>
              <a:buFontTx/>
              <a:buNone/>
            </a:pPr>
            <a:r>
              <a:rPr lang="en-US" altLang="en-US" sz="1800" b="1">
                <a:solidFill>
                  <a:srgbClr val="FF0000"/>
                </a:solidFill>
                <a:latin typeface="Arial" charset="0"/>
              </a:rPr>
              <a:t>	- Darwin (1871) though of two patterns:</a:t>
            </a:r>
            <a:endParaRPr lang="en-US" altLang="en-US" sz="2400" b="1">
              <a:latin typeface="Arial" charset="0"/>
            </a:endParaRPr>
          </a:p>
        </p:txBody>
      </p:sp>
    </p:spTree>
    <p:extLst>
      <p:ext uri="{BB962C8B-B14F-4D97-AF65-F5344CB8AC3E}">
        <p14:creationId xmlns:p14="http://schemas.microsoft.com/office/powerpoint/2010/main" val="1825994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28600" y="30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latin typeface="Arial" charset="0"/>
            </a:endParaRPr>
          </a:p>
        </p:txBody>
      </p:sp>
      <p:sp>
        <p:nvSpPr>
          <p:cNvPr id="50179" name="Text Box 3"/>
          <p:cNvSpPr txBox="1">
            <a:spLocks noChangeArrowheads="1"/>
          </p:cNvSpPr>
          <p:nvPr/>
        </p:nvSpPr>
        <p:spPr bwMode="auto">
          <a:xfrm>
            <a:off x="304800" y="152400"/>
            <a:ext cx="8458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F0000"/>
                </a:solidFill>
                <a:latin typeface="Arial" charset="0"/>
              </a:rPr>
              <a:t>	- Darwin (1871) though of two patterns:</a:t>
            </a:r>
          </a:p>
          <a:p>
            <a:pPr eaLnBrk="1" hangingPunct="1">
              <a:spcBef>
                <a:spcPct val="0"/>
              </a:spcBef>
              <a:buFontTx/>
              <a:buNone/>
            </a:pPr>
            <a:endParaRPr lang="en-US" altLang="en-US" sz="1800" b="1">
              <a:solidFill>
                <a:srgbClr val="FF0000"/>
              </a:solidFill>
              <a:latin typeface="Arial" charset="0"/>
            </a:endParaRPr>
          </a:p>
          <a:p>
            <a:pPr eaLnBrk="1" hangingPunct="1">
              <a:spcBef>
                <a:spcPct val="0"/>
              </a:spcBef>
              <a:buFontTx/>
              <a:buNone/>
            </a:pPr>
            <a:r>
              <a:rPr lang="en-US" altLang="en-US" sz="1800" b="1">
                <a:solidFill>
                  <a:srgbClr val="FF0000"/>
                </a:solidFill>
                <a:latin typeface="Arial" charset="0"/>
              </a:rPr>
              <a:t>Male Contest					Female Choice</a:t>
            </a:r>
            <a:endParaRPr lang="en-US" altLang="en-US" sz="2400" b="1">
              <a:latin typeface="Arial" charset="0"/>
            </a:endParaRPr>
          </a:p>
        </p:txBody>
      </p:sp>
      <p:pic>
        <p:nvPicPr>
          <p:cNvPr id="50180" name="Picture 4" descr="Wodabe men line up to be judged on the whiteness of their teeth and brightness of their eyes in the tribal beauty contest held  annually to mark the end of the rainy sea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19200"/>
            <a:ext cx="37385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PO(HY)-FG%20Fight%20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4114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378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1299</Words>
  <Application>Microsoft Office PowerPoint</Application>
  <PresentationFormat>On-screen Show (4:3)</PresentationFormat>
  <Paragraphs>381</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Furman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Wade Worthen</dc:creator>
  <cp:lastModifiedBy>Wade Worthen</cp:lastModifiedBy>
  <cp:revision>1</cp:revision>
  <dcterms:created xsi:type="dcterms:W3CDTF">2014-10-30T18:22:55Z</dcterms:created>
  <dcterms:modified xsi:type="dcterms:W3CDTF">2014-10-30T18:24:06Z</dcterms:modified>
</cp:coreProperties>
</file>