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980E6-1C19-4F0D-AB32-023D238553EF}" type="datetimeFigureOut">
              <a:rPr lang="en-US" smtClean="0"/>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5D647-91A5-4EE2-B1C5-EA5142F492A6}" type="slidenum">
              <a:rPr lang="en-US" smtClean="0"/>
              <a:t>‹#›</a:t>
            </a:fld>
            <a:endParaRPr lang="en-US"/>
          </a:p>
        </p:txBody>
      </p:sp>
    </p:spTree>
    <p:extLst>
      <p:ext uri="{BB962C8B-B14F-4D97-AF65-F5344CB8AC3E}">
        <p14:creationId xmlns:p14="http://schemas.microsoft.com/office/powerpoint/2010/main" val="256249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6F7769-9E96-4221-A92A-252DF6CC47B5}" type="slidenum">
              <a:rPr lang="en-US" altLang="en-US"/>
              <a:pPr eaLnBrk="1" hangingPunct="1"/>
              <a:t>39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604E14-8771-4E55-A18B-C62D6036985B}"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188603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04E14-8771-4E55-A18B-C62D6036985B}"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74816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04E14-8771-4E55-A18B-C62D6036985B}"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344973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04E14-8771-4E55-A18B-C62D6036985B}"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426113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04E14-8771-4E55-A18B-C62D6036985B}"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130793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604E14-8771-4E55-A18B-C62D6036985B}"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197778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604E14-8771-4E55-A18B-C62D6036985B}"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75092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604E14-8771-4E55-A18B-C62D6036985B}" type="datetimeFigureOut">
              <a:rPr lang="en-US" smtClean="0"/>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300569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04E14-8771-4E55-A18B-C62D6036985B}" type="datetimeFigureOut">
              <a:rPr lang="en-US" smtClean="0"/>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109010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04E14-8771-4E55-A18B-C62D6036985B}"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264575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04E14-8771-4E55-A18B-C62D6036985B}"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96C2F-761C-43AA-88D6-157D29E008CF}" type="slidenum">
              <a:rPr lang="en-US" smtClean="0"/>
              <a:t>‹#›</a:t>
            </a:fld>
            <a:endParaRPr lang="en-US"/>
          </a:p>
        </p:txBody>
      </p:sp>
    </p:spTree>
    <p:extLst>
      <p:ext uri="{BB962C8B-B14F-4D97-AF65-F5344CB8AC3E}">
        <p14:creationId xmlns:p14="http://schemas.microsoft.com/office/powerpoint/2010/main" val="6771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04E14-8771-4E55-A18B-C62D6036985B}" type="datetimeFigureOut">
              <a:rPr lang="en-US" smtClean="0"/>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96C2F-761C-43AA-88D6-157D29E008CF}" type="slidenum">
              <a:rPr lang="en-US" smtClean="0"/>
              <a:t>‹#›</a:t>
            </a:fld>
            <a:endParaRPr lang="en-US"/>
          </a:p>
        </p:txBody>
      </p:sp>
    </p:spTree>
    <p:extLst>
      <p:ext uri="{BB962C8B-B14F-4D97-AF65-F5344CB8AC3E}">
        <p14:creationId xmlns:p14="http://schemas.microsoft.com/office/powerpoint/2010/main" val="115830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videoscapes.net/palhtml/devonian.htm" TargetMode="External"/><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hyperlink" Target="http://en.wikipedia.org/wiki/Image:Eusthenopteron.gif" TargetMode="External"/><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hyperlink" Target="http://www.paleoportal.org/fossil_gallery/detail.php?submission_id=789&amp;taxon_id=59&amp;state_id=&amp;period_id=14&amp;assemblage_id="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 Id="rId5" Type="http://schemas.openxmlformats.org/officeDocument/2006/relationships/image" Target="../media/image86.jpe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5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www.ucmp.berkeley.edu/synapsids/pelycosaurs/dimetrodon.gif" TargetMode="External"/><Relationship Id="rId1" Type="http://schemas.openxmlformats.org/officeDocument/2006/relationships/slideLayout" Target="../slideLayouts/slideLayout1.xml"/><Relationship Id="rId4" Type="http://schemas.openxmlformats.org/officeDocument/2006/relationships/image" Target="../media/image99.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hyperlink" Target="http://www.palaeos.com/Vertebrates/Units/400Therapsida/Images/Dinocephalia3.gif" TargetMode="External"/><Relationship Id="rId4" Type="http://schemas.openxmlformats.org/officeDocument/2006/relationships/image" Target="../media/image102.jpeg"/></Relationships>
</file>

<file path=ppt/slides/_rels/slide6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hyperlink" Target="http://www.palaeontology.geo.uu.se/Kurser/kvallskurs/pdf/forelasning6.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hyperlink" Target="http://www.gtj.org.uk/en/blowup1/26447"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838200" y="685800"/>
            <a:ext cx="8077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I. The Precambrian</a:t>
            </a:r>
          </a:p>
          <a:p>
            <a:pPr eaLnBrk="1" hangingPunct="1">
              <a:spcBef>
                <a:spcPct val="50000"/>
              </a:spcBef>
              <a:buFontTx/>
              <a:buNone/>
            </a:pPr>
            <a:r>
              <a:rPr lang="en-US" altLang="en-US" sz="1800"/>
              <a:t>      - Vendian</a:t>
            </a:r>
          </a:p>
          <a:p>
            <a:pPr eaLnBrk="1" hangingPunct="1">
              <a:spcBef>
                <a:spcPct val="50000"/>
              </a:spcBef>
              <a:buFontTx/>
              <a:buNone/>
            </a:pPr>
            <a:r>
              <a:rPr lang="en-US" altLang="en-US" sz="1800"/>
              <a:t>II. Paleozoic</a:t>
            </a:r>
          </a:p>
          <a:p>
            <a:pPr eaLnBrk="1" hangingPunct="1">
              <a:spcBef>
                <a:spcPct val="50000"/>
              </a:spcBef>
              <a:buFontTx/>
              <a:buNone/>
            </a:pPr>
            <a:r>
              <a:rPr lang="en-US" altLang="en-US" sz="1800"/>
              <a:t>     A. Cambrian (544-490 mya)</a:t>
            </a:r>
          </a:p>
          <a:p>
            <a:pPr eaLnBrk="1" hangingPunct="1">
              <a:spcBef>
                <a:spcPct val="50000"/>
              </a:spcBef>
              <a:buFontTx/>
              <a:buNone/>
            </a:pPr>
            <a:r>
              <a:rPr lang="en-US" altLang="en-US" sz="1800">
                <a:solidFill>
                  <a:srgbClr val="FF0000"/>
                </a:solidFill>
              </a:rPr>
              <a:t>     B. Ordovician (490-443 mya)</a:t>
            </a:r>
          </a:p>
          <a:p>
            <a:pPr eaLnBrk="1" hangingPunct="1">
              <a:spcBef>
                <a:spcPct val="50000"/>
              </a:spcBef>
              <a:buFontTx/>
              <a:buNone/>
            </a:pPr>
            <a:r>
              <a:rPr lang="en-US" altLang="en-US" sz="1800">
                <a:solidFill>
                  <a:srgbClr val="FF0000"/>
                </a:solidFill>
              </a:rPr>
              <a:t>     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Brachipods begin to dominate; 80% of all individuals</a:t>
            </a:r>
          </a:p>
        </p:txBody>
      </p:sp>
      <p:pic>
        <p:nvPicPr>
          <p:cNvPr id="91139" name="Picture 3" descr="brachiop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38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682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838200" y="685800"/>
            <a:ext cx="5486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 </a:t>
            </a:r>
          </a:p>
          <a:p>
            <a:pPr eaLnBrk="1" hangingPunct="1">
              <a:spcBef>
                <a:spcPct val="50000"/>
              </a:spcBef>
              <a:buFontTx/>
              <a:buNone/>
            </a:pPr>
            <a:r>
              <a:rPr lang="en-US" altLang="en-US" sz="1800">
                <a:solidFill>
                  <a:srgbClr val="FF0000"/>
                </a:solidFill>
              </a:rPr>
              <a:t>		- Heterostracans - over 300 			species; very abundant</a:t>
            </a:r>
          </a:p>
        </p:txBody>
      </p:sp>
      <p:pic>
        <p:nvPicPr>
          <p:cNvPr id="100355"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24590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descr=" ">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50863"/>
            <a:ext cx="26384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descr="het-pterasp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876800"/>
            <a:ext cx="50006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aaapterasp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048000"/>
            <a:ext cx="5867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66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838200" y="685800"/>
            <a:ext cx="5791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a:t>
            </a:r>
          </a:p>
          <a:p>
            <a:pPr eaLnBrk="1" hangingPunct="1">
              <a:spcBef>
                <a:spcPct val="50000"/>
              </a:spcBef>
              <a:buFontTx/>
              <a:buNone/>
            </a:pPr>
            <a:r>
              <a:rPr lang="en-US" altLang="en-US" sz="1800">
                <a:solidFill>
                  <a:srgbClr val="FF0000"/>
                </a:solidFill>
              </a:rPr>
              <a:t>		- Osteostracans</a:t>
            </a:r>
          </a:p>
        </p:txBody>
      </p:sp>
      <p:pic>
        <p:nvPicPr>
          <p:cNvPr id="101379" name="Picture 3" descr=" ">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352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1600200" y="2819400"/>
            <a:ext cx="304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bottom-feeders, but with an important evolutionary advancement - paired fins</a:t>
            </a:r>
          </a:p>
        </p:txBody>
      </p:sp>
      <p:pic>
        <p:nvPicPr>
          <p:cNvPr id="101381" name="Picture 5"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0"/>
            <a:ext cx="4876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drep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0"/>
            <a:ext cx="36195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866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838200" y="685800"/>
            <a:ext cx="5791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a:t>
            </a:r>
          </a:p>
          <a:p>
            <a:pPr eaLnBrk="1" hangingPunct="1">
              <a:spcBef>
                <a:spcPct val="50000"/>
              </a:spcBef>
              <a:buFontTx/>
              <a:buNone/>
            </a:pPr>
            <a:r>
              <a:rPr lang="en-US" altLang="en-US" sz="1800">
                <a:solidFill>
                  <a:srgbClr val="FF0000"/>
                </a:solidFill>
              </a:rPr>
              <a:t>		- Jawed Fishes (Gnathostomes)</a:t>
            </a:r>
          </a:p>
          <a:p>
            <a:pPr eaLnBrk="1" hangingPunct="1">
              <a:spcBef>
                <a:spcPct val="50000"/>
              </a:spcBef>
              <a:buFontTx/>
              <a:buNone/>
            </a:pPr>
            <a:r>
              <a:rPr lang="en-US" altLang="en-US" sz="1800">
                <a:solidFill>
                  <a:srgbClr val="FF0000"/>
                </a:solidFill>
              </a:rPr>
              <a:t>			 - Acanthodians</a:t>
            </a:r>
          </a:p>
        </p:txBody>
      </p:sp>
      <p:pic>
        <p:nvPicPr>
          <p:cNvPr id="102403" name="Picture 3" descr="jaw-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78486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5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838200" y="685800"/>
            <a:ext cx="74676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a:t>
            </a:r>
          </a:p>
          <a:p>
            <a:pPr eaLnBrk="1" hangingPunct="1">
              <a:spcBef>
                <a:spcPct val="50000"/>
              </a:spcBef>
              <a:buFontTx/>
              <a:buNone/>
            </a:pPr>
            <a:r>
              <a:rPr lang="en-US" altLang="en-US" sz="1800">
                <a:solidFill>
                  <a:srgbClr val="FF0000"/>
                </a:solidFill>
              </a:rPr>
              <a:t>		- Jawed Fishes (Gnathostomes)</a:t>
            </a:r>
          </a:p>
          <a:p>
            <a:pPr eaLnBrk="1" hangingPunct="1">
              <a:spcBef>
                <a:spcPct val="50000"/>
              </a:spcBef>
              <a:buFontTx/>
              <a:buNone/>
            </a:pPr>
            <a:r>
              <a:rPr lang="en-US" altLang="en-US" sz="1800">
                <a:solidFill>
                  <a:srgbClr val="FF0000"/>
                </a:solidFill>
              </a:rPr>
              <a:t>the oldest jawed fish fossils are Acanthodians... however, they are a group of bony fishes and it is likely that they were preceded by the cartilaginous Placoderms (which radiate in the Devonian)</a:t>
            </a:r>
          </a:p>
          <a:p>
            <a:pPr eaLnBrk="1" hangingPunct="1">
              <a:spcBef>
                <a:spcPct val="50000"/>
              </a:spcBef>
              <a:buFontTx/>
              <a:buNone/>
            </a:pPr>
            <a:r>
              <a:rPr lang="en-US" altLang="en-US" sz="1800">
                <a:solidFill>
                  <a:srgbClr val="FF0000"/>
                </a:solidFill>
              </a:rPr>
              <a:t>			</a:t>
            </a:r>
          </a:p>
        </p:txBody>
      </p:sp>
      <p:pic>
        <p:nvPicPr>
          <p:cNvPr id="103427" name="Picture 3" descr="gladiobranchu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5740">
            <a:off x="1295400" y="4343400"/>
            <a:ext cx="2667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4" descr="acanthodi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3337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020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838200" y="685800"/>
            <a:ext cx="8077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I. The Precambrian</a:t>
            </a:r>
          </a:p>
          <a:p>
            <a:pPr eaLnBrk="1" hangingPunct="1">
              <a:spcBef>
                <a:spcPct val="50000"/>
              </a:spcBef>
              <a:buFontTx/>
              <a:buNone/>
            </a:pPr>
            <a:r>
              <a:rPr lang="en-US" altLang="en-US" sz="1800"/>
              <a:t>      - Vendian</a:t>
            </a:r>
          </a:p>
          <a:p>
            <a:pPr eaLnBrk="1" hangingPunct="1">
              <a:spcBef>
                <a:spcPct val="50000"/>
              </a:spcBef>
              <a:buFontTx/>
              <a:buNone/>
            </a:pPr>
            <a:r>
              <a:rPr lang="en-US" altLang="en-US" sz="1800"/>
              <a:t>II. Paleozoic</a:t>
            </a:r>
          </a:p>
          <a:p>
            <a:pPr eaLnBrk="1" hangingPunct="1">
              <a:spcBef>
                <a:spcPct val="50000"/>
              </a:spcBef>
              <a:buFontTx/>
              <a:buNone/>
            </a:pPr>
            <a:r>
              <a:rPr lang="en-US" altLang="en-US" sz="1800"/>
              <a:t>     A. Cambrian (544-490 mya)</a:t>
            </a:r>
          </a:p>
          <a:p>
            <a:pPr eaLnBrk="1" hangingPunct="1">
              <a:spcBef>
                <a:spcPct val="50000"/>
              </a:spcBef>
              <a:buFontTx/>
              <a:buNone/>
            </a:pPr>
            <a:r>
              <a:rPr lang="en-US" altLang="en-US" sz="1800"/>
              <a:t>     B. Ordovician (490-443 mya)</a:t>
            </a:r>
          </a:p>
          <a:p>
            <a:pPr eaLnBrk="1" hangingPunct="1">
              <a:spcBef>
                <a:spcPct val="50000"/>
              </a:spcBef>
              <a:buFontTx/>
              <a:buNone/>
            </a:pPr>
            <a:r>
              <a:rPr lang="en-US" altLang="en-US" sz="1800"/>
              <a:t>     C. Silurian (443-417 mya)</a:t>
            </a:r>
          </a:p>
          <a:p>
            <a:pPr eaLnBrk="1" hangingPunct="1">
              <a:spcBef>
                <a:spcPct val="50000"/>
              </a:spcBef>
              <a:buFontTx/>
              <a:buNone/>
            </a:pPr>
            <a:r>
              <a:rPr lang="en-US" altLang="en-US" sz="1800">
                <a:solidFill>
                  <a:srgbClr val="FF0000"/>
                </a:solidFill>
              </a:rPr>
              <a:t>     D. Devonian (417-354 mya) </a:t>
            </a:r>
          </a:p>
          <a:p>
            <a:pPr eaLnBrk="1" hangingPunct="1">
              <a:spcBef>
                <a:spcPct val="50000"/>
              </a:spcBef>
              <a:buFontTx/>
              <a:buNone/>
            </a:pPr>
            <a:r>
              <a:rPr lang="en-US" altLang="en-US" sz="1800">
                <a:solidFill>
                  <a:srgbClr val="FF0000"/>
                </a:solidFill>
              </a:rPr>
              <a:t>	- "The Age of Fishes"</a:t>
            </a:r>
          </a:p>
        </p:txBody>
      </p:sp>
      <p:pic>
        <p:nvPicPr>
          <p:cNvPr id="104451" name="Picture 3" descr="dunkleost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457200"/>
            <a:ext cx="40005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941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inverts</a:t>
            </a:r>
          </a:p>
        </p:txBody>
      </p:sp>
      <p:pic>
        <p:nvPicPr>
          <p:cNvPr id="105475" name="Picture 3" descr="Devonian re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descr="Terataspis gran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30194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 Box 5"/>
          <p:cNvSpPr txBox="1">
            <a:spLocks noChangeArrowheads="1"/>
          </p:cNvSpPr>
          <p:nvPr/>
        </p:nvSpPr>
        <p:spPr bwMode="auto">
          <a:xfrm>
            <a:off x="3200400" y="51816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crazy trilobite 50cm long.... </a:t>
            </a:r>
            <a:r>
              <a:rPr lang="en-US" altLang="en-US" sz="1800" i="1"/>
              <a:t>Terataspis grandis</a:t>
            </a:r>
            <a:r>
              <a:rPr lang="en-US" altLang="en-US" sz="1800"/>
              <a:t> </a:t>
            </a:r>
          </a:p>
        </p:txBody>
      </p:sp>
    </p:spTree>
    <p:extLst>
      <p:ext uri="{BB962C8B-B14F-4D97-AF65-F5344CB8AC3E}">
        <p14:creationId xmlns:p14="http://schemas.microsoft.com/office/powerpoint/2010/main" val="68222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838200" y="685800"/>
            <a:ext cx="8077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Ammonites</a:t>
            </a:r>
          </a:p>
        </p:txBody>
      </p:sp>
      <p:pic>
        <p:nvPicPr>
          <p:cNvPr id="106499" name="Picture 3" descr="Hel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95600"/>
            <a:ext cx="35147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4" descr="Juvenile - hamitid ammon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2438400"/>
            <a:ext cx="3887787"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608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838200" y="685800"/>
            <a:ext cx="8077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Ammonites</a:t>
            </a:r>
          </a:p>
          <a:p>
            <a:pPr eaLnBrk="1" hangingPunct="1">
              <a:spcBef>
                <a:spcPct val="50000"/>
              </a:spcBef>
              <a:buFontTx/>
              <a:buNone/>
            </a:pPr>
            <a:r>
              <a:rPr lang="en-US" altLang="en-US" sz="1800">
                <a:solidFill>
                  <a:srgbClr val="FF0000"/>
                </a:solidFill>
              </a:rPr>
              <a:t>		 - Terrestrial Arthropods </a:t>
            </a:r>
          </a:p>
          <a:p>
            <a:pPr eaLnBrk="1" hangingPunct="1">
              <a:spcBef>
                <a:spcPct val="50000"/>
              </a:spcBef>
              <a:buFontTx/>
              <a:buNone/>
            </a:pPr>
            <a:r>
              <a:rPr lang="en-US" altLang="en-US" sz="1800">
                <a:solidFill>
                  <a:srgbClr val="FF0000"/>
                </a:solidFill>
              </a:rPr>
              <a:t>			- oldest spider - </a:t>
            </a:r>
            <a:r>
              <a:rPr lang="en-US" altLang="en-US" sz="1800" i="1">
                <a:solidFill>
                  <a:srgbClr val="FF0000"/>
                </a:solidFill>
              </a:rPr>
              <a:t>Attercopus</a:t>
            </a:r>
          </a:p>
          <a:p>
            <a:pPr eaLnBrk="1" hangingPunct="1">
              <a:spcBef>
                <a:spcPct val="50000"/>
              </a:spcBef>
              <a:buFontTx/>
              <a:buNone/>
            </a:pPr>
            <a:r>
              <a:rPr lang="en-US" altLang="en-US" sz="1800" i="1">
                <a:solidFill>
                  <a:srgbClr val="FF0000"/>
                </a:solidFill>
              </a:rPr>
              <a:t>			- </a:t>
            </a:r>
            <a:r>
              <a:rPr lang="en-US" altLang="en-US" sz="1800">
                <a:solidFill>
                  <a:srgbClr val="FF0000"/>
                </a:solidFill>
              </a:rPr>
              <a:t>mites</a:t>
            </a:r>
          </a:p>
          <a:p>
            <a:pPr eaLnBrk="1" hangingPunct="1">
              <a:spcBef>
                <a:spcPct val="50000"/>
              </a:spcBef>
              <a:buFontTx/>
              <a:buNone/>
            </a:pPr>
            <a:r>
              <a:rPr lang="en-US" altLang="en-US" sz="1800">
                <a:solidFill>
                  <a:srgbClr val="FF0000"/>
                </a:solidFill>
              </a:rPr>
              <a:t>			- trigonotarbids (no silk)</a:t>
            </a:r>
          </a:p>
        </p:txBody>
      </p:sp>
      <p:pic>
        <p:nvPicPr>
          <p:cNvPr id="107523" name="Picture 3" descr="Trigonotarb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24907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08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838200" y="685800"/>
            <a:ext cx="8077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Lycopod forests, then</a:t>
            </a:r>
          </a:p>
        </p:txBody>
      </p:sp>
      <p:pic>
        <p:nvPicPr>
          <p:cNvPr id="108547" name="Picture 3" descr="Baragwanat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200"/>
            <a:ext cx="2352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descr="Gilboa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1295400"/>
            <a:ext cx="37195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5"/>
          <p:cNvSpPr txBox="1">
            <a:spLocks noChangeArrowheads="1"/>
          </p:cNvSpPr>
          <p:nvPr/>
        </p:nvSpPr>
        <p:spPr bwMode="auto">
          <a:xfrm>
            <a:off x="2743200" y="2362200"/>
            <a:ext cx="243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Progymnosperm forests dominated by one genus,</a:t>
            </a:r>
            <a:r>
              <a:rPr lang="en-US" altLang="en-US" sz="1800" i="1">
                <a:solidFill>
                  <a:srgbClr val="FF0000"/>
                </a:solidFill>
              </a:rPr>
              <a:t> Archaeopteris 20m</a:t>
            </a:r>
          </a:p>
        </p:txBody>
      </p:sp>
    </p:spTree>
    <p:extLst>
      <p:ext uri="{BB962C8B-B14F-4D97-AF65-F5344CB8AC3E}">
        <p14:creationId xmlns:p14="http://schemas.microsoft.com/office/powerpoint/2010/main" val="494882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838200" y="685800"/>
            <a:ext cx="8077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a:t>
            </a:r>
          </a:p>
          <a:p>
            <a:pPr eaLnBrk="1" hangingPunct="1">
              <a:spcBef>
                <a:spcPct val="50000"/>
              </a:spcBef>
              <a:buFontTx/>
              <a:buNone/>
            </a:pPr>
            <a:r>
              <a:rPr lang="en-US" altLang="en-US" sz="1800">
                <a:solidFill>
                  <a:srgbClr val="FF0000"/>
                </a:solidFill>
              </a:rPr>
              <a:t>		- last of the ostracoderms...</a:t>
            </a:r>
          </a:p>
        </p:txBody>
      </p:sp>
      <p:pic>
        <p:nvPicPr>
          <p:cNvPr id="109571" name="Picture 3" descr="Psammole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315436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 Box 4"/>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Psammolepis</a:t>
            </a:r>
            <a:r>
              <a:rPr lang="en-US" altLang="en-US" sz="1800"/>
              <a:t>   over 2m</a:t>
            </a:r>
          </a:p>
        </p:txBody>
      </p:sp>
    </p:spTree>
    <p:extLst>
      <p:ext uri="{BB962C8B-B14F-4D97-AF65-F5344CB8AC3E}">
        <p14:creationId xmlns:p14="http://schemas.microsoft.com/office/powerpoint/2010/main" val="321202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838200" y="685800"/>
            <a:ext cx="8077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Brachipods begin to dominate; 80% of all individuals</a:t>
            </a:r>
          </a:p>
          <a:p>
            <a:pPr eaLnBrk="1" hangingPunct="1">
              <a:spcBef>
                <a:spcPct val="50000"/>
              </a:spcBef>
              <a:buFontTx/>
              <a:buNone/>
            </a:pPr>
            <a:r>
              <a:rPr lang="en-US" altLang="en-US" sz="1800">
                <a:solidFill>
                  <a:srgbClr val="FF0000"/>
                </a:solidFill>
              </a:rPr>
              <a:t>		Reef-building corals </a:t>
            </a:r>
          </a:p>
          <a:p>
            <a:pPr eaLnBrk="1" hangingPunct="1">
              <a:spcBef>
                <a:spcPct val="50000"/>
              </a:spcBef>
              <a:buFontTx/>
              <a:buNone/>
            </a:pPr>
            <a:r>
              <a:rPr lang="en-US" altLang="en-US" sz="1800">
                <a:solidFill>
                  <a:srgbClr val="FF0000"/>
                </a:solidFill>
              </a:rPr>
              <a:t>		radiate</a:t>
            </a:r>
          </a:p>
        </p:txBody>
      </p:sp>
      <p:pic>
        <p:nvPicPr>
          <p:cNvPr id="92163" name="Picture 3" descr="me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5623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533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838200" y="685800"/>
            <a:ext cx="8077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a:t>
            </a:r>
          </a:p>
          <a:p>
            <a:pPr eaLnBrk="1" hangingPunct="1">
              <a:spcBef>
                <a:spcPct val="50000"/>
              </a:spcBef>
              <a:buFontTx/>
              <a:buNone/>
            </a:pPr>
            <a:r>
              <a:rPr lang="en-US" altLang="en-US" sz="1800">
                <a:solidFill>
                  <a:srgbClr val="FF0000"/>
                </a:solidFill>
              </a:rPr>
              <a:t>		- last of the ostracoderms...</a:t>
            </a:r>
          </a:p>
          <a:p>
            <a:pPr eaLnBrk="1" hangingPunct="1">
              <a:spcBef>
                <a:spcPct val="50000"/>
              </a:spcBef>
              <a:buFontTx/>
              <a:buNone/>
            </a:pPr>
            <a:r>
              <a:rPr lang="en-US" altLang="en-US" sz="1800">
                <a:solidFill>
                  <a:srgbClr val="FF0000"/>
                </a:solidFill>
              </a:rPr>
              <a:t>		- the major radiation of jawed fish groups</a:t>
            </a:r>
          </a:p>
        </p:txBody>
      </p:sp>
      <p:sp>
        <p:nvSpPr>
          <p:cNvPr id="110595" name="Line 3"/>
          <p:cNvSpPr>
            <a:spLocks noChangeShapeType="1"/>
          </p:cNvSpPr>
          <p:nvPr/>
        </p:nvSpPr>
        <p:spPr bwMode="auto">
          <a:xfrm>
            <a:off x="685800" y="4343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6" name="Line 4"/>
          <p:cNvSpPr>
            <a:spLocks noChangeShapeType="1"/>
          </p:cNvSpPr>
          <p:nvPr/>
        </p:nvSpPr>
        <p:spPr bwMode="auto">
          <a:xfrm>
            <a:off x="3505200" y="5029200"/>
            <a:ext cx="213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7" name="Line 5"/>
          <p:cNvSpPr>
            <a:spLocks noChangeShapeType="1"/>
          </p:cNvSpPr>
          <p:nvPr/>
        </p:nvSpPr>
        <p:spPr bwMode="auto">
          <a:xfrm>
            <a:off x="2438400" y="4343400"/>
            <a:ext cx="320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8" name="Line 6"/>
          <p:cNvSpPr>
            <a:spLocks noChangeShapeType="1"/>
          </p:cNvSpPr>
          <p:nvPr/>
        </p:nvSpPr>
        <p:spPr bwMode="auto">
          <a:xfrm>
            <a:off x="4953000" y="63246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9" name="Line 7"/>
          <p:cNvSpPr>
            <a:spLocks noChangeShapeType="1"/>
          </p:cNvSpPr>
          <p:nvPr/>
        </p:nvSpPr>
        <p:spPr bwMode="auto">
          <a:xfrm>
            <a:off x="4953000" y="57150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0" name="Line 8"/>
          <p:cNvSpPr>
            <a:spLocks noChangeShapeType="1"/>
          </p:cNvSpPr>
          <p:nvPr/>
        </p:nvSpPr>
        <p:spPr bwMode="auto">
          <a:xfrm>
            <a:off x="1752600" y="37338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1" name="Line 9"/>
          <p:cNvSpPr>
            <a:spLocks noChangeShapeType="1"/>
          </p:cNvSpPr>
          <p:nvPr/>
        </p:nvSpPr>
        <p:spPr bwMode="auto">
          <a:xfrm flipV="1">
            <a:off x="4953000" y="57150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2" name="Line 10"/>
          <p:cNvSpPr>
            <a:spLocks noChangeShapeType="1"/>
          </p:cNvSpPr>
          <p:nvPr/>
        </p:nvSpPr>
        <p:spPr bwMode="auto">
          <a:xfrm flipV="1">
            <a:off x="3505200" y="5029200"/>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3" name="Line 11"/>
          <p:cNvSpPr>
            <a:spLocks noChangeShapeType="1"/>
          </p:cNvSpPr>
          <p:nvPr/>
        </p:nvSpPr>
        <p:spPr bwMode="auto">
          <a:xfrm flipV="1">
            <a:off x="2438400" y="4343400"/>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4" name="Line 12"/>
          <p:cNvSpPr>
            <a:spLocks noChangeShapeType="1"/>
          </p:cNvSpPr>
          <p:nvPr/>
        </p:nvSpPr>
        <p:spPr bwMode="auto">
          <a:xfrm flipV="1">
            <a:off x="1752600" y="37338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5" name="Line 13"/>
          <p:cNvSpPr>
            <a:spLocks noChangeShapeType="1"/>
          </p:cNvSpPr>
          <p:nvPr/>
        </p:nvSpPr>
        <p:spPr bwMode="auto">
          <a:xfrm>
            <a:off x="3505200" y="60198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6" name="Line 14"/>
          <p:cNvSpPr>
            <a:spLocks noChangeShapeType="1"/>
          </p:cNvSpPr>
          <p:nvPr/>
        </p:nvSpPr>
        <p:spPr bwMode="auto">
          <a:xfrm>
            <a:off x="2438400" y="5486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7" name="Line 15"/>
          <p:cNvSpPr>
            <a:spLocks noChangeShapeType="1"/>
          </p:cNvSpPr>
          <p:nvPr/>
        </p:nvSpPr>
        <p:spPr bwMode="auto">
          <a:xfrm>
            <a:off x="1752600" y="49530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8" name="Text Box 16"/>
          <p:cNvSpPr txBox="1">
            <a:spLocks noChangeArrowheads="1"/>
          </p:cNvSpPr>
          <p:nvPr/>
        </p:nvSpPr>
        <p:spPr bwMode="auto">
          <a:xfrm>
            <a:off x="6400800" y="60960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Lobe-finned Fishes</a:t>
            </a:r>
          </a:p>
        </p:txBody>
      </p:sp>
      <p:sp>
        <p:nvSpPr>
          <p:cNvPr id="110609" name="Text Box 17"/>
          <p:cNvSpPr txBox="1">
            <a:spLocks noChangeArrowheads="1"/>
          </p:cNvSpPr>
          <p:nvPr/>
        </p:nvSpPr>
        <p:spPr bwMode="auto">
          <a:xfrm>
            <a:off x="6400800" y="5562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Ray-finned Fishes</a:t>
            </a:r>
          </a:p>
        </p:txBody>
      </p:sp>
      <p:sp>
        <p:nvSpPr>
          <p:cNvPr id="110610" name="Text Box 18"/>
          <p:cNvSpPr txBox="1">
            <a:spLocks noChangeArrowheads="1"/>
          </p:cNvSpPr>
          <p:nvPr/>
        </p:nvSpPr>
        <p:spPr bwMode="auto">
          <a:xfrm>
            <a:off x="3581400" y="6019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Bony Fish</a:t>
            </a:r>
          </a:p>
        </p:txBody>
      </p:sp>
      <p:sp>
        <p:nvSpPr>
          <p:cNvPr id="110611" name="Text Box 19"/>
          <p:cNvSpPr txBox="1">
            <a:spLocks noChangeArrowheads="1"/>
          </p:cNvSpPr>
          <p:nvPr/>
        </p:nvSpPr>
        <p:spPr bwMode="auto">
          <a:xfrm>
            <a:off x="5715000" y="4800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Acanthodians</a:t>
            </a:r>
          </a:p>
        </p:txBody>
      </p:sp>
      <p:sp>
        <p:nvSpPr>
          <p:cNvPr id="110612" name="Text Box 20"/>
          <p:cNvSpPr txBox="1">
            <a:spLocks noChangeArrowheads="1"/>
          </p:cNvSpPr>
          <p:nvPr/>
        </p:nvSpPr>
        <p:spPr bwMode="auto">
          <a:xfrm>
            <a:off x="2362200" y="5486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Teleosts</a:t>
            </a:r>
          </a:p>
        </p:txBody>
      </p:sp>
      <p:sp>
        <p:nvSpPr>
          <p:cNvPr id="110613" name="Text Box 21"/>
          <p:cNvSpPr txBox="1">
            <a:spLocks noChangeArrowheads="1"/>
          </p:cNvSpPr>
          <p:nvPr/>
        </p:nvSpPr>
        <p:spPr bwMode="auto">
          <a:xfrm>
            <a:off x="5638800" y="41910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Chondrichthyes (Sharks, rays)</a:t>
            </a:r>
          </a:p>
        </p:txBody>
      </p:sp>
      <p:sp>
        <p:nvSpPr>
          <p:cNvPr id="110614" name="Text Box 22"/>
          <p:cNvSpPr txBox="1">
            <a:spLocks noChangeArrowheads="1"/>
          </p:cNvSpPr>
          <p:nvPr/>
        </p:nvSpPr>
        <p:spPr bwMode="auto">
          <a:xfrm>
            <a:off x="2362200" y="3352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Placoderms</a:t>
            </a:r>
          </a:p>
        </p:txBody>
      </p:sp>
      <p:sp>
        <p:nvSpPr>
          <p:cNvPr id="110615" name="Line 23"/>
          <p:cNvSpPr>
            <a:spLocks noChangeShapeType="1"/>
          </p:cNvSpPr>
          <p:nvPr/>
        </p:nvSpPr>
        <p:spPr bwMode="auto">
          <a:xfrm flipV="1">
            <a:off x="4267200" y="3429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6" name="Line 24"/>
          <p:cNvSpPr>
            <a:spLocks noChangeShapeType="1"/>
          </p:cNvSpPr>
          <p:nvPr/>
        </p:nvSpPr>
        <p:spPr bwMode="auto">
          <a:xfrm>
            <a:off x="4267200" y="39624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7" name="Line 25"/>
          <p:cNvSpPr>
            <a:spLocks noChangeShapeType="1"/>
          </p:cNvSpPr>
          <p:nvPr/>
        </p:nvSpPr>
        <p:spPr bwMode="auto">
          <a:xfrm>
            <a:off x="4267200" y="34290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8" name="Text Box 26"/>
          <p:cNvSpPr txBox="1">
            <a:spLocks noChangeArrowheads="1"/>
          </p:cNvSpPr>
          <p:nvPr/>
        </p:nvSpPr>
        <p:spPr bwMode="auto">
          <a:xfrm>
            <a:off x="5638800" y="3200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Arthrodires</a:t>
            </a:r>
          </a:p>
        </p:txBody>
      </p:sp>
      <p:sp>
        <p:nvSpPr>
          <p:cNvPr id="110619" name="Text Box 27"/>
          <p:cNvSpPr txBox="1">
            <a:spLocks noChangeArrowheads="1"/>
          </p:cNvSpPr>
          <p:nvPr/>
        </p:nvSpPr>
        <p:spPr bwMode="auto">
          <a:xfrm>
            <a:off x="5638800" y="3733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Antiarchs</a:t>
            </a:r>
          </a:p>
        </p:txBody>
      </p:sp>
    </p:spTree>
    <p:extLst>
      <p:ext uri="{BB962C8B-B14F-4D97-AF65-F5344CB8AC3E}">
        <p14:creationId xmlns:p14="http://schemas.microsoft.com/office/powerpoint/2010/main" val="3162887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838200" y="685800"/>
            <a:ext cx="8077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very abundant </a:t>
            </a:r>
          </a:p>
          <a:p>
            <a:pPr eaLnBrk="1" hangingPunct="1">
              <a:spcBef>
                <a:spcPct val="50000"/>
              </a:spcBef>
              <a:buFontTx/>
              <a:buNone/>
            </a:pPr>
            <a:r>
              <a:rPr lang="en-US" altLang="en-US" sz="1800">
                <a:solidFill>
                  <a:srgbClr val="FF0000"/>
                </a:solidFill>
              </a:rPr>
              <a:t>		- head shields </a:t>
            </a:r>
          </a:p>
          <a:p>
            <a:pPr eaLnBrk="1" hangingPunct="1">
              <a:spcBef>
                <a:spcPct val="50000"/>
              </a:spcBef>
              <a:buFontTx/>
              <a:buNone/>
            </a:pPr>
            <a:r>
              <a:rPr lang="en-US" altLang="en-US" sz="1800">
                <a:solidFill>
                  <a:srgbClr val="FF0000"/>
                </a:solidFill>
              </a:rPr>
              <a:t>		- shearing or crushing tooth plates	</a:t>
            </a:r>
          </a:p>
        </p:txBody>
      </p:sp>
      <p:sp>
        <p:nvSpPr>
          <p:cNvPr id="113667"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3668" name="Picture 4" descr="Arthrodi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4343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p:cNvSpPr txBox="1">
            <a:spLocks noChangeArrowheads="1"/>
          </p:cNvSpPr>
          <p:nvPr/>
        </p:nvSpPr>
        <p:spPr bwMode="auto">
          <a:xfrm>
            <a:off x="304800" y="2971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Dunkleosteus</a:t>
            </a:r>
            <a:r>
              <a:rPr lang="en-US" altLang="en-US" sz="1800"/>
              <a:t> - 6m</a:t>
            </a:r>
          </a:p>
        </p:txBody>
      </p:sp>
      <p:pic>
        <p:nvPicPr>
          <p:cNvPr id="113670" name="Picture 6" descr="Pterichthy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876800"/>
            <a:ext cx="41433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Text Box 7"/>
          <p:cNvSpPr txBox="1">
            <a:spLocks noChangeArrowheads="1"/>
          </p:cNvSpPr>
          <p:nvPr/>
        </p:nvSpPr>
        <p:spPr bwMode="auto">
          <a:xfrm>
            <a:off x="2667000" y="2971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Arthrodire</a:t>
            </a:r>
          </a:p>
        </p:txBody>
      </p:sp>
      <p:sp>
        <p:nvSpPr>
          <p:cNvPr id="113672" name="Text Box 8"/>
          <p:cNvSpPr txBox="1">
            <a:spLocks noChangeArrowheads="1"/>
          </p:cNvSpPr>
          <p:nvPr/>
        </p:nvSpPr>
        <p:spPr bwMode="auto">
          <a:xfrm>
            <a:off x="4953000" y="43434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Antiarch</a:t>
            </a:r>
          </a:p>
        </p:txBody>
      </p:sp>
      <p:pic>
        <p:nvPicPr>
          <p:cNvPr id="113673" name="Picture 9" descr="A 25 cm long specimen of the placoderm Bothriolepis from the Upper Devonian cliffs at Miguasha, Gaspé Peninsula. Miguasha Museum Collections. Photo by BDEC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895600"/>
            <a:ext cx="20955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99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838200" y="685800"/>
            <a:ext cx="8077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Sharks	</a:t>
            </a:r>
          </a:p>
        </p:txBody>
      </p:sp>
      <p:sp>
        <p:nvSpPr>
          <p:cNvPr id="114691"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4692" name="Picture 4" descr="stethacanthu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08313"/>
            <a:ext cx="39624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 Box 5"/>
          <p:cNvSpPr txBox="1">
            <a:spLocks noChangeArrowheads="1"/>
          </p:cNvSpPr>
          <p:nvPr/>
        </p:nvSpPr>
        <p:spPr bwMode="auto">
          <a:xfrm>
            <a:off x="457200" y="25146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Stethacanthus - </a:t>
            </a:r>
            <a:r>
              <a:rPr lang="en-US" altLang="en-US" sz="1800"/>
              <a:t>2m</a:t>
            </a:r>
          </a:p>
        </p:txBody>
      </p:sp>
      <p:pic>
        <p:nvPicPr>
          <p:cNvPr id="114694" name="Picture 6" descr="reconstructions of three shark rela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876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86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838200" y="685800"/>
            <a:ext cx="8077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Sharks	</a:t>
            </a:r>
          </a:p>
        </p:txBody>
      </p:sp>
      <p:sp>
        <p:nvSpPr>
          <p:cNvPr id="115715"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5716" name="Picture 4" descr="shark diversity over geologic time">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820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681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838200" y="685800"/>
            <a:ext cx="807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Sharks</a:t>
            </a:r>
          </a:p>
          <a:p>
            <a:pPr eaLnBrk="1" hangingPunct="1">
              <a:spcBef>
                <a:spcPct val="50000"/>
              </a:spcBef>
              <a:buFontTx/>
              <a:buNone/>
            </a:pPr>
            <a:r>
              <a:rPr lang="en-US" altLang="en-US" sz="1800">
                <a:solidFill>
                  <a:srgbClr val="FF0000"/>
                </a:solidFill>
              </a:rPr>
              <a:t>	 - Ray-finned Fishes</a:t>
            </a:r>
          </a:p>
          <a:p>
            <a:pPr eaLnBrk="1" hangingPunct="1">
              <a:spcBef>
                <a:spcPct val="50000"/>
              </a:spcBef>
              <a:buFontTx/>
              <a:buNone/>
            </a:pPr>
            <a:r>
              <a:rPr lang="en-US" altLang="en-US" sz="1800">
                <a:solidFill>
                  <a:srgbClr val="FF0000"/>
                </a:solidFill>
              </a:rPr>
              <a:t>	 	</a:t>
            </a:r>
          </a:p>
        </p:txBody>
      </p:sp>
      <p:sp>
        <p:nvSpPr>
          <p:cNvPr id="116739"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6740" name="Picture 4" descr="3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782888"/>
            <a:ext cx="489585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987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838200" y="685800"/>
            <a:ext cx="807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Sharks</a:t>
            </a:r>
          </a:p>
          <a:p>
            <a:pPr eaLnBrk="1" hangingPunct="1">
              <a:spcBef>
                <a:spcPct val="50000"/>
              </a:spcBef>
              <a:buFontTx/>
              <a:buNone/>
            </a:pPr>
            <a:r>
              <a:rPr lang="en-US" altLang="en-US" sz="1800">
                <a:solidFill>
                  <a:srgbClr val="FF0000"/>
                </a:solidFill>
              </a:rPr>
              <a:t>	 - Ray-finned Fishes</a:t>
            </a:r>
          </a:p>
          <a:p>
            <a:pPr eaLnBrk="1" hangingPunct="1">
              <a:spcBef>
                <a:spcPct val="50000"/>
              </a:spcBef>
              <a:buFontTx/>
              <a:buNone/>
            </a:pPr>
            <a:r>
              <a:rPr lang="en-US" altLang="en-US" sz="1800">
                <a:solidFill>
                  <a:srgbClr val="FF0000"/>
                </a:solidFill>
              </a:rPr>
              <a:t>	 	</a:t>
            </a:r>
          </a:p>
        </p:txBody>
      </p:sp>
      <p:sp>
        <p:nvSpPr>
          <p:cNvPr id="117763"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7764" name="Picture 4" descr="cheiracant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3340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167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838200" y="685800"/>
            <a:ext cx="807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Sharks</a:t>
            </a:r>
          </a:p>
          <a:p>
            <a:pPr eaLnBrk="1" hangingPunct="1">
              <a:spcBef>
                <a:spcPct val="50000"/>
              </a:spcBef>
              <a:buFontTx/>
              <a:buNone/>
            </a:pPr>
            <a:r>
              <a:rPr lang="en-US" altLang="en-US" sz="1800">
                <a:solidFill>
                  <a:srgbClr val="FF0000"/>
                </a:solidFill>
              </a:rPr>
              <a:t>	 - Ray-finned Fishes</a:t>
            </a:r>
          </a:p>
          <a:p>
            <a:pPr eaLnBrk="1" hangingPunct="1">
              <a:spcBef>
                <a:spcPct val="50000"/>
              </a:spcBef>
              <a:buFontTx/>
              <a:buNone/>
            </a:pPr>
            <a:r>
              <a:rPr lang="en-US" altLang="en-US" sz="1800">
                <a:solidFill>
                  <a:srgbClr val="FF0000"/>
                </a:solidFill>
              </a:rPr>
              <a:t>	 - Lobe-finned Fishes	</a:t>
            </a:r>
          </a:p>
        </p:txBody>
      </p:sp>
      <p:sp>
        <p:nvSpPr>
          <p:cNvPr id="118787"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8788" name="Picture 4" descr="fis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4196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5" descr="coelaca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4762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496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838200" y="685800"/>
            <a:ext cx="8077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D. Devonian (417-354 mya) </a:t>
            </a:r>
          </a:p>
          <a:p>
            <a:pPr eaLnBrk="1" hangingPunct="1">
              <a:spcBef>
                <a:spcPct val="50000"/>
              </a:spcBef>
              <a:buFontTx/>
              <a:buNone/>
            </a:pPr>
            <a:r>
              <a:rPr lang="en-US" altLang="en-US" sz="1800">
                <a:solidFill>
                  <a:srgbClr val="FF0000"/>
                </a:solidFill>
              </a:rPr>
              <a:t>	 - Placoderms </a:t>
            </a:r>
          </a:p>
          <a:p>
            <a:pPr eaLnBrk="1" hangingPunct="1">
              <a:spcBef>
                <a:spcPct val="50000"/>
              </a:spcBef>
              <a:buFontTx/>
              <a:buNone/>
            </a:pPr>
            <a:r>
              <a:rPr lang="en-US" altLang="en-US" sz="1800">
                <a:solidFill>
                  <a:srgbClr val="FF0000"/>
                </a:solidFill>
              </a:rPr>
              <a:t>	 - Sharks</a:t>
            </a:r>
          </a:p>
          <a:p>
            <a:pPr eaLnBrk="1" hangingPunct="1">
              <a:spcBef>
                <a:spcPct val="50000"/>
              </a:spcBef>
              <a:buFontTx/>
              <a:buNone/>
            </a:pPr>
            <a:r>
              <a:rPr lang="en-US" altLang="en-US" sz="1800">
                <a:solidFill>
                  <a:srgbClr val="FF0000"/>
                </a:solidFill>
              </a:rPr>
              <a:t>	 - Lobe-finned Fishes	</a:t>
            </a:r>
          </a:p>
        </p:txBody>
      </p:sp>
      <p:sp>
        <p:nvSpPr>
          <p:cNvPr id="119811"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19812" name="Picture 4" descr="440747a-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3825"/>
            <a:ext cx="762000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5"/>
          <p:cNvSpPr txBox="1">
            <a:spLocks noChangeArrowheads="1"/>
          </p:cNvSpPr>
          <p:nvPr/>
        </p:nvSpPr>
        <p:spPr bwMode="auto">
          <a:xfrm>
            <a:off x="60960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385 mya</a:t>
            </a:r>
          </a:p>
        </p:txBody>
      </p:sp>
      <p:sp>
        <p:nvSpPr>
          <p:cNvPr id="119814" name="Text Box 6"/>
          <p:cNvSpPr txBox="1">
            <a:spLocks noChangeArrowheads="1"/>
          </p:cNvSpPr>
          <p:nvPr/>
        </p:nvSpPr>
        <p:spPr bwMode="auto">
          <a:xfrm>
            <a:off x="7010400" y="2209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365 mya</a:t>
            </a:r>
          </a:p>
        </p:txBody>
      </p:sp>
    </p:spTree>
    <p:extLst>
      <p:ext uri="{BB962C8B-B14F-4D97-AF65-F5344CB8AC3E}">
        <p14:creationId xmlns:p14="http://schemas.microsoft.com/office/powerpoint/2010/main" val="1984035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	</a:t>
            </a:r>
          </a:p>
        </p:txBody>
      </p:sp>
      <p:sp>
        <p:nvSpPr>
          <p:cNvPr id="120835"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20836" name="Picture 14" descr="nature04637-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458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687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	</a:t>
            </a:r>
          </a:p>
        </p:txBody>
      </p:sp>
      <p:sp>
        <p:nvSpPr>
          <p:cNvPr id="121859"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21860" name="Picture 6" descr="Eusthenopteron p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91000"/>
            <a:ext cx="5105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8" descr="Eusthenopteron.  Videoscap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7200"/>
            <a:ext cx="4781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9"/>
          <p:cNvSpPr txBox="1">
            <a:spLocks noChangeArrowheads="1"/>
          </p:cNvSpPr>
          <p:nvPr/>
        </p:nvSpPr>
        <p:spPr bwMode="auto">
          <a:xfrm>
            <a:off x="381000" y="4572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Eusthenopteron</a:t>
            </a:r>
          </a:p>
        </p:txBody>
      </p:sp>
      <p:pic>
        <p:nvPicPr>
          <p:cNvPr id="121863" name="Picture 11" descr="f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4213"/>
            <a:ext cx="33528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13" descr="250px-Eusthenopter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0668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361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838200" y="685800"/>
            <a:ext cx="8077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Brachipods begin to dominate; 80% of all individuals</a:t>
            </a:r>
          </a:p>
          <a:p>
            <a:pPr eaLnBrk="1" hangingPunct="1">
              <a:spcBef>
                <a:spcPct val="50000"/>
              </a:spcBef>
              <a:buFontTx/>
              <a:buNone/>
            </a:pPr>
            <a:r>
              <a:rPr lang="en-US" altLang="en-US" sz="1800">
                <a:solidFill>
                  <a:srgbClr val="FF0000"/>
                </a:solidFill>
              </a:rPr>
              <a:t>		Reef-building corals radiate</a:t>
            </a:r>
          </a:p>
          <a:p>
            <a:pPr eaLnBrk="1" hangingPunct="1">
              <a:spcBef>
                <a:spcPct val="50000"/>
              </a:spcBef>
              <a:buFontTx/>
              <a:buNone/>
            </a:pPr>
            <a:r>
              <a:rPr lang="en-US" altLang="en-US" sz="1800">
                <a:solidFill>
                  <a:srgbClr val="FF0000"/>
                </a:solidFill>
              </a:rPr>
              <a:t>		Crinoid echinoderms radiate</a:t>
            </a:r>
          </a:p>
          <a:p>
            <a:pPr eaLnBrk="1" hangingPunct="1">
              <a:spcBef>
                <a:spcPct val="50000"/>
              </a:spcBef>
              <a:buFontTx/>
              <a:buNone/>
            </a:pPr>
            <a:endParaRPr lang="en-US" altLang="en-US" sz="1800">
              <a:solidFill>
                <a:srgbClr val="FF0000"/>
              </a:solidFill>
            </a:endParaRPr>
          </a:p>
        </p:txBody>
      </p:sp>
      <p:pic>
        <p:nvPicPr>
          <p:cNvPr id="93187" name="Picture 3" descr="040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2667000"/>
            <a:ext cx="27717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Eucalyptocrinit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0"/>
            <a:ext cx="316071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484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nature04637-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53" y="2438399"/>
            <a:ext cx="4308893"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	</a:t>
            </a:r>
          </a:p>
        </p:txBody>
      </p:sp>
      <p:sp>
        <p:nvSpPr>
          <p:cNvPr id="122883"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22884" name="Picture 6" descr="nature0411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41243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7"/>
          <p:cNvSpPr txBox="1">
            <a:spLocks noChangeArrowheads="1"/>
          </p:cNvSpPr>
          <p:nvPr/>
        </p:nvSpPr>
        <p:spPr bwMode="auto">
          <a:xfrm>
            <a:off x="304800" y="3048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Panderichthys rhombolepis</a:t>
            </a:r>
            <a:r>
              <a:rPr lang="en-US" altLang="en-US" sz="1800"/>
              <a:t>  </a:t>
            </a:r>
          </a:p>
        </p:txBody>
      </p:sp>
    </p:spTree>
    <p:extLst>
      <p:ext uri="{BB962C8B-B14F-4D97-AF65-F5344CB8AC3E}">
        <p14:creationId xmlns:p14="http://schemas.microsoft.com/office/powerpoint/2010/main" val="1563470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	</a:t>
            </a:r>
          </a:p>
        </p:txBody>
      </p:sp>
      <p:sp>
        <p:nvSpPr>
          <p:cNvPr id="123907"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23908" name="Picture 4" descr="nature04637-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3875088"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Text Box 5"/>
          <p:cNvSpPr txBox="1">
            <a:spLocks noChangeArrowheads="1"/>
          </p:cNvSpPr>
          <p:nvPr/>
        </p:nvSpPr>
        <p:spPr bwMode="auto">
          <a:xfrm>
            <a:off x="381000" y="2286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Tiktaalik roseae</a:t>
            </a:r>
          </a:p>
        </p:txBody>
      </p:sp>
      <p:pic>
        <p:nvPicPr>
          <p:cNvPr id="123910" name="Picture 6" descr="nature04637-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4943475"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8" descr="tiktaalik_rose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228600"/>
            <a:ext cx="2292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10" descr="2006_1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652463"/>
            <a:ext cx="2752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342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	</a:t>
            </a:r>
          </a:p>
        </p:txBody>
      </p:sp>
      <p:sp>
        <p:nvSpPr>
          <p:cNvPr id="124931"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24932" name="Picture 8" descr=" ">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44196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 Box 9"/>
          <p:cNvSpPr txBox="1">
            <a:spLocks noChangeArrowheads="1"/>
          </p:cNvSpPr>
          <p:nvPr/>
        </p:nvSpPr>
        <p:spPr bwMode="auto">
          <a:xfrm>
            <a:off x="533400" y="381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Acanthostega gunnari</a:t>
            </a:r>
          </a:p>
        </p:txBody>
      </p:sp>
      <p:pic>
        <p:nvPicPr>
          <p:cNvPr id="124934" name="Picture 11"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28956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13"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90800"/>
            <a:ext cx="2778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15"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90800"/>
            <a:ext cx="19589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Picture 17"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590800"/>
            <a:ext cx="269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916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838200" y="6858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	</a:t>
            </a:r>
          </a:p>
        </p:txBody>
      </p:sp>
      <p:sp>
        <p:nvSpPr>
          <p:cNvPr id="125955" name="Text Box 3"/>
          <p:cNvSpPr txBox="1">
            <a:spLocks noChangeArrowheads="1"/>
          </p:cNvSpPr>
          <p:nvPr/>
        </p:nvSpPr>
        <p:spPr bwMode="auto">
          <a:xfrm>
            <a:off x="4191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sp>
        <p:nvSpPr>
          <p:cNvPr id="125956" name="Text Box 5"/>
          <p:cNvSpPr txBox="1">
            <a:spLocks noChangeArrowheads="1"/>
          </p:cNvSpPr>
          <p:nvPr/>
        </p:nvSpPr>
        <p:spPr bwMode="auto">
          <a:xfrm>
            <a:off x="533400" y="381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i="1"/>
              <a:t>Ichthyostega sp.</a:t>
            </a:r>
          </a:p>
        </p:txBody>
      </p:sp>
      <p:pic>
        <p:nvPicPr>
          <p:cNvPr id="125957" name="Picture 11" descr=" ">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61722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26860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15"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02025"/>
            <a:ext cx="4552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7"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8750"/>
            <a:ext cx="3962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6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838200" y="685800"/>
            <a:ext cx="80772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I. The Precambrian</a:t>
            </a:r>
          </a:p>
          <a:p>
            <a:pPr eaLnBrk="1" hangingPunct="1">
              <a:spcBef>
                <a:spcPct val="50000"/>
              </a:spcBef>
              <a:buFontTx/>
              <a:buNone/>
            </a:pPr>
            <a:r>
              <a:rPr lang="en-US" altLang="en-US" sz="1800"/>
              <a:t>      - Vendian</a:t>
            </a:r>
          </a:p>
          <a:p>
            <a:pPr eaLnBrk="1" hangingPunct="1">
              <a:spcBef>
                <a:spcPct val="50000"/>
              </a:spcBef>
              <a:buFontTx/>
              <a:buNone/>
            </a:pPr>
            <a:r>
              <a:rPr lang="en-US" altLang="en-US" sz="1800"/>
              <a:t>II. Paleozoic</a:t>
            </a:r>
          </a:p>
          <a:p>
            <a:pPr eaLnBrk="1" hangingPunct="1">
              <a:spcBef>
                <a:spcPct val="50000"/>
              </a:spcBef>
              <a:buFontTx/>
              <a:buNone/>
            </a:pPr>
            <a:r>
              <a:rPr lang="en-US" altLang="en-US" sz="1800"/>
              <a:t>     A. Cambrian (544-490 mya)</a:t>
            </a:r>
          </a:p>
          <a:p>
            <a:pPr eaLnBrk="1" hangingPunct="1">
              <a:spcBef>
                <a:spcPct val="50000"/>
              </a:spcBef>
              <a:buFontTx/>
              <a:buNone/>
            </a:pPr>
            <a:r>
              <a:rPr lang="en-US" altLang="en-US" sz="1800"/>
              <a:t>     B. Ordovician (490-443 mya)</a:t>
            </a:r>
          </a:p>
          <a:p>
            <a:pPr eaLnBrk="1" hangingPunct="1">
              <a:spcBef>
                <a:spcPct val="50000"/>
              </a:spcBef>
              <a:buFontTx/>
              <a:buNone/>
            </a:pPr>
            <a:r>
              <a:rPr lang="en-US" altLang="en-US" sz="1800"/>
              <a:t>     C. Silurian (443-417 mya)</a:t>
            </a:r>
          </a:p>
          <a:p>
            <a:pPr eaLnBrk="1" hangingPunct="1">
              <a:spcBef>
                <a:spcPct val="50000"/>
              </a:spcBef>
              <a:buFontTx/>
              <a:buNone/>
            </a:pPr>
            <a:r>
              <a:rPr lang="en-US" altLang="en-US" sz="1800"/>
              <a:t>     D. Devonian (417-354 mya)</a:t>
            </a:r>
          </a:p>
          <a:p>
            <a:pPr eaLnBrk="1" hangingPunct="1">
              <a:spcBef>
                <a:spcPct val="50000"/>
              </a:spcBef>
              <a:buFontTx/>
              <a:buNone/>
            </a:pPr>
            <a:r>
              <a:rPr lang="en-US" altLang="en-US" sz="1800">
                <a:solidFill>
                  <a:srgbClr val="FF0000"/>
                </a:solidFill>
              </a:rPr>
              <a:t>     E. Carboniferous (359-300 mya) </a:t>
            </a:r>
          </a:p>
          <a:p>
            <a:pPr eaLnBrk="1" hangingPunct="1">
              <a:spcBef>
                <a:spcPct val="50000"/>
              </a:spcBef>
              <a:buFontTx/>
              <a:buNone/>
            </a:pPr>
            <a:r>
              <a:rPr lang="en-US" altLang="en-US" sz="1800">
                <a:solidFill>
                  <a:srgbClr val="FF0000"/>
                </a:solidFill>
              </a:rPr>
              <a:t>	</a:t>
            </a:r>
          </a:p>
        </p:txBody>
      </p:sp>
      <p:pic>
        <p:nvPicPr>
          <p:cNvPr id="126979" name="Picture 5" descr="Carboniferous 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9" descr="bil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3429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316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38200" y="685800"/>
            <a:ext cx="5638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a:t>
            </a:r>
          </a:p>
        </p:txBody>
      </p:sp>
      <p:pic>
        <p:nvPicPr>
          <p:cNvPr id="2051" name="Picture 14" descr="Arthrople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59436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15"/>
          <p:cNvSpPr txBox="1">
            <a:spLocks noChangeArrowheads="1"/>
          </p:cNvSpPr>
          <p:nvPr/>
        </p:nvSpPr>
        <p:spPr bwMode="auto">
          <a:xfrm>
            <a:off x="2514600" y="15240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i="1"/>
              <a:t>Arthropleura</a:t>
            </a:r>
            <a:r>
              <a:rPr lang="en-US" altLang="en-US"/>
              <a:t> -largest terrestrial arthropod - 2m</a:t>
            </a:r>
          </a:p>
        </p:txBody>
      </p:sp>
    </p:spTree>
    <p:extLst>
      <p:ext uri="{BB962C8B-B14F-4D97-AF65-F5344CB8AC3E}">
        <p14:creationId xmlns:p14="http://schemas.microsoft.com/office/powerpoint/2010/main" val="1986912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0" y="685800"/>
            <a:ext cx="5638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a:t>
            </a:r>
          </a:p>
        </p:txBody>
      </p:sp>
      <p:pic>
        <p:nvPicPr>
          <p:cNvPr id="3075" name="Picture 4" descr="urogom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14400"/>
            <a:ext cx="34671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6"/>
          <p:cNvSpPr txBox="1">
            <a:spLocks noChangeArrowheads="1"/>
          </p:cNvSpPr>
          <p:nvPr/>
        </p:nvSpPr>
        <p:spPr bwMode="auto">
          <a:xfrm>
            <a:off x="762000" y="1524000"/>
            <a:ext cx="4876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 radiation of insects </a:t>
            </a:r>
          </a:p>
          <a:p>
            <a:pPr eaLnBrk="1" hangingPunct="1">
              <a:spcBef>
                <a:spcPct val="50000"/>
              </a:spcBef>
            </a:pPr>
            <a:r>
              <a:rPr lang="en-US" altLang="en-US"/>
              <a:t>		- evolution of flight</a:t>
            </a:r>
          </a:p>
        </p:txBody>
      </p:sp>
      <p:pic>
        <p:nvPicPr>
          <p:cNvPr id="3077" name="Picture 7" descr="Meganeura monyi Brongniart 1885; Holotype; MNHN -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5105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8"/>
          <p:cNvSpPr txBox="1">
            <a:spLocks noChangeArrowheads="1"/>
          </p:cNvSpPr>
          <p:nvPr/>
        </p:nvSpPr>
        <p:spPr bwMode="auto">
          <a:xfrm>
            <a:off x="838200" y="3048000"/>
            <a:ext cx="4419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i="1"/>
              <a:t>Meganeura monyi</a:t>
            </a:r>
            <a:r>
              <a:rPr lang="en-US" altLang="en-US"/>
              <a:t> - largest insect ever</a:t>
            </a:r>
          </a:p>
          <a:p>
            <a:pPr eaLnBrk="1" hangingPunct="1">
              <a:spcBef>
                <a:spcPct val="50000"/>
              </a:spcBef>
            </a:pPr>
            <a:r>
              <a:rPr lang="en-US" altLang="en-US"/>
              <a:t>wingspan of 70 cm</a:t>
            </a:r>
          </a:p>
        </p:txBody>
      </p:sp>
      <p:pic>
        <p:nvPicPr>
          <p:cNvPr id="3079" name="Picture 10" descr="ent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17145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skamiel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048000"/>
            <a:ext cx="34956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166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38200" y="685800"/>
            <a:ext cx="5638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a:t>
            </a:r>
          </a:p>
        </p:txBody>
      </p:sp>
      <p:sp>
        <p:nvSpPr>
          <p:cNvPr id="4099" name="Text Box 4"/>
          <p:cNvSpPr txBox="1">
            <a:spLocks noChangeArrowheads="1"/>
          </p:cNvSpPr>
          <p:nvPr/>
        </p:nvSpPr>
        <p:spPr bwMode="auto">
          <a:xfrm>
            <a:off x="762000" y="1905000"/>
            <a:ext cx="7239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The early Carboniferous saw a reduction in the Devonian forests and a dominance of small plants - lycopods and their kin.</a:t>
            </a:r>
          </a:p>
          <a:p>
            <a:pPr eaLnBrk="1" hangingPunct="1">
              <a:spcBef>
                <a:spcPct val="50000"/>
              </a:spcBef>
            </a:pPr>
            <a:endParaRPr lang="en-US" altLang="en-US"/>
          </a:p>
          <a:p>
            <a:pPr eaLnBrk="1" hangingPunct="1">
              <a:spcBef>
                <a:spcPct val="50000"/>
              </a:spcBef>
            </a:pPr>
            <a:r>
              <a:rPr lang="en-US" altLang="en-US" i="1"/>
              <a:t>Lepidodendron</a:t>
            </a:r>
          </a:p>
          <a:p>
            <a:pPr eaLnBrk="1" hangingPunct="1">
              <a:spcBef>
                <a:spcPct val="50000"/>
              </a:spcBef>
            </a:pPr>
            <a:r>
              <a:rPr lang="en-US" altLang="en-US" i="1"/>
              <a:t>Psaronius</a:t>
            </a:r>
            <a:r>
              <a:rPr lang="en-US" altLang="en-US"/>
              <a:t> - fern</a:t>
            </a:r>
          </a:p>
          <a:p>
            <a:pPr eaLnBrk="1" hangingPunct="1">
              <a:spcBef>
                <a:spcPct val="50000"/>
              </a:spcBef>
            </a:pPr>
            <a:r>
              <a:rPr lang="en-US" altLang="en-US" i="1"/>
              <a:t>Lebachia</a:t>
            </a:r>
            <a:r>
              <a:rPr lang="en-US" altLang="en-US"/>
              <a:t> - progymnosperm</a:t>
            </a:r>
          </a:p>
          <a:p>
            <a:pPr eaLnBrk="1" hangingPunct="1">
              <a:spcBef>
                <a:spcPct val="50000"/>
              </a:spcBef>
            </a:pPr>
            <a:r>
              <a:rPr lang="en-US" altLang="en-US" i="1"/>
              <a:t>Cordaites</a:t>
            </a:r>
            <a:r>
              <a:rPr lang="en-US" altLang="en-US"/>
              <a:t> - progymnosperm</a:t>
            </a:r>
          </a:p>
        </p:txBody>
      </p:sp>
      <p:pic>
        <p:nvPicPr>
          <p:cNvPr id="4100" name="Picture 5" descr="http://www.chlorischile.cl/cursoonline/guia1/Lepidodend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65425"/>
            <a:ext cx="33909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57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38200" y="685800"/>
            <a:ext cx="5638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a:t>
            </a:r>
          </a:p>
        </p:txBody>
      </p:sp>
      <p:sp>
        <p:nvSpPr>
          <p:cNvPr id="5123" name="Text Box 3"/>
          <p:cNvSpPr txBox="1">
            <a:spLocks noChangeArrowheads="1"/>
          </p:cNvSpPr>
          <p:nvPr/>
        </p:nvSpPr>
        <p:spPr bwMode="auto">
          <a:xfrm>
            <a:off x="762000" y="1905000"/>
            <a:ext cx="81534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The early Carboniferous saw a reduction in the Devonian forests and a dominance of small plants - lycopods and their kin.</a:t>
            </a:r>
          </a:p>
          <a:p>
            <a:pPr eaLnBrk="1" hangingPunct="1">
              <a:spcBef>
                <a:spcPct val="50000"/>
              </a:spcBef>
            </a:pPr>
            <a:r>
              <a:rPr lang="en-US" altLang="en-US"/>
              <a:t>	As the period proceeds, the giant lycopsid swamp forests evolve across the tropical continent of Euramerica.</a:t>
            </a:r>
          </a:p>
        </p:txBody>
      </p:sp>
      <p:pic>
        <p:nvPicPr>
          <p:cNvPr id="5124" name="Picture 4" descr="geo75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49638"/>
            <a:ext cx="436245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533400" y="3352800"/>
            <a:ext cx="3886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There was lots of photosynthesis, but this was not balanced by decomposition (because much of the biomass was preserved in sediment, not broken down by decay).  So, oxygen production by photosynthesis exceeded oxygen consumption by decomposition... and oxygen levels were probably very high...this may have allowed the enormous size of invertebrates.</a:t>
            </a:r>
          </a:p>
        </p:txBody>
      </p:sp>
    </p:spTree>
    <p:extLst>
      <p:ext uri="{BB962C8B-B14F-4D97-AF65-F5344CB8AC3E}">
        <p14:creationId xmlns:p14="http://schemas.microsoft.com/office/powerpoint/2010/main" val="406054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685800"/>
            <a:ext cx="5638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a:t>
            </a:r>
          </a:p>
        </p:txBody>
      </p:sp>
      <p:pic>
        <p:nvPicPr>
          <p:cNvPr id="6147" name="Picture 2" descr="http://www.geocraft.com/WVFossils/PageMill_Images/image27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05200"/>
            <a:ext cx="59817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climateclash.com/files/2010/10/EarthHistoryO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675" y="1752600"/>
            <a:ext cx="6210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867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838200" y="685800"/>
            <a:ext cx="8077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Brachipods begin to dominate; 80% of all individuals</a:t>
            </a:r>
          </a:p>
          <a:p>
            <a:pPr eaLnBrk="1" hangingPunct="1">
              <a:spcBef>
                <a:spcPct val="50000"/>
              </a:spcBef>
              <a:buFontTx/>
              <a:buNone/>
            </a:pPr>
            <a:r>
              <a:rPr lang="en-US" altLang="en-US" sz="1800">
                <a:solidFill>
                  <a:srgbClr val="FF0000"/>
                </a:solidFill>
              </a:rPr>
              <a:t>		Reef-building corals radiate</a:t>
            </a:r>
          </a:p>
          <a:p>
            <a:pPr eaLnBrk="1" hangingPunct="1">
              <a:spcBef>
                <a:spcPct val="50000"/>
              </a:spcBef>
              <a:buFontTx/>
              <a:buNone/>
            </a:pPr>
            <a:r>
              <a:rPr lang="en-US" altLang="en-US" sz="1800">
                <a:solidFill>
                  <a:srgbClr val="FF0000"/>
                </a:solidFill>
              </a:rPr>
              <a:t>		Crinoid echinoderms radiate</a:t>
            </a:r>
          </a:p>
          <a:p>
            <a:pPr eaLnBrk="1" hangingPunct="1">
              <a:spcBef>
                <a:spcPct val="50000"/>
              </a:spcBef>
              <a:buFontTx/>
              <a:buNone/>
            </a:pPr>
            <a:r>
              <a:rPr lang="en-US" altLang="en-US" sz="1800">
                <a:solidFill>
                  <a:srgbClr val="FF0000"/>
                </a:solidFill>
              </a:rPr>
              <a:t>		Eurypterids (sea scorpions) dominate (7 feet long)</a:t>
            </a:r>
          </a:p>
        </p:txBody>
      </p:sp>
      <p:pic>
        <p:nvPicPr>
          <p:cNvPr id="94211" name="Picture 3" descr="remipes-jo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3200400"/>
            <a:ext cx="21113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descr="xfig3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2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685800"/>
            <a:ext cx="5638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a:t>
            </a:r>
          </a:p>
        </p:txBody>
      </p:sp>
      <p:pic>
        <p:nvPicPr>
          <p:cNvPr id="7171" name="Picture 2" descr="http://www.geocraft.com/WVFossils/PageMill_Images/image27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6096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5410200" y="16002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Coal deposits in shallow tropical swamps</a:t>
            </a:r>
          </a:p>
        </p:txBody>
      </p:sp>
    </p:spTree>
    <p:extLst>
      <p:ext uri="{BB962C8B-B14F-4D97-AF65-F5344CB8AC3E}">
        <p14:creationId xmlns:p14="http://schemas.microsoft.com/office/powerpoint/2010/main" val="3713987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38200" y="685800"/>
            <a:ext cx="7315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 vertebrates</a:t>
            </a:r>
          </a:p>
          <a:p>
            <a:pPr eaLnBrk="1" hangingPunct="1">
              <a:spcBef>
                <a:spcPct val="50000"/>
              </a:spcBef>
            </a:pPr>
            <a:r>
              <a:rPr lang="en-US" altLang="en-US">
                <a:solidFill>
                  <a:srgbClr val="FF0000"/>
                </a:solidFill>
              </a:rPr>
              <a:t>		sharks replace placoderms as dominant in oceans; </a:t>
            </a:r>
          </a:p>
          <a:p>
            <a:pPr eaLnBrk="1" hangingPunct="1">
              <a:spcBef>
                <a:spcPct val="50000"/>
              </a:spcBef>
            </a:pPr>
            <a:r>
              <a:rPr lang="en-US" altLang="en-US">
                <a:solidFill>
                  <a:srgbClr val="FF0000"/>
                </a:solidFill>
              </a:rPr>
              <a:t>		</a:t>
            </a:r>
          </a:p>
          <a:p>
            <a:pPr eaLnBrk="1" hangingPunct="1">
              <a:spcBef>
                <a:spcPct val="50000"/>
              </a:spcBef>
            </a:pPr>
            <a:r>
              <a:rPr lang="en-US" altLang="en-US">
                <a:solidFill>
                  <a:srgbClr val="FF0000"/>
                </a:solidFill>
              </a:rPr>
              <a:t>			</a:t>
            </a:r>
          </a:p>
        </p:txBody>
      </p:sp>
      <p:sp>
        <p:nvSpPr>
          <p:cNvPr id="8195"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8196" name="Picture 6" descr="edes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39528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elicop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86200"/>
            <a:ext cx="45434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h_tth_who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895600"/>
            <a:ext cx="21431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56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38200" y="685800"/>
            <a:ext cx="731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a:t>
            </a:r>
          </a:p>
          <a:p>
            <a:pPr eaLnBrk="1" hangingPunct="1">
              <a:spcBef>
                <a:spcPct val="50000"/>
              </a:spcBef>
            </a:pPr>
            <a:r>
              <a:rPr lang="en-US" altLang="en-US">
                <a:solidFill>
                  <a:srgbClr val="FF0000"/>
                </a:solidFill>
              </a:rPr>
              <a:t>			</a:t>
            </a:r>
          </a:p>
        </p:txBody>
      </p:sp>
      <p:sp>
        <p:nvSpPr>
          <p:cNvPr id="9219"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9220" name="Picture 8" descr="helicoprionclr-mars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0263"/>
            <a:ext cx="510540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9"/>
          <p:cNvSpPr txBox="1">
            <a:spLocks noChangeArrowheads="1"/>
          </p:cNvSpPr>
          <p:nvPr/>
        </p:nvSpPr>
        <p:spPr bwMode="auto">
          <a:xfrm>
            <a:off x="609600" y="4572000"/>
            <a:ext cx="5105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The golden age of sharks - 45 Families</a:t>
            </a:r>
          </a:p>
          <a:p>
            <a:pPr eaLnBrk="1" hangingPunct="1">
              <a:spcBef>
                <a:spcPct val="50000"/>
              </a:spcBef>
            </a:pPr>
            <a:r>
              <a:rPr lang="en-US" altLang="en-US"/>
              <a:t>(currently 21)</a:t>
            </a:r>
          </a:p>
        </p:txBody>
      </p:sp>
    </p:spTree>
    <p:extLst>
      <p:ext uri="{BB962C8B-B14F-4D97-AF65-F5344CB8AC3E}">
        <p14:creationId xmlns:p14="http://schemas.microsoft.com/office/powerpoint/2010/main" val="2682962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38200" y="685800"/>
            <a:ext cx="7315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 vertebrates</a:t>
            </a:r>
          </a:p>
          <a:p>
            <a:pPr eaLnBrk="1" hangingPunct="1">
              <a:spcBef>
                <a:spcPct val="50000"/>
              </a:spcBef>
            </a:pPr>
            <a:r>
              <a:rPr lang="en-US" altLang="en-US">
                <a:solidFill>
                  <a:srgbClr val="FF0000"/>
                </a:solidFill>
              </a:rPr>
              <a:t>		sharks replace placoderms as dominant in oceans; </a:t>
            </a:r>
          </a:p>
          <a:p>
            <a:pPr eaLnBrk="1" hangingPunct="1">
              <a:spcBef>
                <a:spcPct val="50000"/>
              </a:spcBef>
            </a:pPr>
            <a:r>
              <a:rPr lang="en-US" altLang="en-US">
                <a:solidFill>
                  <a:srgbClr val="FF0000"/>
                </a:solidFill>
              </a:rPr>
              <a:t>		ray finned fishes dominate in fresh water</a:t>
            </a:r>
          </a:p>
          <a:p>
            <a:pPr eaLnBrk="1" hangingPunct="1">
              <a:spcBef>
                <a:spcPct val="50000"/>
              </a:spcBef>
            </a:pPr>
            <a:r>
              <a:rPr lang="en-US" altLang="en-US">
                <a:solidFill>
                  <a:srgbClr val="FF0000"/>
                </a:solidFill>
              </a:rPr>
              <a:t>			</a:t>
            </a:r>
          </a:p>
        </p:txBody>
      </p:sp>
      <p:sp>
        <p:nvSpPr>
          <p:cNvPr id="10243"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10244" name="Picture 5" descr="Novogonatod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53149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88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731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vertebrates</a:t>
            </a:r>
          </a:p>
          <a:p>
            <a:pPr eaLnBrk="1" hangingPunct="1">
              <a:spcBef>
                <a:spcPct val="50000"/>
              </a:spcBef>
            </a:pPr>
            <a:r>
              <a:rPr lang="en-US" altLang="en-US">
                <a:solidFill>
                  <a:srgbClr val="FF0000"/>
                </a:solidFill>
              </a:rPr>
              <a:t>		radiation of stem tetrapods!!</a:t>
            </a:r>
          </a:p>
          <a:p>
            <a:pPr eaLnBrk="1" hangingPunct="1">
              <a:spcBef>
                <a:spcPct val="50000"/>
              </a:spcBef>
            </a:pPr>
            <a:r>
              <a:rPr lang="en-US" altLang="en-US">
                <a:solidFill>
                  <a:srgbClr val="FF0000"/>
                </a:solidFill>
              </a:rPr>
              <a:t>			</a:t>
            </a:r>
          </a:p>
        </p:txBody>
      </p:sp>
      <p:sp>
        <p:nvSpPr>
          <p:cNvPr id="11267"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11268" name="Picture 5" descr="taxon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916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396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731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vertebrates</a:t>
            </a:r>
          </a:p>
          <a:p>
            <a:pPr eaLnBrk="1" hangingPunct="1">
              <a:spcBef>
                <a:spcPct val="50000"/>
              </a:spcBef>
            </a:pPr>
            <a:r>
              <a:rPr lang="en-US" altLang="en-US">
                <a:solidFill>
                  <a:srgbClr val="FF0000"/>
                </a:solidFill>
              </a:rPr>
              <a:t>		radiation of stem tetrapods!!</a:t>
            </a:r>
          </a:p>
          <a:p>
            <a:pPr eaLnBrk="1" hangingPunct="1">
              <a:spcBef>
                <a:spcPct val="50000"/>
              </a:spcBef>
            </a:pPr>
            <a:r>
              <a:rPr lang="en-US" altLang="en-US">
                <a:solidFill>
                  <a:srgbClr val="FF0000"/>
                </a:solidFill>
              </a:rPr>
              <a:t>			</a:t>
            </a:r>
          </a:p>
        </p:txBody>
      </p:sp>
      <p:sp>
        <p:nvSpPr>
          <p:cNvPr id="12291"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12292" name="Picture 4" descr="taxon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916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5638800" y="54102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4" name="Rectangle 6"/>
          <p:cNvSpPr>
            <a:spLocks noChangeArrowheads="1"/>
          </p:cNvSpPr>
          <p:nvPr/>
        </p:nvSpPr>
        <p:spPr bwMode="auto">
          <a:xfrm>
            <a:off x="5638800" y="3352800"/>
            <a:ext cx="1295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5" name="Rectangle 7"/>
          <p:cNvSpPr>
            <a:spLocks noChangeArrowheads="1"/>
          </p:cNvSpPr>
          <p:nvPr/>
        </p:nvSpPr>
        <p:spPr bwMode="auto">
          <a:xfrm>
            <a:off x="5638800" y="4114800"/>
            <a:ext cx="1295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6" name="Rectangle 8"/>
          <p:cNvSpPr>
            <a:spLocks noChangeArrowheads="1"/>
          </p:cNvSpPr>
          <p:nvPr/>
        </p:nvSpPr>
        <p:spPr bwMode="auto">
          <a:xfrm>
            <a:off x="2667000" y="1066800"/>
            <a:ext cx="6248400"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7" name="Rectangle 9"/>
          <p:cNvSpPr>
            <a:spLocks noChangeArrowheads="1"/>
          </p:cNvSpPr>
          <p:nvPr/>
        </p:nvSpPr>
        <p:spPr bwMode="auto">
          <a:xfrm>
            <a:off x="5638800" y="1295400"/>
            <a:ext cx="3200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642140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731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vertebrates</a:t>
            </a:r>
          </a:p>
          <a:p>
            <a:pPr eaLnBrk="1" hangingPunct="1">
              <a:spcBef>
                <a:spcPct val="50000"/>
              </a:spcBef>
            </a:pPr>
            <a:r>
              <a:rPr lang="en-US" altLang="en-US">
                <a:solidFill>
                  <a:srgbClr val="FF0000"/>
                </a:solidFill>
              </a:rPr>
              <a:t>		radiation of stem tetrapods!!</a:t>
            </a:r>
          </a:p>
          <a:p>
            <a:pPr eaLnBrk="1" hangingPunct="1">
              <a:spcBef>
                <a:spcPct val="50000"/>
              </a:spcBef>
            </a:pPr>
            <a:r>
              <a:rPr lang="en-US" altLang="en-US">
                <a:solidFill>
                  <a:srgbClr val="FF0000"/>
                </a:solidFill>
              </a:rPr>
              <a:t>			</a:t>
            </a:r>
          </a:p>
        </p:txBody>
      </p:sp>
      <p:sp>
        <p:nvSpPr>
          <p:cNvPr id="13315"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13316" name="Picture 4" descr="taxon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916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5638800" y="54102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18" name="Rectangle 6"/>
          <p:cNvSpPr>
            <a:spLocks noChangeArrowheads="1"/>
          </p:cNvSpPr>
          <p:nvPr/>
        </p:nvSpPr>
        <p:spPr bwMode="auto">
          <a:xfrm>
            <a:off x="5638800" y="3352800"/>
            <a:ext cx="1295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19" name="Rectangle 7"/>
          <p:cNvSpPr>
            <a:spLocks noChangeArrowheads="1"/>
          </p:cNvSpPr>
          <p:nvPr/>
        </p:nvSpPr>
        <p:spPr bwMode="auto">
          <a:xfrm>
            <a:off x="5638800" y="4114800"/>
            <a:ext cx="1295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0" name="Rectangle 8"/>
          <p:cNvSpPr>
            <a:spLocks noChangeArrowheads="1"/>
          </p:cNvSpPr>
          <p:nvPr/>
        </p:nvSpPr>
        <p:spPr bwMode="auto">
          <a:xfrm>
            <a:off x="2667000" y="1066800"/>
            <a:ext cx="6248400"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1" name="Rectangle 9"/>
          <p:cNvSpPr>
            <a:spLocks noChangeArrowheads="1"/>
          </p:cNvSpPr>
          <p:nvPr/>
        </p:nvSpPr>
        <p:spPr bwMode="auto">
          <a:xfrm>
            <a:off x="5638800" y="1295400"/>
            <a:ext cx="3200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2" name="Text Box 11"/>
          <p:cNvSpPr txBox="1">
            <a:spLocks noChangeArrowheads="1"/>
          </p:cNvSpPr>
          <p:nvPr/>
        </p:nvSpPr>
        <p:spPr bwMode="auto">
          <a:xfrm>
            <a:off x="0" y="2362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rgbClr val="FF0000"/>
                </a:solidFill>
              </a:rPr>
              <a:t>"Anthracosaurs"</a:t>
            </a:r>
          </a:p>
        </p:txBody>
      </p:sp>
      <p:sp>
        <p:nvSpPr>
          <p:cNvPr id="13323" name="Line 12"/>
          <p:cNvSpPr>
            <a:spLocks noChangeShapeType="1"/>
          </p:cNvSpPr>
          <p:nvPr/>
        </p:nvSpPr>
        <p:spPr bwMode="auto">
          <a:xfrm>
            <a:off x="5486400" y="16764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3"/>
          <p:cNvSpPr>
            <a:spLocks noChangeShapeType="1"/>
          </p:cNvSpPr>
          <p:nvPr/>
        </p:nvSpPr>
        <p:spPr bwMode="auto">
          <a:xfrm>
            <a:off x="4267200" y="2667000"/>
            <a:ext cx="1371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4"/>
          <p:cNvSpPr>
            <a:spLocks noChangeShapeType="1"/>
          </p:cNvSpPr>
          <p:nvPr/>
        </p:nvSpPr>
        <p:spPr bwMode="auto">
          <a:xfrm>
            <a:off x="2362200" y="3505200"/>
            <a:ext cx="3276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5"/>
          <p:cNvSpPr>
            <a:spLocks noChangeShapeType="1"/>
          </p:cNvSpPr>
          <p:nvPr/>
        </p:nvSpPr>
        <p:spPr bwMode="auto">
          <a:xfrm>
            <a:off x="1371600" y="4724400"/>
            <a:ext cx="4267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16"/>
          <p:cNvSpPr>
            <a:spLocks noChangeShapeType="1"/>
          </p:cNvSpPr>
          <p:nvPr/>
        </p:nvSpPr>
        <p:spPr bwMode="auto">
          <a:xfrm>
            <a:off x="990600" y="5105400"/>
            <a:ext cx="4648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25435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38200" y="685800"/>
            <a:ext cx="7315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 vertebrates</a:t>
            </a:r>
          </a:p>
          <a:p>
            <a:pPr eaLnBrk="1" hangingPunct="1">
              <a:spcBef>
                <a:spcPct val="50000"/>
              </a:spcBef>
            </a:pPr>
            <a:r>
              <a:rPr lang="en-US" altLang="en-US">
                <a:solidFill>
                  <a:srgbClr val="FF0000"/>
                </a:solidFill>
              </a:rPr>
              <a:t>		sharks replace placoderms as dominant in oceans; </a:t>
            </a:r>
          </a:p>
          <a:p>
            <a:pPr eaLnBrk="1" hangingPunct="1">
              <a:spcBef>
                <a:spcPct val="50000"/>
              </a:spcBef>
            </a:pPr>
            <a:r>
              <a:rPr lang="en-US" altLang="en-US">
                <a:solidFill>
                  <a:srgbClr val="FF0000"/>
                </a:solidFill>
              </a:rPr>
              <a:t>		ray finned fishes dominate in fresh water</a:t>
            </a:r>
          </a:p>
          <a:p>
            <a:pPr eaLnBrk="1" hangingPunct="1">
              <a:spcBef>
                <a:spcPct val="50000"/>
              </a:spcBef>
            </a:pPr>
            <a:r>
              <a:rPr lang="en-US" altLang="en-US">
                <a:solidFill>
                  <a:srgbClr val="FF0000"/>
                </a:solidFill>
              </a:rPr>
              <a:t>		stem tetrapods radiate!</a:t>
            </a:r>
          </a:p>
          <a:p>
            <a:pPr eaLnBrk="1" hangingPunct="1">
              <a:spcBef>
                <a:spcPct val="50000"/>
              </a:spcBef>
            </a:pPr>
            <a:r>
              <a:rPr lang="en-US" altLang="en-US">
                <a:solidFill>
                  <a:srgbClr val="FF0000"/>
                </a:solidFill>
              </a:rPr>
              <a:t>			</a:t>
            </a:r>
          </a:p>
        </p:txBody>
      </p:sp>
      <p:sp>
        <p:nvSpPr>
          <p:cNvPr id="14339"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sp>
        <p:nvSpPr>
          <p:cNvPr id="14340" name="Line 5"/>
          <p:cNvSpPr>
            <a:spLocks noChangeShapeType="1"/>
          </p:cNvSpPr>
          <p:nvPr/>
        </p:nvSpPr>
        <p:spPr bwMode="auto">
          <a:xfrm>
            <a:off x="1752600" y="49530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6"/>
          <p:cNvSpPr>
            <a:spLocks noChangeShapeType="1"/>
          </p:cNvSpPr>
          <p:nvPr/>
        </p:nvSpPr>
        <p:spPr bwMode="auto">
          <a:xfrm flipH="1">
            <a:off x="3124200" y="40386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 name="Line 7"/>
          <p:cNvSpPr>
            <a:spLocks noChangeShapeType="1"/>
          </p:cNvSpPr>
          <p:nvPr/>
        </p:nvSpPr>
        <p:spPr bwMode="auto">
          <a:xfrm>
            <a:off x="3124200" y="46482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8"/>
          <p:cNvSpPr>
            <a:spLocks noChangeShapeType="1"/>
          </p:cNvSpPr>
          <p:nvPr/>
        </p:nvSpPr>
        <p:spPr bwMode="auto">
          <a:xfrm>
            <a:off x="2438400" y="43434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9"/>
          <p:cNvSpPr>
            <a:spLocks noChangeShapeType="1"/>
          </p:cNvSpPr>
          <p:nvPr/>
        </p:nvSpPr>
        <p:spPr bwMode="auto">
          <a:xfrm flipH="1">
            <a:off x="2438400" y="4343400"/>
            <a:ext cx="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0"/>
          <p:cNvSpPr>
            <a:spLocks noChangeShapeType="1"/>
          </p:cNvSpPr>
          <p:nvPr/>
        </p:nvSpPr>
        <p:spPr bwMode="auto">
          <a:xfrm>
            <a:off x="2438400" y="5410200"/>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1"/>
          <p:cNvSpPr>
            <a:spLocks noChangeShapeType="1"/>
          </p:cNvSpPr>
          <p:nvPr/>
        </p:nvSpPr>
        <p:spPr bwMode="auto">
          <a:xfrm>
            <a:off x="3124200" y="40386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Text Box 12"/>
          <p:cNvSpPr txBox="1">
            <a:spLocks noChangeArrowheads="1"/>
          </p:cNvSpPr>
          <p:nvPr/>
        </p:nvSpPr>
        <p:spPr bwMode="auto">
          <a:xfrm>
            <a:off x="4953000" y="38100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"crown" tetrapods</a:t>
            </a:r>
          </a:p>
        </p:txBody>
      </p:sp>
      <p:sp>
        <p:nvSpPr>
          <p:cNvPr id="14348" name="Text Box 13"/>
          <p:cNvSpPr txBox="1">
            <a:spLocks noChangeArrowheads="1"/>
          </p:cNvSpPr>
          <p:nvPr/>
        </p:nvSpPr>
        <p:spPr bwMode="auto">
          <a:xfrm>
            <a:off x="4953000" y="43434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Seymouriamorpha</a:t>
            </a:r>
          </a:p>
        </p:txBody>
      </p:sp>
      <p:sp>
        <p:nvSpPr>
          <p:cNvPr id="14349" name="Text Box 14"/>
          <p:cNvSpPr txBox="1">
            <a:spLocks noChangeArrowheads="1"/>
          </p:cNvSpPr>
          <p:nvPr/>
        </p:nvSpPr>
        <p:spPr bwMode="auto">
          <a:xfrm>
            <a:off x="4876800" y="5181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Temnospondyls</a:t>
            </a:r>
          </a:p>
        </p:txBody>
      </p:sp>
      <p:sp>
        <p:nvSpPr>
          <p:cNvPr id="14350" name="Line 15"/>
          <p:cNvSpPr>
            <a:spLocks noChangeShapeType="1"/>
          </p:cNvSpPr>
          <p:nvPr/>
        </p:nvSpPr>
        <p:spPr bwMode="auto">
          <a:xfrm flipH="1">
            <a:off x="1752600" y="4953000"/>
            <a:ext cx="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6"/>
          <p:cNvSpPr>
            <a:spLocks noChangeShapeType="1"/>
          </p:cNvSpPr>
          <p:nvPr/>
        </p:nvSpPr>
        <p:spPr bwMode="auto">
          <a:xfrm>
            <a:off x="1752600" y="60198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Text Box 17"/>
          <p:cNvSpPr txBox="1">
            <a:spLocks noChangeArrowheads="1"/>
          </p:cNvSpPr>
          <p:nvPr/>
        </p:nvSpPr>
        <p:spPr bwMode="auto">
          <a:xfrm>
            <a:off x="5029200" y="5791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Ichthyostegans</a:t>
            </a:r>
          </a:p>
        </p:txBody>
      </p:sp>
      <p:sp>
        <p:nvSpPr>
          <p:cNvPr id="14353" name="Line 18"/>
          <p:cNvSpPr>
            <a:spLocks noChangeShapeType="1"/>
          </p:cNvSpPr>
          <p:nvPr/>
        </p:nvSpPr>
        <p:spPr bwMode="auto">
          <a:xfrm>
            <a:off x="1066800" y="54864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55134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38200" y="685800"/>
            <a:ext cx="7315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 Carboniferous (359-300 mya) </a:t>
            </a:r>
          </a:p>
          <a:p>
            <a:pPr eaLnBrk="1" hangingPunct="1">
              <a:spcBef>
                <a:spcPct val="50000"/>
              </a:spcBef>
            </a:pPr>
            <a:r>
              <a:rPr lang="en-US" altLang="en-US">
                <a:solidFill>
                  <a:srgbClr val="FF0000"/>
                </a:solidFill>
              </a:rPr>
              <a:t>	 - inverts</a:t>
            </a:r>
          </a:p>
          <a:p>
            <a:pPr eaLnBrk="1" hangingPunct="1">
              <a:spcBef>
                <a:spcPct val="50000"/>
              </a:spcBef>
            </a:pPr>
            <a:r>
              <a:rPr lang="en-US" altLang="en-US">
                <a:solidFill>
                  <a:srgbClr val="FF0000"/>
                </a:solidFill>
              </a:rPr>
              <a:t>	 - plants</a:t>
            </a:r>
          </a:p>
          <a:p>
            <a:pPr eaLnBrk="1" hangingPunct="1">
              <a:spcBef>
                <a:spcPct val="50000"/>
              </a:spcBef>
            </a:pPr>
            <a:r>
              <a:rPr lang="en-US" altLang="en-US">
                <a:solidFill>
                  <a:srgbClr val="FF0000"/>
                </a:solidFill>
              </a:rPr>
              <a:t>	 - vertebrates</a:t>
            </a:r>
          </a:p>
          <a:p>
            <a:pPr eaLnBrk="1" hangingPunct="1">
              <a:spcBef>
                <a:spcPct val="50000"/>
              </a:spcBef>
            </a:pPr>
            <a:r>
              <a:rPr lang="en-US" altLang="en-US">
                <a:solidFill>
                  <a:srgbClr val="FF0000"/>
                </a:solidFill>
              </a:rPr>
              <a:t>		stem tetrapods</a:t>
            </a:r>
          </a:p>
          <a:p>
            <a:pPr eaLnBrk="1" hangingPunct="1">
              <a:spcBef>
                <a:spcPct val="50000"/>
              </a:spcBef>
            </a:pPr>
            <a:r>
              <a:rPr lang="en-US" altLang="en-US">
                <a:solidFill>
                  <a:srgbClr val="FF0000"/>
                </a:solidFill>
              </a:rPr>
              <a:t>			</a:t>
            </a:r>
          </a:p>
        </p:txBody>
      </p:sp>
      <p:sp>
        <p:nvSpPr>
          <p:cNvPr id="15363"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15364" name="Picture 6"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0767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228600" y="2819400"/>
            <a:ext cx="4419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Temnospondyls</a:t>
            </a:r>
          </a:p>
          <a:p>
            <a:pPr eaLnBrk="1" hangingPunct="1">
              <a:spcBef>
                <a:spcPct val="50000"/>
              </a:spcBef>
            </a:pPr>
            <a:r>
              <a:rPr lang="en-US" altLang="en-US"/>
              <a:t>	a very diverse radiation of tetrapods, from alligator-like salamanders to large, scaled, frog-like creatures.  Cowens places these ancestral to Amphibia only, but recent analyses put them as a sister clade to all crown tetrapods.</a:t>
            </a:r>
          </a:p>
        </p:txBody>
      </p:sp>
      <p:pic>
        <p:nvPicPr>
          <p:cNvPr id="15366" name="Picture 11" descr="Ery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33623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Dissorophoide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00"/>
            <a:ext cx="2714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49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38200" y="685800"/>
            <a:ext cx="7315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a:t>
            </a:r>
          </a:p>
        </p:txBody>
      </p:sp>
      <p:sp>
        <p:nvSpPr>
          <p:cNvPr id="16387"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sp>
        <p:nvSpPr>
          <p:cNvPr id="16388" name="Text Box 5"/>
          <p:cNvSpPr txBox="1">
            <a:spLocks noChangeArrowheads="1"/>
          </p:cNvSpPr>
          <p:nvPr/>
        </p:nvSpPr>
        <p:spPr bwMode="auto">
          <a:xfrm>
            <a:off x="228600" y="381000"/>
            <a:ext cx="5638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Temnospondyls</a:t>
            </a:r>
          </a:p>
          <a:p>
            <a:pPr eaLnBrk="1" hangingPunct="1">
              <a:spcBef>
                <a:spcPct val="50000"/>
              </a:spcBef>
            </a:pPr>
            <a:r>
              <a:rPr lang="en-US" altLang="en-US"/>
              <a:t>	a very diverse radiation of tetrapods, from alligator-like salamanders to large, scaled, frog-like creatures.  Cowens places these ancestral to Amphibia only, but recent analyses put them as a sister clade to all crown tetrapods.</a:t>
            </a:r>
          </a:p>
        </p:txBody>
      </p:sp>
      <p:pic>
        <p:nvPicPr>
          <p:cNvPr id="16389" name="Picture 9" descr="Eucri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Cochleosaurus bohem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9338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eryo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648200"/>
            <a:ext cx="162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5" descr=" ">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38400"/>
            <a:ext cx="29908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2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838200" y="685800"/>
            <a:ext cx="8077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Brachipods begin to dominate; 80% of all individuals</a:t>
            </a:r>
          </a:p>
          <a:p>
            <a:pPr eaLnBrk="1" hangingPunct="1">
              <a:spcBef>
                <a:spcPct val="50000"/>
              </a:spcBef>
              <a:buFontTx/>
              <a:buNone/>
            </a:pPr>
            <a:r>
              <a:rPr lang="en-US" altLang="en-US" sz="1800">
                <a:solidFill>
                  <a:srgbClr val="FF0000"/>
                </a:solidFill>
              </a:rPr>
              <a:t>		Reef-building corals radiate</a:t>
            </a:r>
          </a:p>
          <a:p>
            <a:pPr eaLnBrk="1" hangingPunct="1">
              <a:spcBef>
                <a:spcPct val="50000"/>
              </a:spcBef>
              <a:buFontTx/>
              <a:buNone/>
            </a:pPr>
            <a:r>
              <a:rPr lang="en-US" altLang="en-US" sz="1800">
                <a:solidFill>
                  <a:srgbClr val="FF0000"/>
                </a:solidFill>
              </a:rPr>
              <a:t>		Crinoid echinoderms radiate</a:t>
            </a:r>
          </a:p>
          <a:p>
            <a:pPr eaLnBrk="1" hangingPunct="1">
              <a:spcBef>
                <a:spcPct val="50000"/>
              </a:spcBef>
              <a:buFontTx/>
              <a:buNone/>
            </a:pPr>
            <a:r>
              <a:rPr lang="en-US" altLang="en-US" sz="1800">
                <a:solidFill>
                  <a:srgbClr val="FF0000"/>
                </a:solidFill>
              </a:rPr>
              <a:t>		Eurypterids (sea scorpions) dominate; Horseshoe crabs</a:t>
            </a:r>
          </a:p>
          <a:p>
            <a:pPr eaLnBrk="1" hangingPunct="1">
              <a:spcBef>
                <a:spcPct val="50000"/>
              </a:spcBef>
              <a:buFontTx/>
              <a:buNone/>
            </a:pPr>
            <a:r>
              <a:rPr lang="en-US" altLang="en-US" sz="1800">
                <a:solidFill>
                  <a:srgbClr val="FF0000"/>
                </a:solidFill>
              </a:rPr>
              <a:t>		Semi-aquatic scorpions and terrestrial Chelicerata evolve</a:t>
            </a:r>
          </a:p>
          <a:p>
            <a:pPr eaLnBrk="1" hangingPunct="1">
              <a:spcBef>
                <a:spcPct val="50000"/>
              </a:spcBef>
              <a:buFontTx/>
              <a:buNone/>
            </a:pPr>
            <a:r>
              <a:rPr lang="en-US" altLang="en-US" sz="1800">
                <a:solidFill>
                  <a:srgbClr val="FF0000"/>
                </a:solidFill>
              </a:rPr>
              <a:t>		Millipedes first completely terrestrial animals</a:t>
            </a:r>
          </a:p>
        </p:txBody>
      </p:sp>
      <p:pic>
        <p:nvPicPr>
          <p:cNvPr id="95235" name="Picture 3" descr="ScorpionSilPG1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986213"/>
            <a:ext cx="4953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5" descr="Eoarthropleura re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1066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633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685800"/>
            <a:ext cx="7315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a:t>
            </a:r>
          </a:p>
        </p:txBody>
      </p:sp>
      <p:sp>
        <p:nvSpPr>
          <p:cNvPr id="17411"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sp>
        <p:nvSpPr>
          <p:cNvPr id="17412" name="Text Box 4"/>
          <p:cNvSpPr txBox="1">
            <a:spLocks noChangeArrowheads="1"/>
          </p:cNvSpPr>
          <p:nvPr/>
        </p:nvSpPr>
        <p:spPr bwMode="auto">
          <a:xfrm>
            <a:off x="228600" y="381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Seymouriamorpha</a:t>
            </a:r>
          </a:p>
        </p:txBody>
      </p:sp>
      <p:pic>
        <p:nvPicPr>
          <p:cNvPr id="17413" name="Picture 10" descr=" ">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0"/>
            <a:ext cx="5981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1"/>
          <p:cNvSpPr txBox="1">
            <a:spLocks noChangeArrowheads="1"/>
          </p:cNvSpPr>
          <p:nvPr/>
        </p:nvSpPr>
        <p:spPr bwMode="auto">
          <a:xfrm>
            <a:off x="533400" y="2362200"/>
            <a:ext cx="35052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Radiate in Permian</a:t>
            </a:r>
          </a:p>
          <a:p>
            <a:pPr eaLnBrk="1" hangingPunct="1">
              <a:spcBef>
                <a:spcPct val="50000"/>
              </a:spcBef>
            </a:pPr>
            <a:r>
              <a:rPr lang="en-US" altLang="en-US"/>
              <a:t>but earliest fossils from the Carboniferous... larvae have external gills, which pulls them out of the amniota...</a:t>
            </a:r>
          </a:p>
        </p:txBody>
      </p:sp>
      <p:pic>
        <p:nvPicPr>
          <p:cNvPr id="17415" name="Picture 13" descr=" ">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2862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5" descr=" ">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00"/>
            <a:ext cx="4286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01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731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vertebrates</a:t>
            </a:r>
          </a:p>
          <a:p>
            <a:pPr eaLnBrk="1" hangingPunct="1">
              <a:spcBef>
                <a:spcPct val="50000"/>
              </a:spcBef>
            </a:pPr>
            <a:r>
              <a:rPr lang="en-US" altLang="en-US">
                <a:solidFill>
                  <a:srgbClr val="FF0000"/>
                </a:solidFill>
              </a:rPr>
              <a:t>		radiation of stem tetrapods!!</a:t>
            </a:r>
          </a:p>
          <a:p>
            <a:pPr eaLnBrk="1" hangingPunct="1">
              <a:spcBef>
                <a:spcPct val="50000"/>
              </a:spcBef>
            </a:pPr>
            <a:r>
              <a:rPr lang="en-US" altLang="en-US">
                <a:solidFill>
                  <a:srgbClr val="FF0000"/>
                </a:solidFill>
              </a:rPr>
              <a:t>			</a:t>
            </a:r>
          </a:p>
        </p:txBody>
      </p:sp>
      <p:sp>
        <p:nvSpPr>
          <p:cNvPr id="18435"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pic>
        <p:nvPicPr>
          <p:cNvPr id="18436" name="Picture 4" descr="taxon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19200"/>
            <a:ext cx="125730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5638800" y="54102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8" name="Rectangle 7"/>
          <p:cNvSpPr>
            <a:spLocks noChangeArrowheads="1"/>
          </p:cNvSpPr>
          <p:nvPr/>
        </p:nvSpPr>
        <p:spPr bwMode="auto">
          <a:xfrm>
            <a:off x="5638800" y="4114800"/>
            <a:ext cx="1295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39" name="Rectangle 9"/>
          <p:cNvSpPr>
            <a:spLocks noChangeArrowheads="1"/>
          </p:cNvSpPr>
          <p:nvPr/>
        </p:nvSpPr>
        <p:spPr bwMode="auto">
          <a:xfrm>
            <a:off x="4953000" y="1219200"/>
            <a:ext cx="41910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40" name="Rectangle 10"/>
          <p:cNvSpPr>
            <a:spLocks noChangeArrowheads="1"/>
          </p:cNvSpPr>
          <p:nvPr/>
        </p:nvSpPr>
        <p:spPr bwMode="auto">
          <a:xfrm>
            <a:off x="-1905000" y="2971800"/>
            <a:ext cx="3200400" cy="480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41" name="Rectangle 11"/>
          <p:cNvSpPr>
            <a:spLocks noChangeArrowheads="1"/>
          </p:cNvSpPr>
          <p:nvPr/>
        </p:nvSpPr>
        <p:spPr bwMode="auto">
          <a:xfrm>
            <a:off x="1066800" y="3733800"/>
            <a:ext cx="65532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42" name="Rectangle 12"/>
          <p:cNvSpPr>
            <a:spLocks noChangeArrowheads="1"/>
          </p:cNvSpPr>
          <p:nvPr/>
        </p:nvSpPr>
        <p:spPr bwMode="auto">
          <a:xfrm>
            <a:off x="152400" y="1143000"/>
            <a:ext cx="8991600"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8443" name="Rectangle 13"/>
          <p:cNvSpPr>
            <a:spLocks noChangeArrowheads="1"/>
          </p:cNvSpPr>
          <p:nvPr/>
        </p:nvSpPr>
        <p:spPr bwMode="auto">
          <a:xfrm>
            <a:off x="381000" y="2438400"/>
            <a:ext cx="304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287123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38200" y="685800"/>
            <a:ext cx="7315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a:t>
            </a:r>
          </a:p>
        </p:txBody>
      </p:sp>
      <p:sp>
        <p:nvSpPr>
          <p:cNvPr id="19459"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sp>
        <p:nvSpPr>
          <p:cNvPr id="19460" name="Text Box 4"/>
          <p:cNvSpPr txBox="1">
            <a:spLocks noChangeArrowheads="1"/>
          </p:cNvSpPr>
          <p:nvPr/>
        </p:nvSpPr>
        <p:spPr bwMode="auto">
          <a:xfrm>
            <a:off x="228600" y="381000"/>
            <a:ext cx="5638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The Amniote Divide</a:t>
            </a:r>
          </a:p>
          <a:p>
            <a:pPr eaLnBrk="1" hangingPunct="1">
              <a:spcBef>
                <a:spcPct val="50000"/>
              </a:spcBef>
            </a:pPr>
            <a:endParaRPr lang="en-US" altLang="en-US"/>
          </a:p>
          <a:p>
            <a:pPr eaLnBrk="1" hangingPunct="1">
              <a:spcBef>
                <a:spcPct val="50000"/>
              </a:spcBef>
            </a:pPr>
            <a:r>
              <a:rPr lang="en-US" altLang="en-US"/>
              <a:t>	</a:t>
            </a:r>
          </a:p>
        </p:txBody>
      </p:sp>
      <p:pic>
        <p:nvPicPr>
          <p:cNvPr id="19461" name="Picture 8" descr="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143000"/>
            <a:ext cx="7077075"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9"/>
          <p:cNvSpPr txBox="1">
            <a:spLocks noChangeArrowheads="1"/>
          </p:cNvSpPr>
          <p:nvPr/>
        </p:nvSpPr>
        <p:spPr bwMode="auto">
          <a:xfrm>
            <a:off x="381000" y="4953000"/>
            <a:ext cx="3962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The amniotic egg was a big advance</a:t>
            </a:r>
          </a:p>
          <a:p>
            <a:pPr eaLnBrk="1" hangingPunct="1">
              <a:spcBef>
                <a:spcPct val="50000"/>
              </a:spcBef>
            </a:pPr>
            <a:r>
              <a:rPr lang="en-US" altLang="en-US">
                <a:solidFill>
                  <a:srgbClr val="FF0000"/>
                </a:solidFill>
              </a:rPr>
              <a:t>- amnion protects the embryo	  - yolk sac provides nourishment	 - allantoic sac holds waste produced by embryo</a:t>
            </a:r>
          </a:p>
        </p:txBody>
      </p:sp>
      <p:sp>
        <p:nvSpPr>
          <p:cNvPr id="19463" name="Text Box 11"/>
          <p:cNvSpPr txBox="1">
            <a:spLocks noChangeArrowheads="1"/>
          </p:cNvSpPr>
          <p:nvPr/>
        </p:nvSpPr>
        <p:spPr bwMode="auto">
          <a:xfrm>
            <a:off x="4648200" y="4953000"/>
            <a:ext cx="3505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Resist desiccation</a:t>
            </a:r>
          </a:p>
          <a:p>
            <a:pPr eaLnBrk="1" hangingPunct="1">
              <a:spcBef>
                <a:spcPct val="50000"/>
              </a:spcBef>
            </a:pPr>
            <a:r>
              <a:rPr lang="en-US" altLang="en-US"/>
              <a:t>Provision embryo</a:t>
            </a:r>
          </a:p>
          <a:p>
            <a:pPr eaLnBrk="1" hangingPunct="1">
              <a:spcBef>
                <a:spcPct val="50000"/>
              </a:spcBef>
            </a:pPr>
            <a:r>
              <a:rPr lang="en-US" altLang="en-US"/>
              <a:t>allows for colonization of dry habitats</a:t>
            </a:r>
          </a:p>
        </p:txBody>
      </p:sp>
    </p:spTree>
    <p:extLst>
      <p:ext uri="{BB962C8B-B14F-4D97-AF65-F5344CB8AC3E}">
        <p14:creationId xmlns:p14="http://schemas.microsoft.com/office/powerpoint/2010/main" val="917236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8200" y="685800"/>
            <a:ext cx="7315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a:t>
            </a:r>
          </a:p>
        </p:txBody>
      </p:sp>
      <p:sp>
        <p:nvSpPr>
          <p:cNvPr id="20483" name="Text Box 3"/>
          <p:cNvSpPr txBox="1">
            <a:spLocks noChangeArrowheads="1"/>
          </p:cNvSpPr>
          <p:nvPr/>
        </p:nvSpPr>
        <p:spPr bwMode="auto">
          <a:xfrm>
            <a:off x="762000" y="1905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a:t>
            </a:r>
          </a:p>
        </p:txBody>
      </p:sp>
      <p:sp>
        <p:nvSpPr>
          <p:cNvPr id="20484" name="Text Box 4"/>
          <p:cNvSpPr txBox="1">
            <a:spLocks noChangeArrowheads="1"/>
          </p:cNvSpPr>
          <p:nvPr/>
        </p:nvSpPr>
        <p:spPr bwMode="auto">
          <a:xfrm>
            <a:off x="228600" y="381000"/>
            <a:ext cx="5638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Primitive Amniotes</a:t>
            </a:r>
          </a:p>
          <a:p>
            <a:pPr eaLnBrk="1" hangingPunct="1">
              <a:spcBef>
                <a:spcPct val="50000"/>
              </a:spcBef>
            </a:pPr>
            <a:endParaRPr lang="en-US" altLang="en-US"/>
          </a:p>
          <a:p>
            <a:pPr eaLnBrk="1" hangingPunct="1">
              <a:spcBef>
                <a:spcPct val="50000"/>
              </a:spcBef>
            </a:pPr>
            <a:r>
              <a:rPr lang="en-US" altLang="en-US"/>
              <a:t>	</a:t>
            </a:r>
            <a:r>
              <a:rPr lang="en-US" altLang="en-US" i="1"/>
              <a:t>Hylonomus lyelli</a:t>
            </a:r>
            <a:r>
              <a:rPr lang="en-US" altLang="en-US"/>
              <a:t> – an early reptile</a:t>
            </a:r>
          </a:p>
          <a:p>
            <a:pPr eaLnBrk="1" hangingPunct="1">
              <a:spcBef>
                <a:spcPct val="50000"/>
              </a:spcBef>
            </a:pPr>
            <a:r>
              <a:rPr lang="en-US" altLang="en-US"/>
              <a:t>Carboniferous of Nova Scotia</a:t>
            </a:r>
          </a:p>
        </p:txBody>
      </p:sp>
      <p:pic>
        <p:nvPicPr>
          <p:cNvPr id="20485" name="Picture 22" descr="Hylonomus lyelli foss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8975"/>
            <a:ext cx="47625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6" descr="hy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52400"/>
            <a:ext cx="40005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657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E. Carboniferous</a:t>
            </a:r>
          </a:p>
          <a:p>
            <a:pPr eaLnBrk="1" hangingPunct="1">
              <a:spcBef>
                <a:spcPct val="50000"/>
              </a:spcBef>
            </a:pPr>
            <a:r>
              <a:rPr lang="en-US" altLang="en-US">
                <a:solidFill>
                  <a:srgbClr val="FF0000"/>
                </a:solidFill>
              </a:rPr>
              <a:t>	</a:t>
            </a:r>
          </a:p>
        </p:txBody>
      </p:sp>
      <p:sp>
        <p:nvSpPr>
          <p:cNvPr id="21507" name="Text Box 4"/>
          <p:cNvSpPr txBox="1">
            <a:spLocks noChangeArrowheads="1"/>
          </p:cNvSpPr>
          <p:nvPr/>
        </p:nvSpPr>
        <p:spPr bwMode="auto">
          <a:xfrm>
            <a:off x="685800" y="12192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 The Amniote Radiations</a:t>
            </a:r>
          </a:p>
        </p:txBody>
      </p:sp>
      <p:sp>
        <p:nvSpPr>
          <p:cNvPr id="21508" name="Line 7"/>
          <p:cNvSpPr>
            <a:spLocks noChangeShapeType="1"/>
          </p:cNvSpPr>
          <p:nvPr/>
        </p:nvSpPr>
        <p:spPr bwMode="auto">
          <a:xfrm>
            <a:off x="533400" y="3048000"/>
            <a:ext cx="182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8"/>
          <p:cNvSpPr>
            <a:spLocks noChangeShapeType="1"/>
          </p:cNvSpPr>
          <p:nvPr/>
        </p:nvSpPr>
        <p:spPr bwMode="auto">
          <a:xfrm>
            <a:off x="2362200" y="2057400"/>
            <a:ext cx="320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9"/>
          <p:cNvSpPr>
            <a:spLocks noChangeShapeType="1"/>
          </p:cNvSpPr>
          <p:nvPr/>
        </p:nvSpPr>
        <p:spPr bwMode="auto">
          <a:xfrm>
            <a:off x="3429000" y="38862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10"/>
          <p:cNvSpPr>
            <a:spLocks noChangeShapeType="1"/>
          </p:cNvSpPr>
          <p:nvPr/>
        </p:nvSpPr>
        <p:spPr bwMode="auto">
          <a:xfrm>
            <a:off x="3429000" y="57912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11"/>
          <p:cNvSpPr>
            <a:spLocks noChangeShapeType="1"/>
          </p:cNvSpPr>
          <p:nvPr/>
        </p:nvSpPr>
        <p:spPr bwMode="auto">
          <a:xfrm flipH="1" flipV="1">
            <a:off x="2362200" y="2057400"/>
            <a:ext cx="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2"/>
          <p:cNvSpPr>
            <a:spLocks noChangeShapeType="1"/>
          </p:cNvSpPr>
          <p:nvPr/>
        </p:nvSpPr>
        <p:spPr bwMode="auto">
          <a:xfrm>
            <a:off x="2362200" y="4724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3"/>
          <p:cNvSpPr>
            <a:spLocks noChangeShapeType="1"/>
          </p:cNvSpPr>
          <p:nvPr/>
        </p:nvSpPr>
        <p:spPr bwMode="auto">
          <a:xfrm flipH="1" flipV="1">
            <a:off x="3429000" y="3886200"/>
            <a:ext cx="0" cy="1905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515" name="Picture 15" descr="anap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90800"/>
            <a:ext cx="2524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6" descr="anap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16002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17"/>
          <p:cNvSpPr txBox="1">
            <a:spLocks noChangeArrowheads="1"/>
          </p:cNvSpPr>
          <p:nvPr/>
        </p:nvSpPr>
        <p:spPr bwMode="auto">
          <a:xfrm>
            <a:off x="304800" y="4572000"/>
            <a:ext cx="1828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Anapsid ancestor</a:t>
            </a:r>
          </a:p>
          <a:p>
            <a:pPr eaLnBrk="1" hangingPunct="1">
              <a:spcBef>
                <a:spcPct val="50000"/>
              </a:spcBef>
            </a:pPr>
            <a:r>
              <a:rPr lang="en-US" altLang="en-US" i="1"/>
              <a:t>Hylonomus</a:t>
            </a:r>
          </a:p>
          <a:p>
            <a:pPr eaLnBrk="1" hangingPunct="1">
              <a:spcBef>
                <a:spcPct val="50000"/>
              </a:spcBef>
            </a:pPr>
            <a:r>
              <a:rPr lang="en-US" altLang="en-US" i="1"/>
              <a:t>Casineria</a:t>
            </a:r>
          </a:p>
        </p:txBody>
      </p:sp>
      <p:sp>
        <p:nvSpPr>
          <p:cNvPr id="21518" name="Text Box 18"/>
          <p:cNvSpPr txBox="1">
            <a:spLocks noChangeArrowheads="1"/>
          </p:cNvSpPr>
          <p:nvPr/>
        </p:nvSpPr>
        <p:spPr bwMode="auto">
          <a:xfrm>
            <a:off x="5791200" y="4572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ANAPSID (turtles?)</a:t>
            </a:r>
          </a:p>
        </p:txBody>
      </p:sp>
      <p:pic>
        <p:nvPicPr>
          <p:cNvPr id="21519" name="Picture 19" descr="diaps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981575"/>
            <a:ext cx="34385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20"/>
          <p:cNvSpPr txBox="1">
            <a:spLocks noChangeArrowheads="1"/>
          </p:cNvSpPr>
          <p:nvPr/>
        </p:nvSpPr>
        <p:spPr bwMode="auto">
          <a:xfrm>
            <a:off x="5334000" y="6172200"/>
            <a:ext cx="1600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DIAPSID</a:t>
            </a:r>
          </a:p>
        </p:txBody>
      </p:sp>
      <p:pic>
        <p:nvPicPr>
          <p:cNvPr id="21521" name="Picture 21" descr="synaps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122363"/>
            <a:ext cx="30575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 Box 22"/>
          <p:cNvSpPr txBox="1">
            <a:spLocks noChangeArrowheads="1"/>
          </p:cNvSpPr>
          <p:nvPr/>
        </p:nvSpPr>
        <p:spPr bwMode="auto">
          <a:xfrm>
            <a:off x="5791200" y="2057400"/>
            <a:ext cx="1752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SYNAPSID</a:t>
            </a:r>
          </a:p>
        </p:txBody>
      </p:sp>
    </p:spTree>
    <p:extLst>
      <p:ext uri="{BB962C8B-B14F-4D97-AF65-F5344CB8AC3E}">
        <p14:creationId xmlns:p14="http://schemas.microsoft.com/office/powerpoint/2010/main" val="714386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38200" y="685800"/>
            <a:ext cx="8077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I. The Precambrian</a:t>
            </a:r>
          </a:p>
          <a:p>
            <a:pPr eaLnBrk="1" hangingPunct="1">
              <a:spcBef>
                <a:spcPct val="50000"/>
              </a:spcBef>
            </a:pPr>
            <a:r>
              <a:rPr lang="en-US" altLang="en-US"/>
              <a:t>      - Vendian</a:t>
            </a:r>
          </a:p>
          <a:p>
            <a:pPr eaLnBrk="1" hangingPunct="1">
              <a:spcBef>
                <a:spcPct val="50000"/>
              </a:spcBef>
            </a:pPr>
            <a:r>
              <a:rPr lang="en-US" altLang="en-US"/>
              <a:t>II. Paleozoic</a:t>
            </a:r>
          </a:p>
          <a:p>
            <a:pPr eaLnBrk="1" hangingPunct="1">
              <a:spcBef>
                <a:spcPct val="50000"/>
              </a:spcBef>
            </a:pPr>
            <a:r>
              <a:rPr lang="en-US" altLang="en-US"/>
              <a:t>     A. Cambrian (544-490 mya)</a:t>
            </a:r>
          </a:p>
          <a:p>
            <a:pPr eaLnBrk="1" hangingPunct="1">
              <a:spcBef>
                <a:spcPct val="50000"/>
              </a:spcBef>
            </a:pPr>
            <a:r>
              <a:rPr lang="en-US" altLang="en-US"/>
              <a:t>     B. Ordovician (490-443 mya)</a:t>
            </a:r>
          </a:p>
          <a:p>
            <a:pPr eaLnBrk="1" hangingPunct="1">
              <a:spcBef>
                <a:spcPct val="50000"/>
              </a:spcBef>
            </a:pPr>
            <a:r>
              <a:rPr lang="en-US" altLang="en-US"/>
              <a:t>     C. Silurian (443-417 mya)</a:t>
            </a:r>
          </a:p>
          <a:p>
            <a:pPr eaLnBrk="1" hangingPunct="1">
              <a:spcBef>
                <a:spcPct val="50000"/>
              </a:spcBef>
            </a:pPr>
            <a:r>
              <a:rPr lang="en-US" altLang="en-US"/>
              <a:t>     D. Devonian (417-354 mya)</a:t>
            </a:r>
          </a:p>
          <a:p>
            <a:pPr eaLnBrk="1" hangingPunct="1">
              <a:spcBef>
                <a:spcPct val="50000"/>
              </a:spcBef>
            </a:pPr>
            <a:r>
              <a:rPr lang="en-US" altLang="en-US">
                <a:solidFill>
                  <a:srgbClr val="FF0000"/>
                </a:solidFill>
              </a:rPr>
              <a:t>     </a:t>
            </a:r>
            <a:r>
              <a:rPr lang="en-US" altLang="en-US"/>
              <a:t>E. Carboniferous (359-300 mya)</a:t>
            </a:r>
            <a:r>
              <a:rPr lang="en-US" altLang="en-US">
                <a:solidFill>
                  <a:srgbClr val="FF0000"/>
                </a:solidFill>
              </a:rPr>
              <a:t> </a:t>
            </a:r>
          </a:p>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pic>
        <p:nvPicPr>
          <p:cNvPr id="22531" name="Picture 6" descr="Permian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86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84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pic>
        <p:nvPicPr>
          <p:cNvPr id="23555" name="Picture 5" descr="Pangae: All 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533400"/>
            <a:ext cx="4941888"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p:cNvSpPr txBox="1">
            <a:spLocks noChangeArrowheads="1"/>
          </p:cNvSpPr>
          <p:nvPr/>
        </p:nvSpPr>
        <p:spPr bwMode="auto">
          <a:xfrm>
            <a:off x="685800" y="12192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Pangaea forms</a:t>
            </a:r>
          </a:p>
        </p:txBody>
      </p:sp>
      <p:sp>
        <p:nvSpPr>
          <p:cNvPr id="23557" name="Text Box 7"/>
          <p:cNvSpPr txBox="1">
            <a:spLocks noChangeArrowheads="1"/>
          </p:cNvSpPr>
          <p:nvPr/>
        </p:nvSpPr>
        <p:spPr bwMode="auto">
          <a:xfrm>
            <a:off x="533400" y="1828800"/>
            <a:ext cx="3276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The fusion of land masses reduced the amount of humid coastline and increased the extent of dry inland areas.  This favored the amniote radiations over "amphibian" clades.</a:t>
            </a:r>
          </a:p>
        </p:txBody>
      </p:sp>
    </p:spTree>
    <p:extLst>
      <p:ext uri="{BB962C8B-B14F-4D97-AF65-F5344CB8AC3E}">
        <p14:creationId xmlns:p14="http://schemas.microsoft.com/office/powerpoint/2010/main" val="546011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a:t>
            </a:r>
          </a:p>
          <a:p>
            <a:pPr eaLnBrk="1" hangingPunct="1">
              <a:spcBef>
                <a:spcPct val="50000"/>
              </a:spcBef>
            </a:pPr>
            <a:r>
              <a:rPr lang="en-US" altLang="en-US">
                <a:solidFill>
                  <a:srgbClr val="FF0000"/>
                </a:solidFill>
              </a:rPr>
              <a:t>	</a:t>
            </a:r>
          </a:p>
        </p:txBody>
      </p:sp>
      <p:sp>
        <p:nvSpPr>
          <p:cNvPr id="24579" name="Text Box 3"/>
          <p:cNvSpPr txBox="1">
            <a:spLocks noChangeArrowheads="1"/>
          </p:cNvSpPr>
          <p:nvPr/>
        </p:nvSpPr>
        <p:spPr bwMode="auto">
          <a:xfrm>
            <a:off x="685800" y="12192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 The Amniote Radiations Diversify</a:t>
            </a:r>
          </a:p>
        </p:txBody>
      </p:sp>
      <p:sp>
        <p:nvSpPr>
          <p:cNvPr id="24580" name="Line 4"/>
          <p:cNvSpPr>
            <a:spLocks noChangeShapeType="1"/>
          </p:cNvSpPr>
          <p:nvPr/>
        </p:nvSpPr>
        <p:spPr bwMode="auto">
          <a:xfrm>
            <a:off x="533400" y="3048000"/>
            <a:ext cx="182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Line 5"/>
          <p:cNvSpPr>
            <a:spLocks noChangeShapeType="1"/>
          </p:cNvSpPr>
          <p:nvPr/>
        </p:nvSpPr>
        <p:spPr bwMode="auto">
          <a:xfrm>
            <a:off x="2362200" y="2057400"/>
            <a:ext cx="320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6"/>
          <p:cNvSpPr>
            <a:spLocks noChangeShapeType="1"/>
          </p:cNvSpPr>
          <p:nvPr/>
        </p:nvSpPr>
        <p:spPr bwMode="auto">
          <a:xfrm>
            <a:off x="3429000" y="38862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a:off x="3429000" y="5791200"/>
            <a:ext cx="205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flipH="1" flipV="1">
            <a:off x="2362200" y="2057400"/>
            <a:ext cx="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a:off x="2362200" y="47244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H="1" flipV="1">
            <a:off x="3429000" y="3886200"/>
            <a:ext cx="0" cy="1905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4587" name="Picture 11" descr="anap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90800"/>
            <a:ext cx="2524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anap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16002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 Box 13"/>
          <p:cNvSpPr txBox="1">
            <a:spLocks noChangeArrowheads="1"/>
          </p:cNvSpPr>
          <p:nvPr/>
        </p:nvSpPr>
        <p:spPr bwMode="auto">
          <a:xfrm>
            <a:off x="304800" y="4572000"/>
            <a:ext cx="1828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Anapsid ancestor</a:t>
            </a:r>
          </a:p>
          <a:p>
            <a:pPr eaLnBrk="1" hangingPunct="1">
              <a:spcBef>
                <a:spcPct val="50000"/>
              </a:spcBef>
            </a:pPr>
            <a:r>
              <a:rPr lang="en-US" altLang="en-US" i="1"/>
              <a:t>Hylonomus</a:t>
            </a:r>
          </a:p>
        </p:txBody>
      </p:sp>
      <p:sp>
        <p:nvSpPr>
          <p:cNvPr id="24590" name="Text Box 14"/>
          <p:cNvSpPr txBox="1">
            <a:spLocks noChangeArrowheads="1"/>
          </p:cNvSpPr>
          <p:nvPr/>
        </p:nvSpPr>
        <p:spPr bwMode="auto">
          <a:xfrm>
            <a:off x="5791200" y="4572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ANAPSID (turtles)</a:t>
            </a:r>
          </a:p>
        </p:txBody>
      </p:sp>
      <p:pic>
        <p:nvPicPr>
          <p:cNvPr id="24591" name="Picture 15" descr="diaps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981575"/>
            <a:ext cx="34385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 Box 16"/>
          <p:cNvSpPr txBox="1">
            <a:spLocks noChangeArrowheads="1"/>
          </p:cNvSpPr>
          <p:nvPr/>
        </p:nvSpPr>
        <p:spPr bwMode="auto">
          <a:xfrm>
            <a:off x="5334000" y="6172200"/>
            <a:ext cx="1600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DIAPSID</a:t>
            </a:r>
          </a:p>
        </p:txBody>
      </p:sp>
      <p:pic>
        <p:nvPicPr>
          <p:cNvPr id="24593" name="Picture 17" descr="synaps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122363"/>
            <a:ext cx="30575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 Box 18"/>
          <p:cNvSpPr txBox="1">
            <a:spLocks noChangeArrowheads="1"/>
          </p:cNvSpPr>
          <p:nvPr/>
        </p:nvSpPr>
        <p:spPr bwMode="auto">
          <a:xfrm>
            <a:off x="5791200" y="2057400"/>
            <a:ext cx="1752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SYNAPSID</a:t>
            </a:r>
          </a:p>
        </p:txBody>
      </p:sp>
    </p:spTree>
    <p:extLst>
      <p:ext uri="{BB962C8B-B14F-4D97-AF65-F5344CB8AC3E}">
        <p14:creationId xmlns:p14="http://schemas.microsoft.com/office/powerpoint/2010/main" val="13568251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25603" name="Text Box 4"/>
          <p:cNvSpPr txBox="1">
            <a:spLocks noChangeArrowheads="1"/>
          </p:cNvSpPr>
          <p:nvPr/>
        </p:nvSpPr>
        <p:spPr bwMode="auto">
          <a:xfrm>
            <a:off x="685800" y="12192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Synapsids dominate through the early Permian</a:t>
            </a:r>
          </a:p>
        </p:txBody>
      </p:sp>
      <p:sp>
        <p:nvSpPr>
          <p:cNvPr id="25604" name="Rectangle 7"/>
          <p:cNvSpPr>
            <a:spLocks noChangeArrowheads="1"/>
          </p:cNvSpPr>
          <p:nvPr/>
        </p:nvSpPr>
        <p:spPr bwMode="auto">
          <a:xfrm>
            <a:off x="6019800" y="4648200"/>
            <a:ext cx="28956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05" name="Text Box 10"/>
          <p:cNvSpPr txBox="1">
            <a:spLocks noChangeArrowheads="1"/>
          </p:cNvSpPr>
          <p:nvPr/>
        </p:nvSpPr>
        <p:spPr bwMode="auto">
          <a:xfrm>
            <a:off x="7696200" y="5867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Mammals</a:t>
            </a:r>
          </a:p>
        </p:txBody>
      </p:sp>
      <p:sp>
        <p:nvSpPr>
          <p:cNvPr id="25606" name="Line 11"/>
          <p:cNvSpPr>
            <a:spLocks noChangeShapeType="1"/>
          </p:cNvSpPr>
          <p:nvPr/>
        </p:nvSpPr>
        <p:spPr bwMode="auto">
          <a:xfrm>
            <a:off x="6705600" y="60960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Text Box 12"/>
          <p:cNvSpPr txBox="1">
            <a:spLocks noChangeArrowheads="1"/>
          </p:cNvSpPr>
          <p:nvPr/>
        </p:nvSpPr>
        <p:spPr bwMode="auto">
          <a:xfrm>
            <a:off x="6400800" y="5181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Cynodonts</a:t>
            </a:r>
          </a:p>
        </p:txBody>
      </p:sp>
      <p:sp>
        <p:nvSpPr>
          <p:cNvPr id="25608" name="Text Box 13"/>
          <p:cNvSpPr txBox="1">
            <a:spLocks noChangeArrowheads="1"/>
          </p:cNvSpPr>
          <p:nvPr/>
        </p:nvSpPr>
        <p:spPr bwMode="auto">
          <a:xfrm>
            <a:off x="6400800" y="4191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Gorgonopsids</a:t>
            </a:r>
          </a:p>
        </p:txBody>
      </p:sp>
      <p:sp>
        <p:nvSpPr>
          <p:cNvPr id="25609" name="Line 14"/>
          <p:cNvSpPr>
            <a:spLocks noChangeShapeType="1"/>
          </p:cNvSpPr>
          <p:nvPr/>
        </p:nvSpPr>
        <p:spPr bwMode="auto">
          <a:xfrm>
            <a:off x="5791200" y="54102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5"/>
          <p:cNvSpPr>
            <a:spLocks noChangeShapeType="1"/>
          </p:cNvSpPr>
          <p:nvPr/>
        </p:nvSpPr>
        <p:spPr bwMode="auto">
          <a:xfrm>
            <a:off x="5791200" y="6096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6"/>
          <p:cNvSpPr>
            <a:spLocks noChangeShapeType="1"/>
          </p:cNvSpPr>
          <p:nvPr/>
        </p:nvSpPr>
        <p:spPr bwMode="auto">
          <a:xfrm>
            <a:off x="5181600" y="57912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7"/>
          <p:cNvSpPr>
            <a:spLocks noChangeShapeType="1"/>
          </p:cNvSpPr>
          <p:nvPr/>
        </p:nvSpPr>
        <p:spPr bwMode="auto">
          <a:xfrm>
            <a:off x="5181600" y="4419600"/>
            <a:ext cx="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8"/>
          <p:cNvSpPr>
            <a:spLocks noChangeShapeType="1"/>
          </p:cNvSpPr>
          <p:nvPr/>
        </p:nvSpPr>
        <p:spPr bwMode="auto">
          <a:xfrm>
            <a:off x="5181600" y="44196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9"/>
          <p:cNvSpPr>
            <a:spLocks noChangeShapeType="1"/>
          </p:cNvSpPr>
          <p:nvPr/>
        </p:nvSpPr>
        <p:spPr bwMode="auto">
          <a:xfrm flipH="1" flipV="1">
            <a:off x="5791200" y="54102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20"/>
          <p:cNvSpPr>
            <a:spLocks noChangeShapeType="1"/>
          </p:cNvSpPr>
          <p:nvPr/>
        </p:nvSpPr>
        <p:spPr bwMode="auto">
          <a:xfrm>
            <a:off x="3124200" y="51054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21"/>
          <p:cNvSpPr>
            <a:spLocks noChangeShapeType="1"/>
          </p:cNvSpPr>
          <p:nvPr/>
        </p:nvSpPr>
        <p:spPr bwMode="auto">
          <a:xfrm>
            <a:off x="3124200" y="2514600"/>
            <a:ext cx="0" cy="2590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2"/>
          <p:cNvSpPr>
            <a:spLocks noChangeShapeType="1"/>
          </p:cNvSpPr>
          <p:nvPr/>
        </p:nvSpPr>
        <p:spPr bwMode="auto">
          <a:xfrm>
            <a:off x="3124200" y="2514600"/>
            <a:ext cx="3200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23"/>
          <p:cNvSpPr txBox="1">
            <a:spLocks noChangeArrowheads="1"/>
          </p:cNvSpPr>
          <p:nvPr/>
        </p:nvSpPr>
        <p:spPr bwMode="auto">
          <a:xfrm>
            <a:off x="3200400" y="4648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Therapsids</a:t>
            </a:r>
          </a:p>
        </p:txBody>
      </p:sp>
      <p:sp>
        <p:nvSpPr>
          <p:cNvPr id="25619" name="Text Box 24"/>
          <p:cNvSpPr txBox="1">
            <a:spLocks noChangeArrowheads="1"/>
          </p:cNvSpPr>
          <p:nvPr/>
        </p:nvSpPr>
        <p:spPr bwMode="auto">
          <a:xfrm>
            <a:off x="6324600" y="2286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Pelycosaurs</a:t>
            </a:r>
          </a:p>
        </p:txBody>
      </p:sp>
      <p:sp>
        <p:nvSpPr>
          <p:cNvPr id="25620" name="Line 26"/>
          <p:cNvSpPr>
            <a:spLocks noChangeShapeType="1"/>
          </p:cNvSpPr>
          <p:nvPr/>
        </p:nvSpPr>
        <p:spPr bwMode="auto">
          <a:xfrm>
            <a:off x="533400" y="3810000"/>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27"/>
          <p:cNvSpPr>
            <a:spLocks noChangeShapeType="1"/>
          </p:cNvSpPr>
          <p:nvPr/>
        </p:nvSpPr>
        <p:spPr bwMode="auto">
          <a:xfrm>
            <a:off x="4572000" y="38862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28"/>
          <p:cNvSpPr>
            <a:spLocks noChangeShapeType="1"/>
          </p:cNvSpPr>
          <p:nvPr/>
        </p:nvSpPr>
        <p:spPr bwMode="auto">
          <a:xfrm>
            <a:off x="4572000" y="54864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29"/>
          <p:cNvSpPr>
            <a:spLocks noChangeShapeType="1"/>
          </p:cNvSpPr>
          <p:nvPr/>
        </p:nvSpPr>
        <p:spPr bwMode="auto">
          <a:xfrm>
            <a:off x="4572000" y="3886200"/>
            <a:ext cx="182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Text Box 30"/>
          <p:cNvSpPr txBox="1">
            <a:spLocks noChangeArrowheads="1"/>
          </p:cNvSpPr>
          <p:nvPr/>
        </p:nvSpPr>
        <p:spPr bwMode="auto">
          <a:xfrm>
            <a:off x="6400800" y="3581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Dicynodonts</a:t>
            </a:r>
          </a:p>
        </p:txBody>
      </p:sp>
    </p:spTree>
    <p:extLst>
      <p:ext uri="{BB962C8B-B14F-4D97-AF65-F5344CB8AC3E}">
        <p14:creationId xmlns:p14="http://schemas.microsoft.com/office/powerpoint/2010/main" val="4229568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26627" name="Text Box 4"/>
          <p:cNvSpPr txBox="1">
            <a:spLocks noChangeArrowheads="1"/>
          </p:cNvSpPr>
          <p:nvPr/>
        </p:nvSpPr>
        <p:spPr bwMode="auto">
          <a:xfrm>
            <a:off x="685800" y="12192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Pelycosaurs dominate early</a:t>
            </a:r>
          </a:p>
        </p:txBody>
      </p:sp>
      <p:pic>
        <p:nvPicPr>
          <p:cNvPr id="26628" name="Picture 6" descr="Dimetrod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49672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per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38550"/>
            <a:ext cx="5791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p:cNvSpPr txBox="1">
            <a:spLocks noChangeArrowheads="1"/>
          </p:cNvSpPr>
          <p:nvPr/>
        </p:nvSpPr>
        <p:spPr bwMode="auto">
          <a:xfrm>
            <a:off x="457200" y="22098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include the great sail-finned animals like </a:t>
            </a:r>
            <a:r>
              <a:rPr lang="en-US" altLang="en-US" i="1"/>
              <a:t>Dimetrodon</a:t>
            </a:r>
          </a:p>
        </p:txBody>
      </p:sp>
    </p:spTree>
    <p:extLst>
      <p:ext uri="{BB962C8B-B14F-4D97-AF65-F5344CB8AC3E}">
        <p14:creationId xmlns:p14="http://schemas.microsoft.com/office/powerpoint/2010/main" val="86188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838200" y="685800"/>
            <a:ext cx="8077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p:txBody>
      </p:sp>
      <p:pic>
        <p:nvPicPr>
          <p:cNvPr id="96259" name="Picture 3" descr="The Early Devonian Rhynie Chert Flora - from Life Before Man by Zdenek V. Spinar, &#10;illustrated by Zdenek Bur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64389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154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27651" name="Text Box 3"/>
          <p:cNvSpPr txBox="1">
            <a:spLocks noChangeArrowheads="1"/>
          </p:cNvSpPr>
          <p:nvPr/>
        </p:nvSpPr>
        <p:spPr bwMode="auto">
          <a:xfrm>
            <a:off x="685800" y="12192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Early Therapsids, like Gorgonopsids, dominate in the mid-late Permian</a:t>
            </a:r>
          </a:p>
        </p:txBody>
      </p:sp>
      <p:pic>
        <p:nvPicPr>
          <p:cNvPr id="27652" name="Picture 8" descr="Keratocephalus Molo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800"/>
            <a:ext cx="3267075"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p064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19812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2" descr="titanophon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48768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4" descr="Titanophoneus poten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419600"/>
            <a:ext cx="3429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5"/>
          <p:cNvSpPr txBox="1">
            <a:spLocks noChangeArrowheads="1"/>
          </p:cNvSpPr>
          <p:nvPr/>
        </p:nvSpPr>
        <p:spPr bwMode="auto">
          <a:xfrm>
            <a:off x="5486400" y="37338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Dinocephalians</a:t>
            </a:r>
          </a:p>
        </p:txBody>
      </p:sp>
      <p:sp>
        <p:nvSpPr>
          <p:cNvPr id="27657" name="Text Box 16"/>
          <p:cNvSpPr txBox="1">
            <a:spLocks noChangeArrowheads="1"/>
          </p:cNvSpPr>
          <p:nvPr/>
        </p:nvSpPr>
        <p:spPr bwMode="auto">
          <a:xfrm>
            <a:off x="3962400" y="2743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i="1"/>
              <a:t>Moschops</a:t>
            </a:r>
          </a:p>
        </p:txBody>
      </p:sp>
    </p:spTree>
    <p:extLst>
      <p:ext uri="{BB962C8B-B14F-4D97-AF65-F5344CB8AC3E}">
        <p14:creationId xmlns:p14="http://schemas.microsoft.com/office/powerpoint/2010/main" val="3156103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28675" name="Text Box 3"/>
          <p:cNvSpPr txBox="1">
            <a:spLocks noChangeArrowheads="1"/>
          </p:cNvSpPr>
          <p:nvPr/>
        </p:nvSpPr>
        <p:spPr bwMode="auto">
          <a:xfrm>
            <a:off x="685800" y="12192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Dicynodonts come to numerical dominance in the late Permian </a:t>
            </a:r>
          </a:p>
        </p:txBody>
      </p:sp>
      <p:pic>
        <p:nvPicPr>
          <p:cNvPr id="28676" name="Picture 16" descr="Diict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66950"/>
            <a:ext cx="43053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8" descr="RandomDicynodo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810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0" descr="Dicynodontj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83088"/>
            <a:ext cx="5638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1"/>
          <p:cNvSpPr txBox="1">
            <a:spLocks noChangeArrowheads="1"/>
          </p:cNvSpPr>
          <p:nvPr/>
        </p:nvSpPr>
        <p:spPr bwMode="auto">
          <a:xfrm>
            <a:off x="533400" y="4800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abundant herbivores</a:t>
            </a:r>
          </a:p>
        </p:txBody>
      </p:sp>
    </p:spTree>
    <p:extLst>
      <p:ext uri="{BB962C8B-B14F-4D97-AF65-F5344CB8AC3E}">
        <p14:creationId xmlns:p14="http://schemas.microsoft.com/office/powerpoint/2010/main" val="23816711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29699" name="Text Box 3"/>
          <p:cNvSpPr txBox="1">
            <a:spLocks noChangeArrowheads="1"/>
          </p:cNvSpPr>
          <p:nvPr/>
        </p:nvSpPr>
        <p:spPr bwMode="auto">
          <a:xfrm>
            <a:off x="685800" y="12192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and the first Cynodonts appear</a:t>
            </a:r>
          </a:p>
        </p:txBody>
      </p:sp>
      <p:pic>
        <p:nvPicPr>
          <p:cNvPr id="29700" name="Picture 4" descr="Cynodonti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
            <a:ext cx="2743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ynodont apomorphi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33600"/>
            <a:ext cx="4800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47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0723" name="Text Box 3"/>
          <p:cNvSpPr txBox="1">
            <a:spLocks noChangeArrowheads="1"/>
          </p:cNvSpPr>
          <p:nvPr/>
        </p:nvSpPr>
        <p:spPr bwMode="auto">
          <a:xfrm>
            <a:off x="685800" y="12192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large herbivorous anapsids were also present</a:t>
            </a:r>
          </a:p>
        </p:txBody>
      </p:sp>
      <p:pic>
        <p:nvPicPr>
          <p:cNvPr id="30724" name="Picture 7" descr="Scutosaur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98713"/>
            <a:ext cx="624840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0398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1747" name="Text Box 3"/>
          <p:cNvSpPr txBox="1">
            <a:spLocks noChangeArrowheads="1"/>
          </p:cNvSpPr>
          <p:nvPr/>
        </p:nvSpPr>
        <p:spPr bwMode="auto">
          <a:xfrm>
            <a:off x="685800" y="12192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Diapsids were small and lizard-like; the Synapsids ruled terrestrial communities</a:t>
            </a:r>
          </a:p>
        </p:txBody>
      </p:sp>
      <p:pic>
        <p:nvPicPr>
          <p:cNvPr id="31748" name="Picture 6" descr=" ">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057400"/>
            <a:ext cx="36576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30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2771" name="Text Box 3"/>
          <p:cNvSpPr txBox="1">
            <a:spLocks noChangeArrowheads="1"/>
          </p:cNvSpPr>
          <p:nvPr/>
        </p:nvSpPr>
        <p:spPr bwMode="auto">
          <a:xfrm>
            <a:off x="685800" y="1219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 Plants!!</a:t>
            </a:r>
          </a:p>
        </p:txBody>
      </p:sp>
    </p:spTree>
    <p:extLst>
      <p:ext uri="{BB962C8B-B14F-4D97-AF65-F5344CB8AC3E}">
        <p14:creationId xmlns:p14="http://schemas.microsoft.com/office/powerpoint/2010/main" val="5423947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3795" name="Text Box 3"/>
          <p:cNvSpPr txBox="1">
            <a:spLocks noChangeArrowheads="1"/>
          </p:cNvSpPr>
          <p:nvPr/>
        </p:nvSpPr>
        <p:spPr bwMode="auto">
          <a:xfrm>
            <a:off x="685800" y="1219200"/>
            <a:ext cx="64770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 Plants!!</a:t>
            </a:r>
          </a:p>
          <a:p>
            <a:pPr eaLnBrk="1" hangingPunct="1">
              <a:spcBef>
                <a:spcPct val="50000"/>
              </a:spcBef>
            </a:pPr>
            <a:endParaRPr lang="en-US" altLang="en-US"/>
          </a:p>
          <a:p>
            <a:pPr eaLnBrk="1" hangingPunct="1">
              <a:spcBef>
                <a:spcPct val="50000"/>
              </a:spcBef>
            </a:pPr>
            <a:r>
              <a:rPr lang="en-US" altLang="en-US"/>
              <a:t>	 - the dry climate reduced the great Carboniferous swamp forests; lycopods shrink...</a:t>
            </a:r>
          </a:p>
          <a:p>
            <a:pPr eaLnBrk="1" hangingPunct="1">
              <a:spcBef>
                <a:spcPct val="50000"/>
              </a:spcBef>
            </a:pPr>
            <a:r>
              <a:rPr lang="en-US" altLang="en-US"/>
              <a:t>	 - Ferns, and gymnosperms ("seed ferns", Ginkos, Cycads, and Conifers) gain prominence...</a:t>
            </a:r>
          </a:p>
          <a:p>
            <a:pPr eaLnBrk="1" hangingPunct="1">
              <a:spcBef>
                <a:spcPct val="50000"/>
              </a:spcBef>
            </a:pPr>
            <a:r>
              <a:rPr lang="en-US" altLang="en-US"/>
              <a:t>	 - In particular </a:t>
            </a:r>
            <a:r>
              <a:rPr lang="en-US" altLang="en-US" i="1"/>
              <a:t>Glossopteris - </a:t>
            </a:r>
            <a:r>
              <a:rPr lang="en-US" altLang="en-US"/>
              <a:t>a seed fern - that produces seeds on its leaves like sori of ferns...</a:t>
            </a:r>
          </a:p>
        </p:txBody>
      </p:sp>
      <p:pic>
        <p:nvPicPr>
          <p:cNvPr id="33796" name="Picture 5" descr="Permian Period - Fossil: Composite of several Glossopteris, evidence of continental drif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46550"/>
            <a:ext cx="2590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3276600" y="4191000"/>
            <a:ext cx="55626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The evolution of gymnosperms introduced two important adaptive features:</a:t>
            </a:r>
          </a:p>
          <a:p>
            <a:pPr eaLnBrk="1" hangingPunct="1">
              <a:spcBef>
                <a:spcPct val="50000"/>
              </a:spcBef>
            </a:pPr>
            <a:r>
              <a:rPr lang="en-US" altLang="en-US">
                <a:solidFill>
                  <a:srgbClr val="FF0000"/>
                </a:solidFill>
              </a:rPr>
              <a:t> - pollen (male gametophyte) - no more swimming sperm; reduced reliance on open water habitats</a:t>
            </a:r>
          </a:p>
          <a:p>
            <a:pPr eaLnBrk="1" hangingPunct="1">
              <a:spcBef>
                <a:spcPct val="50000"/>
              </a:spcBef>
            </a:pPr>
            <a:r>
              <a:rPr lang="en-US" altLang="en-US">
                <a:solidFill>
                  <a:srgbClr val="FF0000"/>
                </a:solidFill>
              </a:rPr>
              <a:t> - seed - protective seed coat reduced desiccation of embryo, and nutritious endosperm provisioned the embryo with energy. (Like the amniote egg).</a:t>
            </a:r>
          </a:p>
        </p:txBody>
      </p:sp>
    </p:spTree>
    <p:extLst>
      <p:ext uri="{BB962C8B-B14F-4D97-AF65-F5344CB8AC3E}">
        <p14:creationId xmlns:p14="http://schemas.microsoft.com/office/powerpoint/2010/main" val="688647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4819" name="Text Box 3"/>
          <p:cNvSpPr txBox="1">
            <a:spLocks noChangeArrowheads="1"/>
          </p:cNvSpPr>
          <p:nvPr/>
        </p:nvSpPr>
        <p:spPr bwMode="auto">
          <a:xfrm>
            <a:off x="685800" y="1219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The great Permian extinction!!!!</a:t>
            </a:r>
            <a:endParaRPr lang="en-US" altLang="en-US" i="1"/>
          </a:p>
        </p:txBody>
      </p:sp>
      <p:pic>
        <p:nvPicPr>
          <p:cNvPr id="34820" name="Picture 6" descr="man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97200"/>
            <a:ext cx="49815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7"/>
          <p:cNvSpPr txBox="1">
            <a:spLocks noChangeArrowheads="1"/>
          </p:cNvSpPr>
          <p:nvPr/>
        </p:nvSpPr>
        <p:spPr bwMode="auto">
          <a:xfrm>
            <a:off x="990600" y="20574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 huge mantle plume rises towards the surface...</a:t>
            </a:r>
          </a:p>
        </p:txBody>
      </p:sp>
    </p:spTree>
    <p:extLst>
      <p:ext uri="{BB962C8B-B14F-4D97-AF65-F5344CB8AC3E}">
        <p14:creationId xmlns:p14="http://schemas.microsoft.com/office/powerpoint/2010/main" val="1372624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5843" name="Text Box 3"/>
          <p:cNvSpPr txBox="1">
            <a:spLocks noChangeArrowheads="1"/>
          </p:cNvSpPr>
          <p:nvPr/>
        </p:nvSpPr>
        <p:spPr bwMode="auto">
          <a:xfrm>
            <a:off x="685800" y="1219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The great Permian extinction!!!!</a:t>
            </a:r>
            <a:endParaRPr lang="en-US" altLang="en-US" i="1"/>
          </a:p>
        </p:txBody>
      </p:sp>
      <p:pic>
        <p:nvPicPr>
          <p:cNvPr id="35844" name="Picture 4" descr="man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97200"/>
            <a:ext cx="49815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990600" y="2057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then it pops like a zit!!</a:t>
            </a:r>
          </a:p>
        </p:txBody>
      </p:sp>
      <p:pic>
        <p:nvPicPr>
          <p:cNvPr id="35846" name="Picture 7" descr="z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26860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398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sp>
        <p:nvSpPr>
          <p:cNvPr id="36867" name="Text Box 3"/>
          <p:cNvSpPr txBox="1">
            <a:spLocks noChangeArrowheads="1"/>
          </p:cNvSpPr>
          <p:nvPr/>
        </p:nvSpPr>
        <p:spPr bwMode="auto">
          <a:xfrm>
            <a:off x="685800" y="1219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	The great Permian extinction!!!!</a:t>
            </a:r>
            <a:endParaRPr lang="en-US" altLang="en-US" i="1"/>
          </a:p>
        </p:txBody>
      </p:sp>
      <p:pic>
        <p:nvPicPr>
          <p:cNvPr id="36868" name="Picture 4" descr="man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28479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990600" y="2057400"/>
            <a:ext cx="4495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 huge mantle plume rises towards the surface...</a:t>
            </a:r>
          </a:p>
          <a:p>
            <a:pPr eaLnBrk="1" hangingPunct="1">
              <a:spcBef>
                <a:spcPct val="50000"/>
              </a:spcBef>
            </a:pPr>
            <a:r>
              <a:rPr lang="en-US" altLang="en-US"/>
              <a:t>resulting in a great bubble of flowing lava... the Siberian flats (200,000 squ. mi)</a:t>
            </a:r>
          </a:p>
        </p:txBody>
      </p:sp>
      <p:pic>
        <p:nvPicPr>
          <p:cNvPr id="36870" name="Picture 6" descr="rus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5410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882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838200" y="685800"/>
            <a:ext cx="5791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radiation of the first vascular plants</a:t>
            </a:r>
          </a:p>
          <a:p>
            <a:pPr eaLnBrk="1" hangingPunct="1">
              <a:spcBef>
                <a:spcPct val="50000"/>
              </a:spcBef>
              <a:buFontTx/>
              <a:buNone/>
            </a:pPr>
            <a:r>
              <a:rPr lang="en-US" altLang="en-US" sz="1800">
                <a:solidFill>
                  <a:srgbClr val="FF0000"/>
                </a:solidFill>
              </a:rPr>
              <a:t>		4 species of </a:t>
            </a:r>
            <a:r>
              <a:rPr lang="en-US" altLang="en-US" sz="1800" i="1">
                <a:solidFill>
                  <a:srgbClr val="FF0000"/>
                </a:solidFill>
              </a:rPr>
              <a:t>Cooksonia, </a:t>
            </a:r>
            <a:r>
              <a:rPr lang="en-US" altLang="en-US" sz="1800">
                <a:solidFill>
                  <a:srgbClr val="FF0000"/>
                </a:solidFill>
              </a:rPr>
              <a:t>including those representing the Rhyniophytes and Lycophytes</a:t>
            </a:r>
          </a:p>
        </p:txBody>
      </p:sp>
      <p:pic>
        <p:nvPicPr>
          <p:cNvPr id="97283" name="Picture 3" descr="Cooksonia caled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14600"/>
            <a:ext cx="191611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descr="Cooksonia pert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263048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Cooksonia perto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429000"/>
            <a:ext cx="19939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7160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38200" y="685800"/>
            <a:ext cx="807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a:t>
            </a:r>
          </a:p>
        </p:txBody>
      </p:sp>
      <p:pic>
        <p:nvPicPr>
          <p:cNvPr id="37891" name="Picture 8" descr="boot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63905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0674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38200" y="685800"/>
            <a:ext cx="8077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 results:</a:t>
            </a:r>
          </a:p>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90-95% of marine species go extinct...</a:t>
            </a:r>
          </a:p>
          <a:p>
            <a:pPr eaLnBrk="1" hangingPunct="1">
              <a:spcBef>
                <a:spcPct val="50000"/>
              </a:spcBef>
            </a:pPr>
            <a:r>
              <a:rPr lang="en-US" altLang="en-US">
                <a:solidFill>
                  <a:srgbClr val="FF0000"/>
                </a:solidFill>
              </a:rPr>
              <a:t>		trilobites</a:t>
            </a:r>
          </a:p>
          <a:p>
            <a:pPr eaLnBrk="1" hangingPunct="1">
              <a:spcBef>
                <a:spcPct val="50000"/>
              </a:spcBef>
            </a:pPr>
            <a:r>
              <a:rPr lang="en-US" altLang="en-US">
                <a:solidFill>
                  <a:srgbClr val="FF0000"/>
                </a:solidFill>
              </a:rPr>
              <a:t>		placoderms</a:t>
            </a:r>
          </a:p>
          <a:p>
            <a:pPr eaLnBrk="1" hangingPunct="1">
              <a:spcBef>
                <a:spcPct val="50000"/>
              </a:spcBef>
            </a:pPr>
            <a:r>
              <a:rPr lang="en-US" altLang="en-US">
                <a:solidFill>
                  <a:srgbClr val="FF0000"/>
                </a:solidFill>
              </a:rPr>
              <a:t>		acanthodians</a:t>
            </a:r>
          </a:p>
          <a:p>
            <a:pPr eaLnBrk="1" hangingPunct="1">
              <a:spcBef>
                <a:spcPct val="50000"/>
              </a:spcBef>
            </a:pPr>
            <a:r>
              <a:rPr lang="en-US" altLang="en-US">
                <a:solidFill>
                  <a:srgbClr val="FF0000"/>
                </a:solidFill>
              </a:rPr>
              <a:t>	</a:t>
            </a:r>
          </a:p>
        </p:txBody>
      </p:sp>
      <p:pic>
        <p:nvPicPr>
          <p:cNvPr id="38915" name="Picture 5" descr="The Permian Exti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45624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5886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838200" y="685800"/>
            <a:ext cx="8077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     F. Permian (300-251 mya)</a:t>
            </a:r>
          </a:p>
          <a:p>
            <a:pPr eaLnBrk="1" hangingPunct="1">
              <a:spcBef>
                <a:spcPct val="50000"/>
              </a:spcBef>
            </a:pPr>
            <a:r>
              <a:rPr lang="en-US" altLang="en-US">
                <a:solidFill>
                  <a:srgbClr val="FF0000"/>
                </a:solidFill>
              </a:rPr>
              <a:t>	 - results:</a:t>
            </a:r>
          </a:p>
          <a:p>
            <a:pPr eaLnBrk="1" hangingPunct="1">
              <a:spcBef>
                <a:spcPct val="50000"/>
              </a:spcBef>
            </a:pPr>
            <a:endParaRPr lang="en-US" altLang="en-US">
              <a:solidFill>
                <a:srgbClr val="FF0000"/>
              </a:solidFill>
            </a:endParaRPr>
          </a:p>
          <a:p>
            <a:pPr eaLnBrk="1" hangingPunct="1">
              <a:spcBef>
                <a:spcPct val="50000"/>
              </a:spcBef>
            </a:pPr>
            <a:r>
              <a:rPr lang="en-US" altLang="en-US">
                <a:solidFill>
                  <a:srgbClr val="FF0000"/>
                </a:solidFill>
              </a:rPr>
              <a:t>	90-95% of marine species go extinct...</a:t>
            </a:r>
          </a:p>
          <a:p>
            <a:pPr eaLnBrk="1" hangingPunct="1">
              <a:spcBef>
                <a:spcPct val="50000"/>
              </a:spcBef>
            </a:pPr>
            <a:r>
              <a:rPr lang="en-US" altLang="en-US">
                <a:solidFill>
                  <a:srgbClr val="FF0000"/>
                </a:solidFill>
              </a:rPr>
              <a:t>		trilobites</a:t>
            </a:r>
          </a:p>
          <a:p>
            <a:pPr eaLnBrk="1" hangingPunct="1">
              <a:spcBef>
                <a:spcPct val="50000"/>
              </a:spcBef>
            </a:pPr>
            <a:r>
              <a:rPr lang="en-US" altLang="en-US">
                <a:solidFill>
                  <a:srgbClr val="FF0000"/>
                </a:solidFill>
              </a:rPr>
              <a:t>		placoderms</a:t>
            </a:r>
          </a:p>
          <a:p>
            <a:pPr eaLnBrk="1" hangingPunct="1">
              <a:spcBef>
                <a:spcPct val="50000"/>
              </a:spcBef>
            </a:pPr>
            <a:r>
              <a:rPr lang="en-US" altLang="en-US">
                <a:solidFill>
                  <a:srgbClr val="FF0000"/>
                </a:solidFill>
              </a:rPr>
              <a:t>		acanthodians</a:t>
            </a:r>
          </a:p>
          <a:p>
            <a:pPr eaLnBrk="1" hangingPunct="1">
              <a:spcBef>
                <a:spcPct val="50000"/>
              </a:spcBef>
            </a:pPr>
            <a:r>
              <a:rPr lang="en-US" altLang="en-US">
                <a:solidFill>
                  <a:srgbClr val="FF0000"/>
                </a:solidFill>
              </a:rPr>
              <a:t>	70% of all land families	</a:t>
            </a:r>
          </a:p>
          <a:p>
            <a:pPr eaLnBrk="1" hangingPunct="1">
              <a:spcBef>
                <a:spcPct val="50000"/>
              </a:spcBef>
            </a:pPr>
            <a:r>
              <a:rPr lang="en-US" altLang="en-US">
                <a:solidFill>
                  <a:srgbClr val="FF0000"/>
                </a:solidFill>
              </a:rPr>
              <a:t>		pelycosaurs</a:t>
            </a:r>
          </a:p>
          <a:p>
            <a:pPr eaLnBrk="1" hangingPunct="1">
              <a:spcBef>
                <a:spcPct val="50000"/>
              </a:spcBef>
            </a:pPr>
            <a:r>
              <a:rPr lang="en-US" altLang="en-US">
                <a:solidFill>
                  <a:srgbClr val="FF0000"/>
                </a:solidFill>
              </a:rPr>
              <a:t>	</a:t>
            </a:r>
          </a:p>
        </p:txBody>
      </p:sp>
    </p:spTree>
    <p:extLst>
      <p:ext uri="{BB962C8B-B14F-4D97-AF65-F5344CB8AC3E}">
        <p14:creationId xmlns:p14="http://schemas.microsoft.com/office/powerpoint/2010/main" val="102908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38200" y="685800"/>
            <a:ext cx="5791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C. Silurian (443-417 mya)</a:t>
            </a:r>
          </a:p>
          <a:p>
            <a:pPr eaLnBrk="1" hangingPunct="1">
              <a:spcBef>
                <a:spcPct val="50000"/>
              </a:spcBef>
              <a:buFontTx/>
              <a:buNone/>
            </a:pPr>
            <a:r>
              <a:rPr lang="en-US" altLang="en-US" sz="1800">
                <a:solidFill>
                  <a:srgbClr val="FF0000"/>
                </a:solidFill>
              </a:rPr>
              <a:t>	 - inverts</a:t>
            </a:r>
          </a:p>
          <a:p>
            <a:pPr eaLnBrk="1" hangingPunct="1">
              <a:spcBef>
                <a:spcPct val="50000"/>
              </a:spcBef>
              <a:buFontTx/>
              <a:buNone/>
            </a:pPr>
            <a:r>
              <a:rPr lang="en-US" altLang="en-US" sz="1800">
                <a:solidFill>
                  <a:srgbClr val="FF0000"/>
                </a:solidFill>
              </a:rPr>
              <a:t>	 - plants</a:t>
            </a:r>
          </a:p>
          <a:p>
            <a:pPr eaLnBrk="1" hangingPunct="1">
              <a:spcBef>
                <a:spcPct val="50000"/>
              </a:spcBef>
              <a:buFontTx/>
              <a:buNone/>
            </a:pPr>
            <a:r>
              <a:rPr lang="en-US" altLang="en-US" sz="1800">
                <a:solidFill>
                  <a:srgbClr val="FF0000"/>
                </a:solidFill>
              </a:rPr>
              <a:t>	 - verts</a:t>
            </a:r>
          </a:p>
        </p:txBody>
      </p:sp>
    </p:spTree>
    <p:extLst>
      <p:ext uri="{BB962C8B-B14F-4D97-AF65-F5344CB8AC3E}">
        <p14:creationId xmlns:p14="http://schemas.microsoft.com/office/powerpoint/2010/main" val="116648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838200" y="685800"/>
            <a:ext cx="7391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C. Silurian (443-417 </a:t>
            </a:r>
            <a:r>
              <a:rPr lang="en-US" altLang="en-US" sz="1800" dirty="0" err="1">
                <a:solidFill>
                  <a:srgbClr val="FF0000"/>
                </a:solidFill>
              </a:rPr>
              <a:t>mya</a:t>
            </a:r>
            <a:r>
              <a:rPr lang="en-US" altLang="en-US" sz="1800" dirty="0">
                <a:solidFill>
                  <a:srgbClr val="FF0000"/>
                </a:solidFill>
              </a:rPr>
              <a:t>)</a:t>
            </a:r>
          </a:p>
          <a:p>
            <a:pPr eaLnBrk="1" hangingPunct="1">
              <a:spcBef>
                <a:spcPct val="0"/>
              </a:spcBef>
              <a:buFontTx/>
              <a:buNone/>
            </a:pPr>
            <a:r>
              <a:rPr lang="en-US" altLang="en-US" sz="1800" dirty="0">
                <a:solidFill>
                  <a:srgbClr val="FF0000"/>
                </a:solidFill>
              </a:rPr>
              <a:t>	 - inverts</a:t>
            </a:r>
          </a:p>
          <a:p>
            <a:pPr eaLnBrk="1" hangingPunct="1">
              <a:spcBef>
                <a:spcPct val="0"/>
              </a:spcBef>
              <a:buFontTx/>
              <a:buNone/>
            </a:pPr>
            <a:r>
              <a:rPr lang="en-US" altLang="en-US" sz="1800" dirty="0">
                <a:solidFill>
                  <a:srgbClr val="FF0000"/>
                </a:solidFill>
              </a:rPr>
              <a:t>	 - plants</a:t>
            </a:r>
          </a:p>
          <a:p>
            <a:pPr eaLnBrk="1" hangingPunct="1">
              <a:spcBef>
                <a:spcPct val="0"/>
              </a:spcBef>
              <a:buFontTx/>
              <a:buNone/>
            </a:pPr>
            <a:r>
              <a:rPr lang="en-US" altLang="en-US" sz="1800" dirty="0">
                <a:solidFill>
                  <a:srgbClr val="FF0000"/>
                </a:solidFill>
              </a:rPr>
              <a:t>	 - </a:t>
            </a:r>
            <a:r>
              <a:rPr lang="en-US" altLang="en-US" sz="1800" dirty="0" err="1">
                <a:solidFill>
                  <a:srgbClr val="FF0000"/>
                </a:solidFill>
              </a:rPr>
              <a:t>verts</a:t>
            </a:r>
            <a:endParaRPr lang="en-US" altLang="en-US" sz="1800" dirty="0">
              <a:solidFill>
                <a:srgbClr val="FF0000"/>
              </a:solidFill>
            </a:endParaRPr>
          </a:p>
          <a:p>
            <a:pPr eaLnBrk="1" hangingPunct="1">
              <a:spcBef>
                <a:spcPct val="0"/>
              </a:spcBef>
              <a:buFontTx/>
              <a:buNone/>
            </a:pPr>
            <a:endParaRPr lang="en-US" altLang="en-US" sz="1800" dirty="0">
              <a:solidFill>
                <a:srgbClr val="FF0000"/>
              </a:solidFill>
            </a:endParaRPr>
          </a:p>
          <a:p>
            <a:pPr eaLnBrk="1" hangingPunct="1">
              <a:spcBef>
                <a:spcPct val="0"/>
              </a:spcBef>
              <a:buFontTx/>
              <a:buNone/>
            </a:pPr>
            <a:endParaRPr lang="en-US" altLang="en-US" sz="1800" dirty="0">
              <a:solidFill>
                <a:srgbClr val="FF0000"/>
              </a:solidFill>
            </a:endParaRPr>
          </a:p>
          <a:p>
            <a:pPr eaLnBrk="1" hangingPunct="1">
              <a:spcBef>
                <a:spcPct val="0"/>
              </a:spcBef>
              <a:buFontTx/>
              <a:buNone/>
            </a:pPr>
            <a:endParaRPr lang="en-US" altLang="en-US" sz="1800" dirty="0">
              <a:solidFill>
                <a:srgbClr val="FF0000"/>
              </a:solidFill>
            </a:endParaRPr>
          </a:p>
          <a:p>
            <a:pPr eaLnBrk="1" hangingPunct="1">
              <a:spcBef>
                <a:spcPct val="50000"/>
              </a:spcBef>
              <a:buFontTx/>
              <a:buNone/>
            </a:pPr>
            <a:r>
              <a:rPr lang="en-US" altLang="en-US" sz="1800" dirty="0">
                <a:solidFill>
                  <a:srgbClr val="FF0000"/>
                </a:solidFill>
              </a:rPr>
              <a:t>Radiation of </a:t>
            </a:r>
            <a:r>
              <a:rPr lang="en-US" altLang="en-US" sz="1800" dirty="0" smtClean="0">
                <a:solidFill>
                  <a:srgbClr val="FF0000"/>
                </a:solidFill>
              </a:rPr>
              <a:t>Jawless fishes</a:t>
            </a:r>
            <a:r>
              <a:rPr lang="en-US" altLang="en-US" sz="1800" dirty="0">
                <a:solidFill>
                  <a:srgbClr val="FF0000"/>
                </a:solidFill>
              </a:rPr>
              <a:t>	</a:t>
            </a:r>
            <a:r>
              <a:rPr lang="en-US" altLang="en-US" sz="2000" dirty="0">
                <a:solidFill>
                  <a:srgbClr val="FF0000"/>
                </a:solidFill>
              </a:rPr>
              <a:t>SILURIAN</a:t>
            </a:r>
          </a:p>
        </p:txBody>
      </p:sp>
      <p:sp>
        <p:nvSpPr>
          <p:cNvPr id="99331" name="Line 3"/>
          <p:cNvSpPr>
            <a:spLocks noChangeShapeType="1"/>
          </p:cNvSpPr>
          <p:nvPr/>
        </p:nvSpPr>
        <p:spPr bwMode="auto">
          <a:xfrm>
            <a:off x="1447800" y="4953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2" name="Line 4"/>
          <p:cNvSpPr>
            <a:spLocks noChangeShapeType="1"/>
          </p:cNvSpPr>
          <p:nvPr/>
        </p:nvSpPr>
        <p:spPr bwMode="auto">
          <a:xfrm>
            <a:off x="1981200" y="40386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3" name="Line 5"/>
          <p:cNvSpPr>
            <a:spLocks noChangeShapeType="1"/>
          </p:cNvSpPr>
          <p:nvPr/>
        </p:nvSpPr>
        <p:spPr bwMode="auto">
          <a:xfrm>
            <a:off x="1066800" y="46482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4" name="Line 6"/>
          <p:cNvSpPr>
            <a:spLocks noChangeShapeType="1"/>
          </p:cNvSpPr>
          <p:nvPr/>
        </p:nvSpPr>
        <p:spPr bwMode="auto">
          <a:xfrm>
            <a:off x="1447800" y="4343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5" name="Line 7"/>
          <p:cNvSpPr>
            <a:spLocks noChangeShapeType="1"/>
          </p:cNvSpPr>
          <p:nvPr/>
        </p:nvSpPr>
        <p:spPr bwMode="auto">
          <a:xfrm>
            <a:off x="1981200" y="4572000"/>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6" name="Line 8"/>
          <p:cNvSpPr>
            <a:spLocks noChangeShapeType="1"/>
          </p:cNvSpPr>
          <p:nvPr/>
        </p:nvSpPr>
        <p:spPr bwMode="auto">
          <a:xfrm>
            <a:off x="1981200" y="4038600"/>
            <a:ext cx="3810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7" name="Text Box 9"/>
          <p:cNvSpPr txBox="1">
            <a:spLocks noChangeArrowheads="1"/>
          </p:cNvSpPr>
          <p:nvPr/>
        </p:nvSpPr>
        <p:spPr bwMode="auto">
          <a:xfrm>
            <a:off x="4800600" y="4572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"Ostracoderms"</a:t>
            </a:r>
          </a:p>
        </p:txBody>
      </p:sp>
      <p:sp>
        <p:nvSpPr>
          <p:cNvPr id="99338" name="Text Box 10"/>
          <p:cNvSpPr txBox="1">
            <a:spLocks noChangeArrowheads="1"/>
          </p:cNvSpPr>
          <p:nvPr/>
        </p:nvSpPr>
        <p:spPr bwMode="auto">
          <a:xfrm>
            <a:off x="5791200" y="3810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Heterostracans</a:t>
            </a:r>
          </a:p>
        </p:txBody>
      </p:sp>
      <p:sp>
        <p:nvSpPr>
          <p:cNvPr id="99339" name="Line 11"/>
          <p:cNvSpPr>
            <a:spLocks noChangeShapeType="1"/>
          </p:cNvSpPr>
          <p:nvPr/>
        </p:nvSpPr>
        <p:spPr bwMode="auto">
          <a:xfrm>
            <a:off x="1447800" y="4343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0" name="Text Box 12"/>
          <p:cNvSpPr txBox="1">
            <a:spLocks noChangeArrowheads="1"/>
          </p:cNvSpPr>
          <p:nvPr/>
        </p:nvSpPr>
        <p:spPr bwMode="auto">
          <a:xfrm>
            <a:off x="2438400" y="4343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Astraspids</a:t>
            </a:r>
          </a:p>
        </p:txBody>
      </p:sp>
      <p:sp>
        <p:nvSpPr>
          <p:cNvPr id="99341" name="Text Box 13"/>
          <p:cNvSpPr txBox="1">
            <a:spLocks noChangeArrowheads="1"/>
          </p:cNvSpPr>
          <p:nvPr/>
        </p:nvSpPr>
        <p:spPr bwMode="auto">
          <a:xfrm>
            <a:off x="2438400" y="4800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Arandaspids</a:t>
            </a:r>
          </a:p>
        </p:txBody>
      </p:sp>
      <p:sp>
        <p:nvSpPr>
          <p:cNvPr id="99342" name="Line 14"/>
          <p:cNvSpPr>
            <a:spLocks noChangeShapeType="1"/>
          </p:cNvSpPr>
          <p:nvPr/>
        </p:nvSpPr>
        <p:spPr bwMode="auto">
          <a:xfrm>
            <a:off x="1066800" y="46482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3" name="AutoShape 15"/>
          <p:cNvSpPr>
            <a:spLocks/>
          </p:cNvSpPr>
          <p:nvPr/>
        </p:nvSpPr>
        <p:spPr bwMode="auto">
          <a:xfrm>
            <a:off x="4267200" y="4343400"/>
            <a:ext cx="533400" cy="838200"/>
          </a:xfrm>
          <a:prstGeom prst="rightBrace">
            <a:avLst>
              <a:gd name="adj1" fmla="val 1309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9344" name="Line 16"/>
          <p:cNvSpPr>
            <a:spLocks noChangeShapeType="1"/>
          </p:cNvSpPr>
          <p:nvPr/>
        </p:nvSpPr>
        <p:spPr bwMode="auto">
          <a:xfrm>
            <a:off x="685800" y="53340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5" name="Line 17"/>
          <p:cNvSpPr>
            <a:spLocks noChangeShapeType="1"/>
          </p:cNvSpPr>
          <p:nvPr/>
        </p:nvSpPr>
        <p:spPr bwMode="auto">
          <a:xfrm>
            <a:off x="1066800" y="5867400"/>
            <a:ext cx="3810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6" name="Line 18"/>
          <p:cNvSpPr>
            <a:spLocks noChangeShapeType="1"/>
          </p:cNvSpPr>
          <p:nvPr/>
        </p:nvSpPr>
        <p:spPr bwMode="auto">
          <a:xfrm>
            <a:off x="685800" y="35052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7" name="Line 19"/>
          <p:cNvSpPr>
            <a:spLocks noChangeShapeType="1"/>
          </p:cNvSpPr>
          <p:nvPr/>
        </p:nvSpPr>
        <p:spPr bwMode="auto">
          <a:xfrm>
            <a:off x="685800" y="3505200"/>
            <a:ext cx="586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8" name="Text Box 20"/>
          <p:cNvSpPr txBox="1">
            <a:spLocks noChangeArrowheads="1"/>
          </p:cNvSpPr>
          <p:nvPr/>
        </p:nvSpPr>
        <p:spPr bwMode="auto">
          <a:xfrm>
            <a:off x="6629400" y="3200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Lampreys**</a:t>
            </a:r>
          </a:p>
        </p:txBody>
      </p:sp>
      <p:sp>
        <p:nvSpPr>
          <p:cNvPr id="99349" name="Line 21"/>
          <p:cNvSpPr>
            <a:spLocks noChangeShapeType="1"/>
          </p:cNvSpPr>
          <p:nvPr/>
        </p:nvSpPr>
        <p:spPr bwMode="auto">
          <a:xfrm>
            <a:off x="304800" y="44958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0" name="Line 22"/>
          <p:cNvSpPr>
            <a:spLocks noChangeShapeType="1"/>
          </p:cNvSpPr>
          <p:nvPr/>
        </p:nvSpPr>
        <p:spPr bwMode="auto">
          <a:xfrm>
            <a:off x="4876800" y="53340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1" name="Line 23"/>
          <p:cNvSpPr>
            <a:spLocks noChangeShapeType="1"/>
          </p:cNvSpPr>
          <p:nvPr/>
        </p:nvSpPr>
        <p:spPr bwMode="auto">
          <a:xfrm>
            <a:off x="48768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2" name="Line 24"/>
          <p:cNvSpPr>
            <a:spLocks noChangeShapeType="1"/>
          </p:cNvSpPr>
          <p:nvPr/>
        </p:nvSpPr>
        <p:spPr bwMode="auto">
          <a:xfrm>
            <a:off x="4876800" y="65532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3" name="Text Box 25"/>
          <p:cNvSpPr txBox="1">
            <a:spLocks noChangeArrowheads="1"/>
          </p:cNvSpPr>
          <p:nvPr/>
        </p:nvSpPr>
        <p:spPr bwMode="auto">
          <a:xfrm>
            <a:off x="5867400" y="5181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Osteostracans</a:t>
            </a:r>
          </a:p>
        </p:txBody>
      </p:sp>
      <p:sp>
        <p:nvSpPr>
          <p:cNvPr id="99354" name="Text Box 26"/>
          <p:cNvSpPr txBox="1">
            <a:spLocks noChangeArrowheads="1"/>
          </p:cNvSpPr>
          <p:nvPr/>
        </p:nvSpPr>
        <p:spPr bwMode="auto">
          <a:xfrm>
            <a:off x="5867400" y="6324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JAWED FISHES</a:t>
            </a:r>
          </a:p>
        </p:txBody>
      </p:sp>
      <p:sp>
        <p:nvSpPr>
          <p:cNvPr id="99355" name="Line 27"/>
          <p:cNvSpPr>
            <a:spLocks noChangeShapeType="1"/>
          </p:cNvSpPr>
          <p:nvPr/>
        </p:nvSpPr>
        <p:spPr bwMode="auto">
          <a:xfrm>
            <a:off x="3962400" y="3200400"/>
            <a:ext cx="0" cy="3352800"/>
          </a:xfrm>
          <a:prstGeom prst="line">
            <a:avLst/>
          </a:prstGeom>
          <a:noFill/>
          <a:ln w="762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56" name="Text Box 28"/>
          <p:cNvSpPr txBox="1">
            <a:spLocks noChangeArrowheads="1"/>
          </p:cNvSpPr>
          <p:nvPr/>
        </p:nvSpPr>
        <p:spPr bwMode="auto">
          <a:xfrm>
            <a:off x="304800" y="6096000"/>
            <a:ext cx="297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400"/>
              <a:t>**Tree of Life phylogeny; differs from Cowens.</a:t>
            </a:r>
          </a:p>
        </p:txBody>
      </p:sp>
    </p:spTree>
    <p:extLst>
      <p:ext uri="{BB962C8B-B14F-4D97-AF65-F5344CB8AC3E}">
        <p14:creationId xmlns:p14="http://schemas.microsoft.com/office/powerpoint/2010/main" val="4085456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On-screen Show (4:3)</PresentationFormat>
  <Paragraphs>423</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Worthen</dc:creator>
  <cp:lastModifiedBy>Wade Worthen</cp:lastModifiedBy>
  <cp:revision>1</cp:revision>
  <dcterms:created xsi:type="dcterms:W3CDTF">2014-11-25T17:32:57Z</dcterms:created>
  <dcterms:modified xsi:type="dcterms:W3CDTF">2014-11-25T18:48:04Z</dcterms:modified>
</cp:coreProperties>
</file>