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sldIdLst>
    <p:sldId id="256" r:id="rId2"/>
    <p:sldId id="420" r:id="rId3"/>
    <p:sldId id="360" r:id="rId4"/>
    <p:sldId id="361" r:id="rId5"/>
    <p:sldId id="362" r:id="rId6"/>
    <p:sldId id="394" r:id="rId7"/>
    <p:sldId id="395" r:id="rId8"/>
    <p:sldId id="396" r:id="rId9"/>
    <p:sldId id="397" r:id="rId10"/>
    <p:sldId id="366" r:id="rId11"/>
    <p:sldId id="423" r:id="rId12"/>
    <p:sldId id="398" r:id="rId13"/>
    <p:sldId id="368" r:id="rId14"/>
    <p:sldId id="370" r:id="rId15"/>
    <p:sldId id="399" r:id="rId16"/>
    <p:sldId id="400" r:id="rId17"/>
    <p:sldId id="401" r:id="rId18"/>
    <p:sldId id="402" r:id="rId19"/>
    <p:sldId id="406" r:id="rId20"/>
    <p:sldId id="403" r:id="rId21"/>
    <p:sldId id="404" r:id="rId22"/>
    <p:sldId id="405" r:id="rId23"/>
    <p:sldId id="407" r:id="rId24"/>
    <p:sldId id="409" r:id="rId25"/>
    <p:sldId id="410" r:id="rId26"/>
    <p:sldId id="386" r:id="rId27"/>
    <p:sldId id="387" r:id="rId28"/>
    <p:sldId id="388" r:id="rId29"/>
    <p:sldId id="390" r:id="rId30"/>
    <p:sldId id="391" r:id="rId31"/>
    <p:sldId id="392" r:id="rId32"/>
    <p:sldId id="335" r:id="rId33"/>
    <p:sldId id="424" r:id="rId34"/>
    <p:sldId id="425" r:id="rId35"/>
    <p:sldId id="426" r:id="rId36"/>
    <p:sldId id="427" r:id="rId37"/>
    <p:sldId id="428" r:id="rId38"/>
    <p:sldId id="429" r:id="rId39"/>
    <p:sldId id="430" r:id="rId40"/>
    <p:sldId id="431" r:id="rId41"/>
    <p:sldId id="432" r:id="rId42"/>
    <p:sldId id="433" r:id="rId43"/>
    <p:sldId id="434" r:id="rId44"/>
    <p:sldId id="435" r:id="rId45"/>
    <p:sldId id="436" r:id="rId46"/>
    <p:sldId id="437" r:id="rId47"/>
    <p:sldId id="438" r:id="rId48"/>
    <p:sldId id="439" r:id="rId49"/>
    <p:sldId id="440" r:id="rId50"/>
    <p:sldId id="441" r:id="rId51"/>
    <p:sldId id="442" r:id="rId52"/>
    <p:sldId id="443" r:id="rId53"/>
    <p:sldId id="444" r:id="rId54"/>
    <p:sldId id="445" r:id="rId55"/>
    <p:sldId id="446" r:id="rId56"/>
    <p:sldId id="447" r:id="rId57"/>
    <p:sldId id="448" r:id="rId58"/>
    <p:sldId id="449" r:id="rId59"/>
    <p:sldId id="450" r:id="rId60"/>
    <p:sldId id="451" r:id="rId61"/>
    <p:sldId id="452" r:id="rId62"/>
    <p:sldId id="453" r:id="rId63"/>
    <p:sldId id="454" r:id="rId64"/>
    <p:sldId id="455" r:id="rId65"/>
    <p:sldId id="456" r:id="rId66"/>
    <p:sldId id="457" r:id="rId67"/>
    <p:sldId id="458" r:id="rId68"/>
    <p:sldId id="459" r:id="rId69"/>
    <p:sldId id="460" r:id="rId70"/>
    <p:sldId id="461" r:id="rId71"/>
    <p:sldId id="462" r:id="rId72"/>
    <p:sldId id="463" r:id="rId73"/>
    <p:sldId id="464" r:id="rId74"/>
    <p:sldId id="465" r:id="rId75"/>
    <p:sldId id="466" r:id="rId76"/>
    <p:sldId id="467" r:id="rId77"/>
    <p:sldId id="468" r:id="rId78"/>
    <p:sldId id="469" r:id="rId79"/>
    <p:sldId id="470" r:id="rId80"/>
    <p:sldId id="471" r:id="rId81"/>
    <p:sldId id="472" r:id="rId82"/>
    <p:sldId id="490" r:id="rId83"/>
    <p:sldId id="495" r:id="rId84"/>
    <p:sldId id="496" r:id="rId85"/>
    <p:sldId id="497" r:id="rId86"/>
    <p:sldId id="498" r:id="rId87"/>
    <p:sldId id="499" r:id="rId88"/>
    <p:sldId id="500" r:id="rId89"/>
    <p:sldId id="502" r:id="rId90"/>
    <p:sldId id="505" r:id="rId91"/>
    <p:sldId id="507" r:id="rId92"/>
    <p:sldId id="508" r:id="rId93"/>
    <p:sldId id="510" r:id="rId94"/>
    <p:sldId id="512" r:id="rId95"/>
    <p:sldId id="514" r:id="rId96"/>
    <p:sldId id="516" r:id="rId97"/>
    <p:sldId id="518" r:id="rId98"/>
    <p:sldId id="517" r:id="rId99"/>
    <p:sldId id="519" r:id="rId100"/>
    <p:sldId id="520" r:id="rId101"/>
    <p:sldId id="521" r:id="rId102"/>
    <p:sldId id="523" r:id="rId103"/>
    <p:sldId id="524" r:id="rId104"/>
    <p:sldId id="525" r:id="rId105"/>
    <p:sldId id="526" r:id="rId106"/>
    <p:sldId id="527" r:id="rId107"/>
    <p:sldId id="528" r:id="rId108"/>
    <p:sldId id="529" r:id="rId109"/>
    <p:sldId id="536" r:id="rId110"/>
    <p:sldId id="473" r:id="rId111"/>
    <p:sldId id="474" r:id="rId112"/>
    <p:sldId id="475" r:id="rId113"/>
    <p:sldId id="476" r:id="rId114"/>
    <p:sldId id="477" r:id="rId115"/>
    <p:sldId id="478" r:id="rId116"/>
    <p:sldId id="479" r:id="rId117"/>
    <p:sldId id="480" r:id="rId118"/>
    <p:sldId id="481" r:id="rId119"/>
    <p:sldId id="482" r:id="rId120"/>
    <p:sldId id="483" r:id="rId121"/>
    <p:sldId id="484" r:id="rId122"/>
    <p:sldId id="485" r:id="rId123"/>
    <p:sldId id="486" r:id="rId124"/>
    <p:sldId id="487" r:id="rId125"/>
    <p:sldId id="488" r:id="rId126"/>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66FF33"/>
    <a:srgbClr val="660066"/>
    <a:srgbClr val="CC3300"/>
    <a:srgbClr val="006600"/>
    <a:srgbClr val="FFFF00"/>
    <a:srgbClr val="FF3300"/>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15" autoAdjust="0"/>
    <p:restoredTop sz="86477" autoAdjust="0"/>
  </p:normalViewPr>
  <p:slideViewPr>
    <p:cSldViewPr>
      <p:cViewPr varScale="1">
        <p:scale>
          <a:sx n="73" d="100"/>
          <a:sy n="73" d="100"/>
        </p:scale>
        <p:origin x="1085" y="53"/>
      </p:cViewPr>
      <p:guideLst>
        <p:guide orient="horz" pos="2160"/>
        <p:guide pos="2880"/>
      </p:guideLst>
    </p:cSldViewPr>
  </p:slideViewPr>
  <p:outlineViewPr>
    <p:cViewPr>
      <p:scale>
        <a:sx n="33" d="100"/>
        <a:sy n="33" d="100"/>
      </p:scale>
      <p:origin x="0" y="729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2DE062-EC81-4BC2-8BC6-840FA4C9AD02}" type="datetimeFigureOut">
              <a:rPr lang="en-US" smtClean="0"/>
              <a:t>6/26/2016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14D11-2561-40DC-8351-FFF3A59816D0}" type="slidenum">
              <a:rPr lang="en-US" smtClean="0"/>
              <a:t>‹#›</a:t>
            </a:fld>
            <a:endParaRPr lang="en-US"/>
          </a:p>
        </p:txBody>
      </p:sp>
    </p:spTree>
    <p:extLst>
      <p:ext uri="{BB962C8B-B14F-4D97-AF65-F5344CB8AC3E}">
        <p14:creationId xmlns:p14="http://schemas.microsoft.com/office/powerpoint/2010/main" val="1414126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228D39-3134-4754-A9FE-B22E23DBADA2}" type="slidenum">
              <a:rPr lang="en-US" altLang="en-US"/>
              <a:pPr>
                <a:spcBef>
                  <a:spcPct val="0"/>
                </a:spcBef>
              </a:pPr>
              <a:t>62</a:t>
            </a:fld>
            <a:endParaRPr lang="en-US" altLang="en-US"/>
          </a:p>
        </p:txBody>
      </p:sp>
    </p:spTree>
    <p:extLst>
      <p:ext uri="{BB962C8B-B14F-4D97-AF65-F5344CB8AC3E}">
        <p14:creationId xmlns:p14="http://schemas.microsoft.com/office/powerpoint/2010/main" val="3642331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9E6590D-C35C-4754-98D8-AEB8D943DC1F}" type="slidenum">
              <a:rPr lang="en-US" altLang="en-US"/>
              <a:pPr>
                <a:spcBef>
                  <a:spcPct val="0"/>
                </a:spcBef>
              </a:pPr>
              <a:t>63</a:t>
            </a:fld>
            <a:endParaRPr lang="en-US" altLang="en-US"/>
          </a:p>
        </p:txBody>
      </p:sp>
    </p:spTree>
    <p:extLst>
      <p:ext uri="{BB962C8B-B14F-4D97-AF65-F5344CB8AC3E}">
        <p14:creationId xmlns:p14="http://schemas.microsoft.com/office/powerpoint/2010/main" val="2383395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5539"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a:latin typeface="Times New Roman" panose="02020603050405020304" pitchFamily="18" charset="0"/>
              </a:rPr>
              <a:t>1</a:t>
            </a:r>
          </a:p>
        </p:txBody>
      </p:sp>
      <p:sp>
        <p:nvSpPr>
          <p:cNvPr id="65540"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5541"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5542" name="Rectangle 6"/>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5543" name="Rectangle 7"/>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a:latin typeface="Times New Roman" panose="02020603050405020304" pitchFamily="18" charset="0"/>
              </a:rPr>
              <a:t>1</a:t>
            </a:r>
          </a:p>
        </p:txBody>
      </p:sp>
      <p:sp>
        <p:nvSpPr>
          <p:cNvPr id="65544" name="Rectangle 8"/>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5545" name="Rectangle 9"/>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5546" name="Rectangle 10"/>
          <p:cNvSpPr>
            <a:spLocks noGrp="1" noRot="1" noChangeAspect="1" noChangeArrowheads="1" noTextEdit="1"/>
          </p:cNvSpPr>
          <p:nvPr>
            <p:ph type="sldImg"/>
          </p:nvPr>
        </p:nvSpPr>
        <p:spPr bwMode="auto">
          <a:xfrm>
            <a:off x="1206500" y="733425"/>
            <a:ext cx="4445000" cy="333375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7" name="Rectangle 11"/>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173948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7587"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a:latin typeface="Times New Roman" panose="02020603050405020304" pitchFamily="18" charset="0"/>
              </a:rPr>
              <a:t>1</a:t>
            </a:r>
          </a:p>
        </p:txBody>
      </p:sp>
      <p:sp>
        <p:nvSpPr>
          <p:cNvPr id="67588"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7589"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7590" name="Rectangle 6"/>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7591" name="Rectangle 7"/>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a:latin typeface="Times New Roman" panose="02020603050405020304" pitchFamily="18" charset="0"/>
              </a:rPr>
              <a:t>1</a:t>
            </a:r>
          </a:p>
        </p:txBody>
      </p:sp>
      <p:sp>
        <p:nvSpPr>
          <p:cNvPr id="67592" name="Rectangle 8"/>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7593" name="Rectangle 9"/>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7594" name="Rectangle 10"/>
          <p:cNvSpPr>
            <a:spLocks noGrp="1" noRot="1" noChangeAspect="1" noChangeArrowheads="1" noTextEdit="1"/>
          </p:cNvSpPr>
          <p:nvPr>
            <p:ph type="sldImg"/>
          </p:nvPr>
        </p:nvSpPr>
        <p:spPr bwMode="auto">
          <a:xfrm>
            <a:off x="1206500" y="733425"/>
            <a:ext cx="4445000" cy="333375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95" name="Rectangle 11"/>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656700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9635"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a:latin typeface="Times New Roman" panose="02020603050405020304" pitchFamily="18" charset="0"/>
              </a:rPr>
              <a:t>1</a:t>
            </a:r>
          </a:p>
        </p:txBody>
      </p:sp>
      <p:sp>
        <p:nvSpPr>
          <p:cNvPr id="69636" name="Rectangle 4"/>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9637" name="Rectangle 5"/>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9638" name="Rectangle 6"/>
          <p:cNvSpPr>
            <a:spLocks noChangeArrowheads="1"/>
          </p:cNvSpPr>
          <p:nvPr/>
        </p:nvSpPr>
        <p:spPr bwMode="auto">
          <a:xfrm>
            <a:off x="388620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9639" name="Rectangle 7"/>
          <p:cNvSpPr>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050" tIns="0" rIns="19050" bIns="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r>
              <a:rPr lang="en-US" altLang="en-US" sz="1000" i="1">
                <a:latin typeface="Times New Roman" panose="02020603050405020304" pitchFamily="18" charset="0"/>
              </a:rPr>
              <a:t>1</a:t>
            </a:r>
          </a:p>
        </p:txBody>
      </p:sp>
      <p:sp>
        <p:nvSpPr>
          <p:cNvPr id="69640" name="Rectangle 8"/>
          <p:cNvSpPr>
            <a:spLocks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9641" name="Rectangle 9"/>
          <p:cNvSpPr>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sz="1800">
              <a:latin typeface="Arial" panose="020B0604020202020204" pitchFamily="34" charset="0"/>
            </a:endParaRPr>
          </a:p>
        </p:txBody>
      </p:sp>
      <p:sp>
        <p:nvSpPr>
          <p:cNvPr id="69642" name="Rectangle 10"/>
          <p:cNvSpPr>
            <a:spLocks noGrp="1" noRot="1" noChangeAspect="1" noChangeArrowheads="1" noTextEdit="1"/>
          </p:cNvSpPr>
          <p:nvPr>
            <p:ph type="sldImg"/>
          </p:nvPr>
        </p:nvSpPr>
        <p:spPr bwMode="auto">
          <a:xfrm>
            <a:off x="1206500" y="733425"/>
            <a:ext cx="4445000" cy="3333750"/>
          </a:xfrm>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43" name="Rectangle 11"/>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868691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B22A4B-84ED-4689-8550-79BA4DAA2EB2}" type="slidenum">
              <a:rPr lang="en-US" altLang="en-US"/>
              <a:pPr>
                <a:defRPr/>
              </a:pPr>
              <a:t>‹#›</a:t>
            </a:fld>
            <a:endParaRPr lang="en-US" altLang="en-US"/>
          </a:p>
        </p:txBody>
      </p:sp>
    </p:spTree>
    <p:extLst>
      <p:ext uri="{BB962C8B-B14F-4D97-AF65-F5344CB8AC3E}">
        <p14:creationId xmlns:p14="http://schemas.microsoft.com/office/powerpoint/2010/main" val="1716165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192391-FF8B-432A-83E5-762BE7D920AF}" type="slidenum">
              <a:rPr lang="en-US" altLang="en-US"/>
              <a:pPr>
                <a:defRPr/>
              </a:pPr>
              <a:t>‹#›</a:t>
            </a:fld>
            <a:endParaRPr lang="en-US" altLang="en-US"/>
          </a:p>
        </p:txBody>
      </p:sp>
    </p:spTree>
    <p:extLst>
      <p:ext uri="{BB962C8B-B14F-4D97-AF65-F5344CB8AC3E}">
        <p14:creationId xmlns:p14="http://schemas.microsoft.com/office/powerpoint/2010/main" val="540619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F497BA-DB86-46B9-B27D-44B529AE0FA1}" type="slidenum">
              <a:rPr lang="en-US" altLang="en-US"/>
              <a:pPr>
                <a:defRPr/>
              </a:pPr>
              <a:t>‹#›</a:t>
            </a:fld>
            <a:endParaRPr lang="en-US" altLang="en-US"/>
          </a:p>
        </p:txBody>
      </p:sp>
    </p:spTree>
    <p:extLst>
      <p:ext uri="{BB962C8B-B14F-4D97-AF65-F5344CB8AC3E}">
        <p14:creationId xmlns:p14="http://schemas.microsoft.com/office/powerpoint/2010/main" val="3881241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9C65CC-9364-46B6-B940-EE45F2AFFBA5}" type="slidenum">
              <a:rPr lang="en-US" altLang="en-US"/>
              <a:pPr>
                <a:defRPr/>
              </a:pPr>
              <a:t>‹#›</a:t>
            </a:fld>
            <a:endParaRPr lang="en-US" altLang="en-US"/>
          </a:p>
        </p:txBody>
      </p:sp>
    </p:spTree>
    <p:extLst>
      <p:ext uri="{BB962C8B-B14F-4D97-AF65-F5344CB8AC3E}">
        <p14:creationId xmlns:p14="http://schemas.microsoft.com/office/powerpoint/2010/main" val="233764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42B223-B6D4-4469-A4F7-0EFD72D1FA1D}" type="slidenum">
              <a:rPr lang="en-US" altLang="en-US"/>
              <a:pPr>
                <a:defRPr/>
              </a:pPr>
              <a:t>‹#›</a:t>
            </a:fld>
            <a:endParaRPr lang="en-US" altLang="en-US"/>
          </a:p>
        </p:txBody>
      </p:sp>
    </p:spTree>
    <p:extLst>
      <p:ext uri="{BB962C8B-B14F-4D97-AF65-F5344CB8AC3E}">
        <p14:creationId xmlns:p14="http://schemas.microsoft.com/office/powerpoint/2010/main" val="41373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411377-92A0-4D2C-9344-7E8887B90DA5}" type="slidenum">
              <a:rPr lang="en-US" altLang="en-US"/>
              <a:pPr>
                <a:defRPr/>
              </a:pPr>
              <a:t>‹#›</a:t>
            </a:fld>
            <a:endParaRPr lang="en-US" altLang="en-US"/>
          </a:p>
        </p:txBody>
      </p:sp>
    </p:spTree>
    <p:extLst>
      <p:ext uri="{BB962C8B-B14F-4D97-AF65-F5344CB8AC3E}">
        <p14:creationId xmlns:p14="http://schemas.microsoft.com/office/powerpoint/2010/main" val="2298371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6E8F86-AD32-4080-876C-85459A6AF14F}" type="slidenum">
              <a:rPr lang="en-US" altLang="en-US"/>
              <a:pPr>
                <a:defRPr/>
              </a:pPr>
              <a:t>‹#›</a:t>
            </a:fld>
            <a:endParaRPr lang="en-US" altLang="en-US"/>
          </a:p>
        </p:txBody>
      </p:sp>
    </p:spTree>
    <p:extLst>
      <p:ext uri="{BB962C8B-B14F-4D97-AF65-F5344CB8AC3E}">
        <p14:creationId xmlns:p14="http://schemas.microsoft.com/office/powerpoint/2010/main" val="3389780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628F55-D5CE-4EE6-91F0-8127E6B581DD}" type="slidenum">
              <a:rPr lang="en-US" altLang="en-US"/>
              <a:pPr>
                <a:defRPr/>
              </a:pPr>
              <a:t>‹#›</a:t>
            </a:fld>
            <a:endParaRPr lang="en-US" altLang="en-US"/>
          </a:p>
        </p:txBody>
      </p:sp>
    </p:spTree>
    <p:extLst>
      <p:ext uri="{BB962C8B-B14F-4D97-AF65-F5344CB8AC3E}">
        <p14:creationId xmlns:p14="http://schemas.microsoft.com/office/powerpoint/2010/main" val="3631533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D04F94-02CD-4875-BDA0-ED622605AE8C}" type="slidenum">
              <a:rPr lang="en-US" altLang="en-US"/>
              <a:pPr>
                <a:defRPr/>
              </a:pPr>
              <a:t>‹#›</a:t>
            </a:fld>
            <a:endParaRPr lang="en-US" altLang="en-US"/>
          </a:p>
        </p:txBody>
      </p:sp>
    </p:spTree>
    <p:extLst>
      <p:ext uri="{BB962C8B-B14F-4D97-AF65-F5344CB8AC3E}">
        <p14:creationId xmlns:p14="http://schemas.microsoft.com/office/powerpoint/2010/main" val="160151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A9ED56-BC31-4BFF-986A-E97A35E25A35}" type="slidenum">
              <a:rPr lang="en-US" altLang="en-US"/>
              <a:pPr>
                <a:defRPr/>
              </a:pPr>
              <a:t>‹#›</a:t>
            </a:fld>
            <a:endParaRPr lang="en-US" altLang="en-US"/>
          </a:p>
        </p:txBody>
      </p:sp>
    </p:spTree>
    <p:extLst>
      <p:ext uri="{BB962C8B-B14F-4D97-AF65-F5344CB8AC3E}">
        <p14:creationId xmlns:p14="http://schemas.microsoft.com/office/powerpoint/2010/main" val="181207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C41752-3D21-4553-8FBC-B749EBAF8F3B}" type="slidenum">
              <a:rPr lang="en-US" altLang="en-US"/>
              <a:pPr>
                <a:defRPr/>
              </a:pPr>
              <a:t>‹#›</a:t>
            </a:fld>
            <a:endParaRPr lang="en-US" altLang="en-US"/>
          </a:p>
        </p:txBody>
      </p:sp>
    </p:spTree>
    <p:extLst>
      <p:ext uri="{BB962C8B-B14F-4D97-AF65-F5344CB8AC3E}">
        <p14:creationId xmlns:p14="http://schemas.microsoft.com/office/powerpoint/2010/main" val="1074814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B6715290-6913-49F1-8B7A-5FB0C755897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upload.wikimedia.org/wikipedia/en/6/6b/Phanerozoic_biodiversity_blank_01.png" TargetMode="Externa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hyperlink" Target="http://www.thew2o.net/sitemenu" TargetMode="External"/><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11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4" Type="http://schemas.openxmlformats.org/officeDocument/2006/relationships/image" Target="../media/image129.jpeg"/></Relationships>
</file>

<file path=ppt/slides/_rels/slide119.xml.rels><?xml version="1.0" encoding="UTF-8" standalone="yes"?>
<Relationships xmlns="http://schemas.openxmlformats.org/package/2006/relationships"><Relationship Id="rId3" Type="http://schemas.openxmlformats.org/officeDocument/2006/relationships/hyperlink" Target="http://www.teebweb.org/LinkClick.aspx?fileticket=ubcryE0OUbw%3d&amp;tabid=1021&amp;language=en-US" TargetMode="External"/><Relationship Id="rId2" Type="http://schemas.openxmlformats.org/officeDocument/2006/relationships/hyperlink" Target="http://www.justmeans.com/Stop-Loss-CSR-Biodiversity/28856.html"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hyperlink" Target="http://en.wikipedia.org/wiki/Image:The_Earth_seen_from_Apollo_17.jpg" TargetMode="Externa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learner.org/jnorth/images/graphics/n-r/robinWK_020.jpg" TargetMode="Externa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learner.org/jnorth/images/graphics/n-r/robinWK_020.jpg" TargetMode="Externa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hyperlink" Target="http://www.learner.org/jnorth/images/graphics/n-r/robinWK_020.jpg" TargetMode="Externa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hyperlink" Target="http://www.learner.org/jnorth/images/graphics/n-r/robinWK_020.jpg" TargetMode="Externa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image" Target="../media/image29.wmf"/><Relationship Id="rId1" Type="http://schemas.openxmlformats.org/officeDocument/2006/relationships/slideLayout" Target="../slideLayouts/slideLayout7.xml"/><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slideLayout" Target="../slideLayouts/slideLayout7.xml"/><Relationship Id="rId5" Type="http://schemas.openxmlformats.org/officeDocument/2006/relationships/image" Target="../media/image40.wmf"/><Relationship Id="rId4" Type="http://schemas.openxmlformats.org/officeDocument/2006/relationships/image" Target="../media/image39.wmf"/></Relationships>
</file>

<file path=ppt/slides/_rels/slide44.xml.rels><?xml version="1.0" encoding="UTF-8" standalone="yes"?>
<Relationships xmlns="http://schemas.openxmlformats.org/package/2006/relationships"><Relationship Id="rId3" Type="http://schemas.openxmlformats.org/officeDocument/2006/relationships/image" Target="../media/image42.wmf"/><Relationship Id="rId7" Type="http://schemas.openxmlformats.org/officeDocument/2006/relationships/image" Target="../media/image46.wmf"/><Relationship Id="rId2" Type="http://schemas.openxmlformats.org/officeDocument/2006/relationships/image" Target="../media/image41.wmf"/><Relationship Id="rId1" Type="http://schemas.openxmlformats.org/officeDocument/2006/relationships/slideLayout" Target="../slideLayouts/slideLayout7.xml"/><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www.google.com/url?sa=i&amp;rct=j&amp;q=&amp;esrc=s&amp;source=images&amp;cd=&amp;cad=rja&amp;uact=8&amp;docid=YgYwkdZoJiaj2M&amp;tbnid=ycqyvd2jY8nEHM:&amp;ved=0CAUQjRw&amp;url=http://www.skepticalscience.com/global-cooling-intermediate.htm&amp;ei=nANZU9ChFPSosQT5uIGAAQ&amp;bvm=bv.65397613,d.b2I&amp;psig=AFQjCNG7yAE1zmxQg1eyuGFFRrhgWA5gUQ&amp;ust=1398428651009492"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6"/>
          <p:cNvSpPr txBox="1">
            <a:spLocks noChangeArrowheads="1"/>
          </p:cNvSpPr>
          <p:nvPr/>
        </p:nvSpPr>
        <p:spPr bwMode="auto">
          <a:xfrm>
            <a:off x="1066800" y="609600"/>
            <a:ext cx="6858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4000" dirty="0"/>
              <a:t>Why Preserve Biodiversity</a:t>
            </a:r>
            <a:r>
              <a:rPr lang="en-US" altLang="en-US" sz="4000" dirty="0" smtClean="0"/>
              <a:t>?</a:t>
            </a:r>
            <a:endParaRPr lang="en-US" altLang="en-US" sz="2400" dirty="0"/>
          </a:p>
        </p:txBody>
      </p:sp>
      <p:pic>
        <p:nvPicPr>
          <p:cNvPr id="2051" name="Picture 7" descr="C:\Windows\WEB\TROPICS\DEND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81200"/>
            <a:ext cx="1841500" cy="2209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052" name="Picture 8" descr="C:\Windows\WEB\TROPICS\HOWLF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10000"/>
            <a:ext cx="3505200" cy="278606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053" name="Picture 9" descr="C:\Windows\WEB\TROPICS\MARINEG.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2133600"/>
            <a:ext cx="2286000" cy="2062163"/>
          </a:xfrm>
          <a:prstGeom prst="rect">
            <a:avLst/>
          </a:prstGeom>
          <a:noFill/>
          <a:ln w="9525">
            <a:solidFill>
              <a:srgbClr val="CC66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685800" y="9144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b="1"/>
              <a:t>Monoculture</a:t>
            </a:r>
          </a:p>
        </p:txBody>
      </p:sp>
      <p:sp>
        <p:nvSpPr>
          <p:cNvPr id="21507" name="Text Box 3"/>
          <p:cNvSpPr txBox="1">
            <a:spLocks noChangeArrowheads="1"/>
          </p:cNvSpPr>
          <p:nvPr/>
        </p:nvSpPr>
        <p:spPr bwMode="auto">
          <a:xfrm>
            <a:off x="457200" y="5029200"/>
            <a:ext cx="2590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t>They all need the same things at the same concentrations; have to place them far apart to reduce competition.</a:t>
            </a:r>
          </a:p>
        </p:txBody>
      </p:sp>
      <p:sp>
        <p:nvSpPr>
          <p:cNvPr id="21508" name="Line 9"/>
          <p:cNvSpPr>
            <a:spLocks noChangeShapeType="1"/>
          </p:cNvSpPr>
          <p:nvPr/>
        </p:nvSpPr>
        <p:spPr bwMode="auto">
          <a:xfrm>
            <a:off x="685800" y="17526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9" name="Line 10"/>
          <p:cNvSpPr>
            <a:spLocks noChangeShapeType="1"/>
          </p:cNvSpPr>
          <p:nvPr/>
        </p:nvSpPr>
        <p:spPr bwMode="auto">
          <a:xfrm>
            <a:off x="1143000" y="17526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0" name="Line 11"/>
          <p:cNvSpPr>
            <a:spLocks noChangeShapeType="1"/>
          </p:cNvSpPr>
          <p:nvPr/>
        </p:nvSpPr>
        <p:spPr bwMode="auto">
          <a:xfrm>
            <a:off x="1600200" y="17526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1" name="Line 12"/>
          <p:cNvSpPr>
            <a:spLocks noChangeShapeType="1"/>
          </p:cNvSpPr>
          <p:nvPr/>
        </p:nvSpPr>
        <p:spPr bwMode="auto">
          <a:xfrm>
            <a:off x="2133600" y="17526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2" name="Line 13"/>
          <p:cNvSpPr>
            <a:spLocks noChangeShapeType="1"/>
          </p:cNvSpPr>
          <p:nvPr/>
        </p:nvSpPr>
        <p:spPr bwMode="auto">
          <a:xfrm>
            <a:off x="2667000" y="17526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3" name="Rectangle 23"/>
          <p:cNvSpPr>
            <a:spLocks noChangeArrowheads="1"/>
          </p:cNvSpPr>
          <p:nvPr/>
        </p:nvSpPr>
        <p:spPr bwMode="auto">
          <a:xfrm>
            <a:off x="2971800" y="3200400"/>
            <a:ext cx="838200" cy="1371600"/>
          </a:xfrm>
          <a:prstGeom prst="rect">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2900"/>
            <a:ext cx="8153400"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87788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4648200" y="320675"/>
            <a:ext cx="42211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solidFill>
                  <a:srgbClr val="FF0000"/>
                </a:solidFill>
              </a:rPr>
              <a:t>- More big storms: March 24, 2004  – Atlantic Cyclone off Brazil.</a:t>
            </a:r>
          </a:p>
        </p:txBody>
      </p:sp>
      <p:pic>
        <p:nvPicPr>
          <p:cNvPr id="34819" name="Picture 4" descr="atlantic cycl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100" y="1981200"/>
            <a:ext cx="7404100" cy="45799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73221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304800" y="533400"/>
            <a:ext cx="845820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solidFill>
                  <a:srgbClr val="FF0000"/>
                </a:solidFill>
              </a:rPr>
              <a:t>- More big storms </a:t>
            </a:r>
          </a:p>
          <a:p>
            <a:pPr eaLnBrk="1" hangingPunct="1">
              <a:spcBef>
                <a:spcPct val="50000"/>
              </a:spcBef>
              <a:buFontTx/>
              <a:buNone/>
            </a:pPr>
            <a:r>
              <a:rPr lang="en-US" altLang="en-US" sz="1800">
                <a:solidFill>
                  <a:srgbClr val="FF0000"/>
                </a:solidFill>
              </a:rPr>
              <a:t>“Natural disasters caused by extreme weather claimed seven times as many victims in 2003 as in the previous year and the trend is set to continue, says the world's biggest </a:t>
            </a:r>
            <a:r>
              <a:rPr lang="en-US" altLang="en-US" sz="1800">
                <a:solidFill>
                  <a:schemeClr val="accent2"/>
                </a:solidFill>
              </a:rPr>
              <a:t>reinsurance</a:t>
            </a:r>
            <a:r>
              <a:rPr lang="en-US" altLang="en-US" sz="1800">
                <a:solidFill>
                  <a:srgbClr val="FF0000"/>
                </a:solidFill>
              </a:rPr>
              <a:t> company. </a:t>
            </a:r>
            <a:r>
              <a:rPr lang="en-US" altLang="en-US" sz="1800">
                <a:solidFill>
                  <a:schemeClr val="accent2"/>
                </a:solidFill>
              </a:rPr>
              <a:t>(They insure insurance companies.) </a:t>
            </a:r>
            <a:r>
              <a:rPr lang="en-US" altLang="en-US" sz="1800">
                <a:solidFill>
                  <a:srgbClr val="FF0000"/>
                </a:solidFill>
              </a:rPr>
              <a:t>Munich Re said global warming would cause increasing economic damage in the future. "It is to be feared that extreme events which can be traced to climate change will have increasingly grave consequences in the future," the report said, adding that insurance premiums would rise and that clear-cut indemnity limits would be needed.” </a:t>
            </a:r>
          </a:p>
          <a:p>
            <a:pPr eaLnBrk="1" hangingPunct="1">
              <a:spcBef>
                <a:spcPct val="50000"/>
              </a:spcBef>
              <a:buFontTx/>
              <a:buNone/>
            </a:pPr>
            <a:r>
              <a:rPr lang="en-US" altLang="en-US" sz="1800">
                <a:solidFill>
                  <a:srgbClr val="FF0000"/>
                </a:solidFill>
              </a:rPr>
              <a:t>– </a:t>
            </a:r>
            <a:r>
              <a:rPr lang="en-US" altLang="en-US" sz="1800" i="1">
                <a:solidFill>
                  <a:srgbClr val="FF0000"/>
                </a:solidFill>
              </a:rPr>
              <a:t>Reuters New Service, Feb 27, 2004</a:t>
            </a:r>
          </a:p>
        </p:txBody>
      </p:sp>
    </p:spTree>
    <p:extLst>
      <p:ext uri="{BB962C8B-B14F-4D97-AF65-F5344CB8AC3E}">
        <p14:creationId xmlns:p14="http://schemas.microsoft.com/office/powerpoint/2010/main" val="13408439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imgick.oregonlive.com/home/olive-media/pgmain/img/oregonian/photo/2014/05/-b0bd66fd2d6c90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7924800"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82552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imgick.oregonlive.com/home/olive-media/pgmain/img/oregonian/photo/2014/05/-3e300d04546ed2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8" y="457200"/>
            <a:ext cx="843121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1"/>
          <p:cNvSpPr txBox="1">
            <a:spLocks noChangeArrowheads="1"/>
          </p:cNvSpPr>
          <p:nvPr/>
        </p:nvSpPr>
        <p:spPr bwMode="auto">
          <a:xfrm>
            <a:off x="3276600" y="8382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a:t>1900-2010</a:t>
            </a:r>
          </a:p>
        </p:txBody>
      </p:sp>
    </p:spTree>
    <p:extLst>
      <p:ext uri="{BB962C8B-B14F-4D97-AF65-F5344CB8AC3E}">
        <p14:creationId xmlns:p14="http://schemas.microsoft.com/office/powerpoint/2010/main" val="307300691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p:cNvSpPr txBox="1">
            <a:spLocks noChangeArrowheads="1"/>
          </p:cNvSpPr>
          <p:nvPr/>
        </p:nvSpPr>
        <p:spPr bwMode="auto">
          <a:xfrm>
            <a:off x="1295400" y="2132013"/>
            <a:ext cx="662940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t>	- Changes in Plant Growth:</a:t>
            </a:r>
          </a:p>
          <a:p>
            <a:pPr eaLnBrk="1" hangingPunct="1">
              <a:spcBef>
                <a:spcPct val="50000"/>
              </a:spcBef>
              <a:buFontTx/>
              <a:buNone/>
            </a:pPr>
            <a:r>
              <a:rPr lang="en-US" altLang="en-US" sz="1800">
                <a:solidFill>
                  <a:srgbClr val="FF0000"/>
                </a:solidFill>
              </a:rPr>
              <a:t>		Qualitative Effects:</a:t>
            </a:r>
          </a:p>
          <a:p>
            <a:pPr eaLnBrk="1" hangingPunct="1">
              <a:spcBef>
                <a:spcPct val="50000"/>
              </a:spcBef>
              <a:buFontTx/>
              <a:buNone/>
            </a:pPr>
            <a:r>
              <a:rPr lang="en-US" altLang="en-US" sz="1800">
                <a:solidFill>
                  <a:srgbClr val="FF0000"/>
                </a:solidFill>
              </a:rPr>
              <a:t>Laurance et al. (March 2004, </a:t>
            </a:r>
            <a:r>
              <a:rPr lang="en-US" altLang="en-US" sz="1800" i="1">
                <a:solidFill>
                  <a:srgbClr val="FF0000"/>
                </a:solidFill>
              </a:rPr>
              <a:t>Nature</a:t>
            </a:r>
            <a:r>
              <a:rPr lang="en-US" altLang="en-US" sz="1800">
                <a:solidFill>
                  <a:srgbClr val="FF0000"/>
                </a:solidFill>
              </a:rPr>
              <a:t>):</a:t>
            </a:r>
          </a:p>
          <a:p>
            <a:pPr eaLnBrk="1" hangingPunct="1">
              <a:spcBef>
                <a:spcPct val="50000"/>
              </a:spcBef>
              <a:buFontTx/>
              <a:buNone/>
            </a:pPr>
            <a:r>
              <a:rPr lang="en-US" altLang="en-US" sz="1800">
                <a:solidFill>
                  <a:srgbClr val="FF0000"/>
                </a:solidFill>
              </a:rPr>
              <a:t> - Pristine rainforests have changed composition in last 20 years, with an increase in fast-growing species and a decrease in slow growing species… probably as a result of increased CO</a:t>
            </a:r>
            <a:r>
              <a:rPr lang="en-US" altLang="en-US" sz="1800" baseline="-25000">
                <a:solidFill>
                  <a:srgbClr val="FF0000"/>
                </a:solidFill>
              </a:rPr>
              <a:t>2</a:t>
            </a:r>
            <a:r>
              <a:rPr lang="en-US" altLang="en-US" sz="1800">
                <a:solidFill>
                  <a:srgbClr val="FF0000"/>
                </a:solidFill>
              </a:rPr>
              <a:t> availability.</a:t>
            </a:r>
          </a:p>
        </p:txBody>
      </p:sp>
      <p:sp>
        <p:nvSpPr>
          <p:cNvPr id="39939" name="TextBox 3"/>
          <p:cNvSpPr txBox="1">
            <a:spLocks noChangeArrowheads="1"/>
          </p:cNvSpPr>
          <p:nvPr/>
        </p:nvSpPr>
        <p:spPr bwMode="auto">
          <a:xfrm>
            <a:off x="381000" y="304800"/>
            <a:ext cx="4724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1800" b="1"/>
              <a:t>Reductions in polar ice</a:t>
            </a:r>
          </a:p>
          <a:p>
            <a:pPr eaLnBrk="1" hangingPunct="1">
              <a:spcBef>
                <a:spcPct val="0"/>
              </a:spcBef>
              <a:buFontTx/>
              <a:buChar char="-"/>
            </a:pPr>
            <a:r>
              <a:rPr lang="en-US" altLang="en-US" sz="1800" b="1"/>
              <a:t>Reductions in glacial ice</a:t>
            </a:r>
          </a:p>
          <a:p>
            <a:pPr eaLnBrk="1" hangingPunct="1">
              <a:spcBef>
                <a:spcPct val="0"/>
              </a:spcBef>
              <a:buFontTx/>
              <a:buChar char="-"/>
            </a:pPr>
            <a:r>
              <a:rPr lang="en-US" altLang="en-US" sz="1800" b="1"/>
              <a:t>Sea level rise</a:t>
            </a:r>
          </a:p>
          <a:p>
            <a:pPr eaLnBrk="1" hangingPunct="1">
              <a:spcBef>
                <a:spcPct val="0"/>
              </a:spcBef>
              <a:buFontTx/>
              <a:buChar char="-"/>
            </a:pPr>
            <a:r>
              <a:rPr lang="en-US" altLang="en-US" sz="1800" b="1"/>
              <a:t>Melting of Permafrost</a:t>
            </a:r>
          </a:p>
          <a:p>
            <a:pPr eaLnBrk="1" hangingPunct="1">
              <a:spcBef>
                <a:spcPct val="0"/>
              </a:spcBef>
              <a:buFontTx/>
              <a:buChar char="-"/>
            </a:pPr>
            <a:r>
              <a:rPr lang="en-US" altLang="en-US" sz="1800" b="1"/>
              <a:t>Stronger Storms</a:t>
            </a:r>
          </a:p>
          <a:p>
            <a:pPr eaLnBrk="1" hangingPunct="1">
              <a:spcBef>
                <a:spcPct val="0"/>
              </a:spcBef>
              <a:buFontTx/>
              <a:buChar char="-"/>
            </a:pPr>
            <a:r>
              <a:rPr lang="en-US" altLang="en-US" sz="1800" b="1"/>
              <a:t>Effects on the Biosphere</a:t>
            </a:r>
          </a:p>
        </p:txBody>
      </p:sp>
    </p:spTree>
    <p:extLst>
      <p:ext uri="{BB962C8B-B14F-4D97-AF65-F5344CB8AC3E}">
        <p14:creationId xmlns:p14="http://schemas.microsoft.com/office/powerpoint/2010/main" val="20325454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1447800" y="2014538"/>
            <a:ext cx="70866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Char char="-"/>
            </a:pPr>
            <a:r>
              <a:rPr lang="en-US" altLang="en-US" sz="1800"/>
              <a:t>Changes in Reef Communities:</a:t>
            </a:r>
          </a:p>
          <a:p>
            <a:pPr eaLnBrk="1" hangingPunct="1">
              <a:spcBef>
                <a:spcPct val="50000"/>
              </a:spcBef>
              <a:buFontTx/>
              <a:buNone/>
            </a:pPr>
            <a:r>
              <a:rPr lang="en-US" altLang="en-US" sz="1800">
                <a:solidFill>
                  <a:srgbClr val="FF0000"/>
                </a:solidFill>
              </a:rPr>
              <a:t>“Almost 15% of the world's reefs are already beyond repair thanks to global warming. Another 30% may be lost over the next 30 years.” </a:t>
            </a:r>
          </a:p>
          <a:p>
            <a:pPr eaLnBrk="1" hangingPunct="1">
              <a:spcBef>
                <a:spcPct val="50000"/>
              </a:spcBef>
              <a:buFontTx/>
              <a:buNone/>
            </a:pPr>
            <a:r>
              <a:rPr lang="en-US" altLang="en-US" sz="1800">
                <a:solidFill>
                  <a:srgbClr val="FF0000"/>
                </a:solidFill>
              </a:rPr>
              <a:t>– </a:t>
            </a:r>
            <a:r>
              <a:rPr lang="en-US" altLang="en-US" sz="1800" i="1">
                <a:solidFill>
                  <a:srgbClr val="FF0000"/>
                </a:solidFill>
              </a:rPr>
              <a:t>(Nature, February 2004)  </a:t>
            </a:r>
          </a:p>
          <a:p>
            <a:pPr eaLnBrk="1" hangingPunct="1">
              <a:spcBef>
                <a:spcPct val="50000"/>
              </a:spcBef>
              <a:buFontTx/>
              <a:buNone/>
            </a:pPr>
            <a:endParaRPr lang="en-US" altLang="en-US" sz="1800" i="1">
              <a:solidFill>
                <a:srgbClr val="FF0000"/>
              </a:solidFill>
            </a:endParaRPr>
          </a:p>
          <a:p>
            <a:pPr eaLnBrk="1" hangingPunct="1">
              <a:spcBef>
                <a:spcPct val="50000"/>
              </a:spcBef>
              <a:buFontTx/>
              <a:buNone/>
            </a:pPr>
            <a:r>
              <a:rPr lang="en-US" altLang="en-US" sz="1800">
                <a:solidFill>
                  <a:srgbClr val="FF0000"/>
                </a:solidFill>
              </a:rPr>
              <a:t>- Reefs are home to 25% of all marine species</a:t>
            </a:r>
          </a:p>
          <a:p>
            <a:pPr eaLnBrk="1" hangingPunct="1">
              <a:spcBef>
                <a:spcPct val="50000"/>
              </a:spcBef>
              <a:buFontTx/>
              <a:buNone/>
            </a:pPr>
            <a:r>
              <a:rPr lang="en-US" altLang="en-US" sz="1800">
                <a:solidFill>
                  <a:srgbClr val="FF0000"/>
                </a:solidFill>
              </a:rPr>
              <a:t>- Reefs are nursery areas for the larvae and fry of commercially important fish and crustacean species</a:t>
            </a:r>
          </a:p>
          <a:p>
            <a:pPr eaLnBrk="1" hangingPunct="1">
              <a:spcBef>
                <a:spcPct val="50000"/>
              </a:spcBef>
              <a:buFontTx/>
              <a:buNone/>
            </a:pPr>
            <a:r>
              <a:rPr lang="en-US" altLang="en-US" sz="1800">
                <a:solidFill>
                  <a:srgbClr val="FF0000"/>
                </a:solidFill>
              </a:rPr>
              <a:t>- Reefs are important storm breaks for tropical coasts</a:t>
            </a:r>
          </a:p>
        </p:txBody>
      </p:sp>
      <p:sp>
        <p:nvSpPr>
          <p:cNvPr id="40963" name="TextBox 3"/>
          <p:cNvSpPr txBox="1">
            <a:spLocks noChangeArrowheads="1"/>
          </p:cNvSpPr>
          <p:nvPr/>
        </p:nvSpPr>
        <p:spPr bwMode="auto">
          <a:xfrm>
            <a:off x="381000" y="304800"/>
            <a:ext cx="4724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1800" b="1"/>
              <a:t>Reductions in polar ice</a:t>
            </a:r>
          </a:p>
          <a:p>
            <a:pPr eaLnBrk="1" hangingPunct="1">
              <a:spcBef>
                <a:spcPct val="0"/>
              </a:spcBef>
              <a:buFontTx/>
              <a:buChar char="-"/>
            </a:pPr>
            <a:r>
              <a:rPr lang="en-US" altLang="en-US" sz="1800" b="1"/>
              <a:t>Reductions in glacial ice</a:t>
            </a:r>
          </a:p>
          <a:p>
            <a:pPr eaLnBrk="1" hangingPunct="1">
              <a:spcBef>
                <a:spcPct val="0"/>
              </a:spcBef>
              <a:buFontTx/>
              <a:buChar char="-"/>
            </a:pPr>
            <a:r>
              <a:rPr lang="en-US" altLang="en-US" sz="1800" b="1"/>
              <a:t>Sea level rise</a:t>
            </a:r>
          </a:p>
          <a:p>
            <a:pPr eaLnBrk="1" hangingPunct="1">
              <a:spcBef>
                <a:spcPct val="0"/>
              </a:spcBef>
              <a:buFontTx/>
              <a:buChar char="-"/>
            </a:pPr>
            <a:r>
              <a:rPr lang="en-US" altLang="en-US" sz="1800" b="1"/>
              <a:t>Melting of Permafrost</a:t>
            </a:r>
          </a:p>
          <a:p>
            <a:pPr eaLnBrk="1" hangingPunct="1">
              <a:spcBef>
                <a:spcPct val="0"/>
              </a:spcBef>
              <a:buFontTx/>
              <a:buChar char="-"/>
            </a:pPr>
            <a:r>
              <a:rPr lang="en-US" altLang="en-US" sz="1800" b="1"/>
              <a:t>Stronger Storms</a:t>
            </a:r>
          </a:p>
          <a:p>
            <a:pPr eaLnBrk="1" hangingPunct="1">
              <a:spcBef>
                <a:spcPct val="0"/>
              </a:spcBef>
              <a:buFontTx/>
              <a:buChar char="-"/>
            </a:pPr>
            <a:r>
              <a:rPr lang="en-US" altLang="en-US" sz="1800" b="1"/>
              <a:t>Effects on the Biosphere</a:t>
            </a:r>
          </a:p>
        </p:txBody>
      </p:sp>
    </p:spTree>
    <p:extLst>
      <p:ext uri="{BB962C8B-B14F-4D97-AF65-F5344CB8AC3E}">
        <p14:creationId xmlns:p14="http://schemas.microsoft.com/office/powerpoint/2010/main" val="261683058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p:cNvSpPr txBox="1">
            <a:spLocks noChangeArrowheads="1"/>
          </p:cNvSpPr>
          <p:nvPr/>
        </p:nvSpPr>
        <p:spPr bwMode="auto">
          <a:xfrm>
            <a:off x="2133600" y="5334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Char char="-"/>
            </a:pPr>
            <a:r>
              <a:rPr lang="en-US" altLang="en-US" sz="1800">
                <a:solidFill>
                  <a:srgbClr val="FF0000"/>
                </a:solidFill>
              </a:rPr>
              <a:t>Changes in Reef Communities:</a:t>
            </a:r>
          </a:p>
        </p:txBody>
      </p:sp>
      <p:pic>
        <p:nvPicPr>
          <p:cNvPr id="41987" name="Picture 4" descr="bleach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477000" cy="54149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17067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1371600" y="2058988"/>
            <a:ext cx="6629400" cy="133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t>	</a:t>
            </a:r>
            <a:r>
              <a:rPr lang="en-US" altLang="en-US" sz="1800">
                <a:solidFill>
                  <a:srgbClr val="FF0000"/>
                </a:solidFill>
              </a:rPr>
              <a:t>- Changes in Species Diversity</a:t>
            </a:r>
          </a:p>
          <a:p>
            <a:pPr eaLnBrk="1" hangingPunct="1">
              <a:spcBef>
                <a:spcPct val="50000"/>
              </a:spcBef>
              <a:buFontTx/>
              <a:buNone/>
            </a:pPr>
            <a:r>
              <a:rPr lang="en-US" altLang="en-US" sz="1800">
                <a:solidFill>
                  <a:srgbClr val="FF0000"/>
                </a:solidFill>
              </a:rPr>
              <a:t>		15-37% of terrestrial species may go extinct in the next 50 years, largely because of global warming. </a:t>
            </a:r>
            <a:r>
              <a:rPr lang="en-US" altLang="en-US" sz="1800" i="1">
                <a:solidFill>
                  <a:srgbClr val="FF0000"/>
                </a:solidFill>
              </a:rPr>
              <a:t>(Thomas et al. 2004)</a:t>
            </a:r>
            <a:r>
              <a:rPr lang="en-US" altLang="en-US" sz="1800">
                <a:solidFill>
                  <a:srgbClr val="FF0000"/>
                </a:solidFill>
              </a:rPr>
              <a:t> </a:t>
            </a:r>
          </a:p>
        </p:txBody>
      </p:sp>
      <p:sp>
        <p:nvSpPr>
          <p:cNvPr id="43011" name="TextBox 4"/>
          <p:cNvSpPr txBox="1">
            <a:spLocks noChangeArrowheads="1"/>
          </p:cNvSpPr>
          <p:nvPr/>
        </p:nvSpPr>
        <p:spPr bwMode="auto">
          <a:xfrm>
            <a:off x="381000" y="304800"/>
            <a:ext cx="4724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1800" b="1"/>
              <a:t>Reductions in polar ice</a:t>
            </a:r>
          </a:p>
          <a:p>
            <a:pPr eaLnBrk="1" hangingPunct="1">
              <a:spcBef>
                <a:spcPct val="0"/>
              </a:spcBef>
              <a:buFontTx/>
              <a:buChar char="-"/>
            </a:pPr>
            <a:r>
              <a:rPr lang="en-US" altLang="en-US" sz="1800" b="1"/>
              <a:t>Reductions in glacial ice</a:t>
            </a:r>
          </a:p>
          <a:p>
            <a:pPr eaLnBrk="1" hangingPunct="1">
              <a:spcBef>
                <a:spcPct val="0"/>
              </a:spcBef>
              <a:buFontTx/>
              <a:buChar char="-"/>
            </a:pPr>
            <a:r>
              <a:rPr lang="en-US" altLang="en-US" sz="1800" b="1"/>
              <a:t>Sea level rise</a:t>
            </a:r>
          </a:p>
          <a:p>
            <a:pPr eaLnBrk="1" hangingPunct="1">
              <a:spcBef>
                <a:spcPct val="0"/>
              </a:spcBef>
              <a:buFontTx/>
              <a:buChar char="-"/>
            </a:pPr>
            <a:r>
              <a:rPr lang="en-US" altLang="en-US" sz="1800" b="1"/>
              <a:t>Melting of Permafrost</a:t>
            </a:r>
          </a:p>
          <a:p>
            <a:pPr eaLnBrk="1" hangingPunct="1">
              <a:spcBef>
                <a:spcPct val="0"/>
              </a:spcBef>
              <a:buFontTx/>
              <a:buChar char="-"/>
            </a:pPr>
            <a:r>
              <a:rPr lang="en-US" altLang="en-US" sz="1800" b="1"/>
              <a:t>Stronger Storms</a:t>
            </a:r>
          </a:p>
          <a:p>
            <a:pPr eaLnBrk="1" hangingPunct="1">
              <a:spcBef>
                <a:spcPct val="0"/>
              </a:spcBef>
              <a:buFontTx/>
              <a:buChar char="-"/>
            </a:pPr>
            <a:r>
              <a:rPr lang="en-US" altLang="en-US" sz="1800" b="1"/>
              <a:t>Effects on the Biosphere</a:t>
            </a:r>
          </a:p>
        </p:txBody>
      </p:sp>
    </p:spTree>
    <p:extLst>
      <p:ext uri="{BB962C8B-B14F-4D97-AF65-F5344CB8AC3E}">
        <p14:creationId xmlns:p14="http://schemas.microsoft.com/office/powerpoint/2010/main" val="148025410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2"/>
          <p:cNvSpPr txBox="1">
            <a:spLocks noChangeArrowheads="1"/>
          </p:cNvSpPr>
          <p:nvPr/>
        </p:nvSpPr>
        <p:spPr bwMode="auto">
          <a:xfrm>
            <a:off x="1447800" y="1524000"/>
            <a:ext cx="6324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t>“It is extremely likely that human influence on climate caused more than half of the observed increase in global average surface temperature from 1951 to 2010.  There is high confidence that this has warmed the ocean, melted snow and ice, raised global mean sea level and changed some climate extremes in the second half of the 20th century.” </a:t>
            </a:r>
          </a:p>
        </p:txBody>
      </p:sp>
    </p:spTree>
    <p:extLst>
      <p:ext uri="{BB962C8B-B14F-4D97-AF65-F5344CB8AC3E}">
        <p14:creationId xmlns:p14="http://schemas.microsoft.com/office/powerpoint/2010/main" val="11713477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685800" y="9144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b="1"/>
              <a:t>Monoculture</a:t>
            </a:r>
          </a:p>
        </p:txBody>
      </p:sp>
      <p:sp>
        <p:nvSpPr>
          <p:cNvPr id="22531" name="Text Box 3"/>
          <p:cNvSpPr txBox="1">
            <a:spLocks noChangeArrowheads="1"/>
          </p:cNvSpPr>
          <p:nvPr/>
        </p:nvSpPr>
        <p:spPr bwMode="auto">
          <a:xfrm>
            <a:off x="457200" y="5029200"/>
            <a:ext cx="2590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t>They all need the same things at the same concentrations; have to place them far apart to reduce competition.</a:t>
            </a:r>
          </a:p>
        </p:txBody>
      </p:sp>
      <p:sp>
        <p:nvSpPr>
          <p:cNvPr id="22532" name="Text Box 4"/>
          <p:cNvSpPr txBox="1">
            <a:spLocks noChangeArrowheads="1"/>
          </p:cNvSpPr>
          <p:nvPr/>
        </p:nvSpPr>
        <p:spPr bwMode="auto">
          <a:xfrm>
            <a:off x="4648200" y="9144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b="1"/>
              <a:t>Polyculture</a:t>
            </a:r>
          </a:p>
        </p:txBody>
      </p:sp>
      <p:sp>
        <p:nvSpPr>
          <p:cNvPr id="22533" name="Line 5"/>
          <p:cNvSpPr>
            <a:spLocks noChangeShapeType="1"/>
          </p:cNvSpPr>
          <p:nvPr/>
        </p:nvSpPr>
        <p:spPr bwMode="auto">
          <a:xfrm>
            <a:off x="4724400" y="16764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4" name="Line 6"/>
          <p:cNvSpPr>
            <a:spLocks noChangeShapeType="1"/>
          </p:cNvSpPr>
          <p:nvPr/>
        </p:nvSpPr>
        <p:spPr bwMode="auto">
          <a:xfrm>
            <a:off x="5486400" y="16764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5" name="Line 7"/>
          <p:cNvSpPr>
            <a:spLocks noChangeShapeType="1"/>
          </p:cNvSpPr>
          <p:nvPr/>
        </p:nvSpPr>
        <p:spPr bwMode="auto">
          <a:xfrm>
            <a:off x="6172200" y="16764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6" name="Line 8"/>
          <p:cNvSpPr>
            <a:spLocks noChangeShapeType="1"/>
          </p:cNvSpPr>
          <p:nvPr/>
        </p:nvSpPr>
        <p:spPr bwMode="auto">
          <a:xfrm>
            <a:off x="6934200" y="16764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7" name="Line 9"/>
          <p:cNvSpPr>
            <a:spLocks noChangeShapeType="1"/>
          </p:cNvSpPr>
          <p:nvPr/>
        </p:nvSpPr>
        <p:spPr bwMode="auto">
          <a:xfrm>
            <a:off x="685800" y="17526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8" name="Line 10"/>
          <p:cNvSpPr>
            <a:spLocks noChangeShapeType="1"/>
          </p:cNvSpPr>
          <p:nvPr/>
        </p:nvSpPr>
        <p:spPr bwMode="auto">
          <a:xfrm>
            <a:off x="1143000" y="17526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9" name="Line 11"/>
          <p:cNvSpPr>
            <a:spLocks noChangeShapeType="1"/>
          </p:cNvSpPr>
          <p:nvPr/>
        </p:nvSpPr>
        <p:spPr bwMode="auto">
          <a:xfrm>
            <a:off x="1600200" y="17526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0" name="Line 12"/>
          <p:cNvSpPr>
            <a:spLocks noChangeShapeType="1"/>
          </p:cNvSpPr>
          <p:nvPr/>
        </p:nvSpPr>
        <p:spPr bwMode="auto">
          <a:xfrm>
            <a:off x="2133600" y="17526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1" name="Line 13"/>
          <p:cNvSpPr>
            <a:spLocks noChangeShapeType="1"/>
          </p:cNvSpPr>
          <p:nvPr/>
        </p:nvSpPr>
        <p:spPr bwMode="auto">
          <a:xfrm>
            <a:off x="2667000" y="17526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42" name="Oval 14"/>
          <p:cNvSpPr>
            <a:spLocks noChangeArrowheads="1"/>
          </p:cNvSpPr>
          <p:nvPr/>
        </p:nvSpPr>
        <p:spPr bwMode="auto">
          <a:xfrm>
            <a:off x="4800600" y="4114800"/>
            <a:ext cx="304800" cy="381000"/>
          </a:xfrm>
          <a:prstGeom prst="ellipse">
            <a:avLst/>
          </a:prstGeom>
          <a:solidFill>
            <a:srgbClr val="5CA33F"/>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2543" name="Oval 15"/>
          <p:cNvSpPr>
            <a:spLocks noChangeArrowheads="1"/>
          </p:cNvSpPr>
          <p:nvPr/>
        </p:nvSpPr>
        <p:spPr bwMode="auto">
          <a:xfrm>
            <a:off x="5486400" y="4114800"/>
            <a:ext cx="304800" cy="381000"/>
          </a:xfrm>
          <a:prstGeom prst="ellipse">
            <a:avLst/>
          </a:prstGeom>
          <a:solidFill>
            <a:srgbClr val="5CA33F"/>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2544" name="Oval 16"/>
          <p:cNvSpPr>
            <a:spLocks noChangeArrowheads="1"/>
          </p:cNvSpPr>
          <p:nvPr/>
        </p:nvSpPr>
        <p:spPr bwMode="auto">
          <a:xfrm>
            <a:off x="6172200" y="4114800"/>
            <a:ext cx="304800" cy="381000"/>
          </a:xfrm>
          <a:prstGeom prst="ellipse">
            <a:avLst/>
          </a:prstGeom>
          <a:solidFill>
            <a:srgbClr val="5CA33F"/>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2545" name="Oval 17"/>
          <p:cNvSpPr>
            <a:spLocks noChangeArrowheads="1"/>
          </p:cNvSpPr>
          <p:nvPr/>
        </p:nvSpPr>
        <p:spPr bwMode="auto">
          <a:xfrm>
            <a:off x="6858000" y="4114800"/>
            <a:ext cx="304800" cy="381000"/>
          </a:xfrm>
          <a:prstGeom prst="ellipse">
            <a:avLst/>
          </a:prstGeom>
          <a:solidFill>
            <a:srgbClr val="5CA33F"/>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2546" name="Text Box 18"/>
          <p:cNvSpPr txBox="1">
            <a:spLocks noChangeArrowheads="1"/>
          </p:cNvSpPr>
          <p:nvPr/>
        </p:nvSpPr>
        <p:spPr bwMode="auto">
          <a:xfrm>
            <a:off x="3962400" y="5029200"/>
            <a:ext cx="4800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t>Combinations of different plants can be planted at higher density, and they use different "niches" and coexist.  Even if abundance of "most productive" species, drops, this loss can be offset.</a:t>
            </a:r>
          </a:p>
        </p:txBody>
      </p:sp>
      <p:sp>
        <p:nvSpPr>
          <p:cNvPr id="22547" name="Rectangle 23"/>
          <p:cNvSpPr>
            <a:spLocks noChangeArrowheads="1"/>
          </p:cNvSpPr>
          <p:nvPr/>
        </p:nvSpPr>
        <p:spPr bwMode="auto">
          <a:xfrm>
            <a:off x="2971800" y="3200400"/>
            <a:ext cx="838200" cy="1371600"/>
          </a:xfrm>
          <a:prstGeom prst="rect">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2548" name="Rectangle 24"/>
          <p:cNvSpPr>
            <a:spLocks noChangeArrowheads="1"/>
          </p:cNvSpPr>
          <p:nvPr/>
        </p:nvSpPr>
        <p:spPr bwMode="auto">
          <a:xfrm>
            <a:off x="7467600" y="3505200"/>
            <a:ext cx="838200" cy="1066800"/>
          </a:xfrm>
          <a:prstGeom prst="rect">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2549" name="Rectangle 25"/>
          <p:cNvSpPr>
            <a:spLocks noChangeArrowheads="1"/>
          </p:cNvSpPr>
          <p:nvPr/>
        </p:nvSpPr>
        <p:spPr bwMode="auto">
          <a:xfrm>
            <a:off x="7467600" y="3048000"/>
            <a:ext cx="838200" cy="457200"/>
          </a:xfrm>
          <a:prstGeom prst="rect">
            <a:avLst/>
          </a:prstGeom>
          <a:solidFill>
            <a:srgbClr val="5CA33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2550" name="Line 26"/>
          <p:cNvSpPr>
            <a:spLocks noChangeShapeType="1"/>
          </p:cNvSpPr>
          <p:nvPr/>
        </p:nvSpPr>
        <p:spPr bwMode="auto">
          <a:xfrm>
            <a:off x="3962400" y="3200400"/>
            <a:ext cx="464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1"/>
          <p:cNvSpPr txBox="1">
            <a:spLocks noChangeArrowheads="1"/>
          </p:cNvSpPr>
          <p:nvPr/>
        </p:nvSpPr>
        <p:spPr bwMode="auto">
          <a:xfrm>
            <a:off x="228600" y="304800"/>
            <a:ext cx="6629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We are a geological force, operating on an ecological timescale</a:t>
            </a:r>
          </a:p>
        </p:txBody>
      </p:sp>
      <p:pic>
        <p:nvPicPr>
          <p:cNvPr id="7373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88" y="1447800"/>
            <a:ext cx="8623300" cy="5105400"/>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62558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1"/>
          <p:cNvSpPr txBox="1">
            <a:spLocks noChangeArrowheads="1"/>
          </p:cNvSpPr>
          <p:nvPr/>
        </p:nvSpPr>
        <p:spPr bwMode="auto">
          <a:xfrm>
            <a:off x="228600" y="304800"/>
            <a:ext cx="6629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We are a geological force, operating on an ecological timescale</a:t>
            </a:r>
          </a:p>
        </p:txBody>
      </p:sp>
      <p:pic>
        <p:nvPicPr>
          <p:cNvPr id="74755" name="Picture 2" descr="Image: Global Chrolopyll Concent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676400"/>
            <a:ext cx="549275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4"/>
          <p:cNvSpPr txBox="1">
            <a:spLocks noChangeArrowheads="1"/>
          </p:cNvSpPr>
          <p:nvPr/>
        </p:nvSpPr>
        <p:spPr bwMode="auto">
          <a:xfrm>
            <a:off x="609600" y="167640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latin typeface="Arial" panose="020B0604020202020204" pitchFamily="34" charset="0"/>
              </a:rPr>
              <a:t>Hmmmm….</a:t>
            </a:r>
          </a:p>
        </p:txBody>
      </p:sp>
    </p:spTree>
    <p:extLst>
      <p:ext uri="{BB962C8B-B14F-4D97-AF65-F5344CB8AC3E}">
        <p14:creationId xmlns:p14="http://schemas.microsoft.com/office/powerpoint/2010/main" val="159734055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ile:Phanerozoic biodiversity blank 01.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09600"/>
            <a:ext cx="84978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2"/>
          <p:cNvSpPr txBox="1">
            <a:spLocks noChangeArrowheads="1"/>
          </p:cNvSpPr>
          <p:nvPr/>
        </p:nvSpPr>
        <p:spPr bwMode="auto">
          <a:xfrm>
            <a:off x="838200" y="609600"/>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All genera</a:t>
            </a:r>
          </a:p>
        </p:txBody>
      </p:sp>
      <p:sp>
        <p:nvSpPr>
          <p:cNvPr id="75780" name="TextBox 3"/>
          <p:cNvSpPr txBox="1">
            <a:spLocks noChangeArrowheads="1"/>
          </p:cNvSpPr>
          <p:nvPr/>
        </p:nvSpPr>
        <p:spPr bwMode="auto">
          <a:xfrm>
            <a:off x="838200" y="990600"/>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“well described” genera</a:t>
            </a:r>
          </a:p>
        </p:txBody>
      </p:sp>
      <p:sp>
        <p:nvSpPr>
          <p:cNvPr id="75781" name="TextBox 4"/>
          <p:cNvSpPr txBox="1">
            <a:spLocks noChangeArrowheads="1"/>
          </p:cNvSpPr>
          <p:nvPr/>
        </p:nvSpPr>
        <p:spPr bwMode="auto">
          <a:xfrm>
            <a:off x="685800" y="1828800"/>
            <a:ext cx="441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latin typeface="Arial" panose="020B0604020202020204" pitchFamily="34" charset="0"/>
              </a:rPr>
              <a:t>The “big five” Mass Extinction Events</a:t>
            </a:r>
          </a:p>
        </p:txBody>
      </p:sp>
      <p:sp>
        <p:nvSpPr>
          <p:cNvPr id="75782" name="TextBox 5"/>
          <p:cNvSpPr txBox="1">
            <a:spLocks noChangeArrowheads="1"/>
          </p:cNvSpPr>
          <p:nvPr/>
        </p:nvSpPr>
        <p:spPr bwMode="auto">
          <a:xfrm>
            <a:off x="152400" y="6400800"/>
            <a:ext cx="8763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a:latin typeface="Arial" panose="020B0604020202020204" pitchFamily="34" charset="0"/>
              </a:rPr>
              <a:t>http://en.wikipedia.org/wiki/File:Phanerozoic_biodiversity_blank_01.png</a:t>
            </a:r>
          </a:p>
        </p:txBody>
      </p:sp>
      <p:sp>
        <p:nvSpPr>
          <p:cNvPr id="75783" name="TextBox 6"/>
          <p:cNvSpPr txBox="1">
            <a:spLocks noChangeArrowheads="1"/>
          </p:cNvSpPr>
          <p:nvPr/>
        </p:nvSpPr>
        <p:spPr bwMode="auto">
          <a:xfrm>
            <a:off x="3048000" y="5410200"/>
            <a:ext cx="434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Millions of Years Ago</a:t>
            </a:r>
          </a:p>
        </p:txBody>
      </p:sp>
      <p:sp>
        <p:nvSpPr>
          <p:cNvPr id="8" name="Rectangle 7"/>
          <p:cNvSpPr/>
          <p:nvPr/>
        </p:nvSpPr>
        <p:spPr>
          <a:xfrm>
            <a:off x="381000" y="5257800"/>
            <a:ext cx="1371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785" name="TextBox 8"/>
          <p:cNvSpPr txBox="1">
            <a:spLocks noChangeArrowheads="1"/>
          </p:cNvSpPr>
          <p:nvPr/>
        </p:nvSpPr>
        <p:spPr bwMode="auto">
          <a:xfrm rot="-5400000">
            <a:off x="7423944" y="2634456"/>
            <a:ext cx="2743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Thousands of Genera</a:t>
            </a:r>
          </a:p>
        </p:txBody>
      </p:sp>
      <p:sp>
        <p:nvSpPr>
          <p:cNvPr id="10" name="Isosceles Triangle 9"/>
          <p:cNvSpPr/>
          <p:nvPr/>
        </p:nvSpPr>
        <p:spPr>
          <a:xfrm rot="10800000">
            <a:off x="7848600" y="304800"/>
            <a:ext cx="381000" cy="457200"/>
          </a:xfrm>
          <a:prstGeom prst="triangle">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787" name="TextBox 10"/>
          <p:cNvSpPr txBox="1">
            <a:spLocks noChangeArrowheads="1"/>
          </p:cNvSpPr>
          <p:nvPr/>
        </p:nvSpPr>
        <p:spPr bwMode="auto">
          <a:xfrm>
            <a:off x="304800" y="0"/>
            <a:ext cx="746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Sixth major mass extinction event - NOW</a:t>
            </a:r>
          </a:p>
        </p:txBody>
      </p:sp>
    </p:spTree>
    <p:extLst>
      <p:ext uri="{BB962C8B-B14F-4D97-AF65-F5344CB8AC3E}">
        <p14:creationId xmlns:p14="http://schemas.microsoft.com/office/powerpoint/2010/main" val="144895826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2"/>
          <p:cNvSpPr txBox="1">
            <a:spLocks noChangeArrowheads="1"/>
          </p:cNvSpPr>
          <p:nvPr/>
        </p:nvSpPr>
        <p:spPr bwMode="auto">
          <a:xfrm>
            <a:off x="381000" y="685800"/>
            <a:ext cx="8229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Arial" panose="020B0604020202020204" pitchFamily="34" charset="0"/>
              </a:rPr>
              <a:t>22 May 2010 –Secretary-General Ban Ki-moon:</a:t>
            </a:r>
          </a:p>
          <a:p>
            <a:pPr eaLnBrk="1" hangingPunct="1">
              <a:spcBef>
                <a:spcPct val="0"/>
              </a:spcBef>
              <a:buFontTx/>
              <a:buNone/>
            </a:pPr>
            <a:endParaRPr lang="en-US" altLang="en-US" sz="2400" b="1">
              <a:latin typeface="Arial" panose="020B0604020202020204" pitchFamily="34" charset="0"/>
            </a:endParaRPr>
          </a:p>
          <a:p>
            <a:pPr eaLnBrk="1" hangingPunct="1">
              <a:spcBef>
                <a:spcPct val="0"/>
              </a:spcBef>
              <a:buFontTx/>
              <a:buNone/>
            </a:pPr>
            <a:r>
              <a:rPr lang="en-US" altLang="en-US" sz="2400" b="1">
                <a:latin typeface="Arial" panose="020B0604020202020204" pitchFamily="34" charset="0"/>
              </a:rPr>
              <a:t>“Biodiversity loss is moving ecological systems ever closer to a </a:t>
            </a:r>
            <a:r>
              <a:rPr lang="en-US" altLang="en-US" sz="2400" b="1" i="1">
                <a:solidFill>
                  <a:srgbClr val="FF0000"/>
                </a:solidFill>
                <a:latin typeface="Arial" panose="020B0604020202020204" pitchFamily="34" charset="0"/>
              </a:rPr>
              <a:t>tipping point </a:t>
            </a:r>
            <a:r>
              <a:rPr lang="en-US" altLang="en-US" sz="2400" b="1">
                <a:latin typeface="Arial" panose="020B0604020202020204" pitchFamily="34" charset="0"/>
              </a:rPr>
              <a:t>beyond which they will no longer be able to fulfill their vital functions.”</a:t>
            </a:r>
          </a:p>
          <a:p>
            <a:pPr eaLnBrk="1" hangingPunct="1">
              <a:spcBef>
                <a:spcPct val="0"/>
              </a:spcBef>
              <a:buFontTx/>
              <a:buNone/>
            </a:pPr>
            <a:endParaRPr lang="en-US" altLang="en-US" sz="1800">
              <a:latin typeface="Arial" panose="020B0604020202020204" pitchFamily="34" charset="0"/>
            </a:endParaRPr>
          </a:p>
        </p:txBody>
      </p:sp>
      <p:pic>
        <p:nvPicPr>
          <p:cNvPr id="76803" name="Picture 4" descr="http://www.globeinternational.info/wp-content/uploads/2011/12/BAN-Ki-mo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048000"/>
            <a:ext cx="431482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008681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http://www.misterteacher.com/rainforestlay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914400"/>
            <a:ext cx="48768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descr="http://www.thew2o.net/files/imagecache/front_page_image/motion-of-the-ocean.jpg">
            <a:hlinkClick r:id="rId3" tooltip="Ocean Directory"/>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429000"/>
            <a:ext cx="48196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1"/>
          <p:cNvSpPr txBox="1">
            <a:spLocks noChangeArrowheads="1"/>
          </p:cNvSpPr>
          <p:nvPr/>
        </p:nvSpPr>
        <p:spPr bwMode="auto">
          <a:xfrm>
            <a:off x="228600" y="304800"/>
            <a:ext cx="655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Arial" panose="020B0604020202020204" pitchFamily="34" charset="0"/>
              </a:rPr>
              <a:t>What Can We Do?</a:t>
            </a:r>
          </a:p>
        </p:txBody>
      </p:sp>
      <p:sp>
        <p:nvSpPr>
          <p:cNvPr id="3" name="TextBox 2"/>
          <p:cNvSpPr txBox="1">
            <a:spLocks noChangeArrowheads="1"/>
          </p:cNvSpPr>
          <p:nvPr/>
        </p:nvSpPr>
        <p:spPr bwMode="auto">
          <a:xfrm>
            <a:off x="1447800" y="2209800"/>
            <a:ext cx="6248400" cy="2124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a:solidFill>
                  <a:srgbClr val="7030A0"/>
                </a:solidFill>
                <a:latin typeface="Arial" panose="020B0604020202020204" pitchFamily="34" charset="0"/>
              </a:rPr>
              <a:t>We need to protect and preserve large intact, biodiverse ecosystems.</a:t>
            </a:r>
          </a:p>
        </p:txBody>
      </p:sp>
    </p:spTree>
    <p:extLst>
      <p:ext uri="{BB962C8B-B14F-4D97-AF65-F5344CB8AC3E}">
        <p14:creationId xmlns:p14="http://schemas.microsoft.com/office/powerpoint/2010/main" val="1814778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national_par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8229600" cy="600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Box 2"/>
          <p:cNvSpPr txBox="1">
            <a:spLocks noChangeArrowheads="1"/>
          </p:cNvSpPr>
          <p:nvPr/>
        </p:nvSpPr>
        <p:spPr bwMode="auto">
          <a:xfrm>
            <a:off x="609600" y="0"/>
            <a:ext cx="807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FF0000"/>
                </a:solidFill>
                <a:latin typeface="Arial" panose="020B0604020202020204" pitchFamily="34" charset="0"/>
              </a:rPr>
              <a:t>This is great, but it ain’t gonna do it…</a:t>
            </a:r>
          </a:p>
        </p:txBody>
      </p:sp>
    </p:spTree>
    <p:extLst>
      <p:ext uri="{BB962C8B-B14F-4D97-AF65-F5344CB8AC3E}">
        <p14:creationId xmlns:p14="http://schemas.microsoft.com/office/powerpoint/2010/main" val="162232179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www.propertyrightsresearch.org/images/wildlands_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88868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89290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1"/>
          <p:cNvSpPr txBox="1">
            <a:spLocks noChangeArrowheads="1"/>
          </p:cNvSpPr>
          <p:nvPr/>
        </p:nvSpPr>
        <p:spPr bwMode="auto">
          <a:xfrm>
            <a:off x="457200" y="457200"/>
            <a:ext cx="838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chemeClr val="tx2"/>
                </a:solidFill>
                <a:latin typeface="Arial" panose="020B0604020202020204" pitchFamily="34" charset="0"/>
              </a:rPr>
              <a:t>We need to rethink our model of community…</a:t>
            </a:r>
          </a:p>
        </p:txBody>
      </p:sp>
      <p:sp>
        <p:nvSpPr>
          <p:cNvPr id="3" name="Rectangle 2"/>
          <p:cNvSpPr/>
          <p:nvPr/>
        </p:nvSpPr>
        <p:spPr>
          <a:xfrm>
            <a:off x="457200" y="1676400"/>
            <a:ext cx="3581400" cy="46482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Rectangle 3"/>
          <p:cNvSpPr/>
          <p:nvPr/>
        </p:nvSpPr>
        <p:spPr>
          <a:xfrm>
            <a:off x="762000" y="2057400"/>
            <a:ext cx="990600" cy="762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0901" name="TextBox 4"/>
          <p:cNvSpPr txBox="1">
            <a:spLocks noChangeArrowheads="1"/>
          </p:cNvSpPr>
          <p:nvPr/>
        </p:nvSpPr>
        <p:spPr bwMode="auto">
          <a:xfrm>
            <a:off x="990600" y="3657600"/>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Development</a:t>
            </a:r>
          </a:p>
        </p:txBody>
      </p:sp>
      <p:sp>
        <p:nvSpPr>
          <p:cNvPr id="80902" name="TextBox 5"/>
          <p:cNvSpPr txBox="1">
            <a:spLocks noChangeArrowheads="1"/>
          </p:cNvSpPr>
          <p:nvPr/>
        </p:nvSpPr>
        <p:spPr bwMode="auto">
          <a:xfrm>
            <a:off x="838200" y="23622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nature</a:t>
            </a:r>
          </a:p>
        </p:txBody>
      </p:sp>
      <p:sp>
        <p:nvSpPr>
          <p:cNvPr id="7" name="Rectangle 6"/>
          <p:cNvSpPr/>
          <p:nvPr/>
        </p:nvSpPr>
        <p:spPr>
          <a:xfrm>
            <a:off x="4267200" y="1676400"/>
            <a:ext cx="4495800" cy="4648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0904" name="TextBox 7"/>
          <p:cNvSpPr txBox="1">
            <a:spLocks noChangeArrowheads="1"/>
          </p:cNvSpPr>
          <p:nvPr/>
        </p:nvSpPr>
        <p:spPr bwMode="auto">
          <a:xfrm>
            <a:off x="4419600" y="18288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nature</a:t>
            </a:r>
          </a:p>
        </p:txBody>
      </p:sp>
      <p:sp>
        <p:nvSpPr>
          <p:cNvPr id="10" name="Rectangle 9"/>
          <p:cNvSpPr/>
          <p:nvPr/>
        </p:nvSpPr>
        <p:spPr>
          <a:xfrm>
            <a:off x="6934200" y="1905000"/>
            <a:ext cx="1447800" cy="12954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6172200" y="4343400"/>
            <a:ext cx="1524000" cy="12954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Rectangle 11"/>
          <p:cNvSpPr/>
          <p:nvPr/>
        </p:nvSpPr>
        <p:spPr>
          <a:xfrm>
            <a:off x="4724400" y="3124200"/>
            <a:ext cx="1295400" cy="12954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0908" name="TextBox 12"/>
          <p:cNvSpPr txBox="1">
            <a:spLocks noChangeArrowheads="1"/>
          </p:cNvSpPr>
          <p:nvPr/>
        </p:nvSpPr>
        <p:spPr bwMode="auto">
          <a:xfrm>
            <a:off x="4648200" y="4038600"/>
            <a:ext cx="175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Development</a:t>
            </a:r>
          </a:p>
        </p:txBody>
      </p:sp>
      <p:sp>
        <p:nvSpPr>
          <p:cNvPr id="80909" name="TextBox 13"/>
          <p:cNvSpPr txBox="1">
            <a:spLocks noChangeArrowheads="1"/>
          </p:cNvSpPr>
          <p:nvPr/>
        </p:nvSpPr>
        <p:spPr bwMode="auto">
          <a:xfrm>
            <a:off x="7010400" y="2819400"/>
            <a:ext cx="152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Development</a:t>
            </a:r>
          </a:p>
        </p:txBody>
      </p:sp>
      <p:sp>
        <p:nvSpPr>
          <p:cNvPr id="80910" name="TextBox 14"/>
          <p:cNvSpPr txBox="1">
            <a:spLocks noChangeArrowheads="1"/>
          </p:cNvSpPr>
          <p:nvPr/>
        </p:nvSpPr>
        <p:spPr bwMode="auto">
          <a:xfrm>
            <a:off x="6096000" y="5257800"/>
            <a:ext cx="1600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Development</a:t>
            </a:r>
          </a:p>
        </p:txBody>
      </p:sp>
    </p:spTree>
    <p:extLst>
      <p:ext uri="{BB962C8B-B14F-4D97-AF65-F5344CB8AC3E}">
        <p14:creationId xmlns:p14="http://schemas.microsoft.com/office/powerpoint/2010/main" val="16383073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1"/>
          <p:cNvSpPr txBox="1">
            <a:spLocks noChangeArrowheads="1"/>
          </p:cNvSpPr>
          <p:nvPr/>
        </p:nvSpPr>
        <p:spPr bwMode="auto">
          <a:xfrm>
            <a:off x="304800" y="381000"/>
            <a:ext cx="830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70C0"/>
                </a:solidFill>
                <a:latin typeface="Arial" panose="020B0604020202020204" pitchFamily="34" charset="0"/>
              </a:rPr>
              <a:t>We need to find out what’s out there!</a:t>
            </a:r>
          </a:p>
        </p:txBody>
      </p:sp>
      <p:pic>
        <p:nvPicPr>
          <p:cNvPr id="81923" name="Picture 2" descr="http://www.paulsmiths.edu/ATBI/images/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488438">
            <a:off x="5649913" y="353218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descr="http://www.atbialliance.org/images/atbi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1906">
            <a:off x="587375" y="4456113"/>
            <a:ext cx="27336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descr="http://www.discoverlifeinamerica.org/sites/default/files/2012ConferenceBan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72786">
            <a:off x="114300" y="1447800"/>
            <a:ext cx="8448675"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02517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1"/>
          <p:cNvSpPr txBox="1">
            <a:spLocks noChangeArrowheads="1"/>
          </p:cNvSpPr>
          <p:nvPr/>
        </p:nvSpPr>
        <p:spPr bwMode="auto">
          <a:xfrm>
            <a:off x="228600" y="304800"/>
            <a:ext cx="6705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rgbClr val="0070C0"/>
                </a:solidFill>
                <a:latin typeface="Arial" panose="020B0604020202020204" pitchFamily="34" charset="0"/>
              </a:rPr>
              <a:t>We need to appreciate the societal and economic value of biodiversity</a:t>
            </a:r>
          </a:p>
        </p:txBody>
      </p:sp>
      <p:sp>
        <p:nvSpPr>
          <p:cNvPr id="82947" name="TextBox 1"/>
          <p:cNvSpPr txBox="1">
            <a:spLocks noChangeArrowheads="1"/>
          </p:cNvSpPr>
          <p:nvPr/>
        </p:nvSpPr>
        <p:spPr bwMode="auto">
          <a:xfrm>
            <a:off x="609600" y="1295400"/>
            <a:ext cx="7467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a:p>
            <a:pPr eaLnBrk="1" hangingPunct="1">
              <a:spcBef>
                <a:spcPct val="0"/>
              </a:spcBef>
              <a:buFontTx/>
              <a:buNone/>
            </a:pPr>
            <a:r>
              <a:rPr lang="en-US" altLang="en-US" sz="1800"/>
              <a:t>Corporate Social Responsibility (CSR)</a:t>
            </a:r>
          </a:p>
          <a:p>
            <a:pPr eaLnBrk="1" hangingPunct="1">
              <a:spcBef>
                <a:spcPct val="0"/>
              </a:spcBef>
              <a:buFontTx/>
              <a:buNone/>
            </a:pPr>
            <a:r>
              <a:rPr lang="en-US" altLang="en-US" sz="1800">
                <a:hlinkClick r:id="rId2"/>
              </a:rPr>
              <a:t>http://www.justmeans.com/Stop-Loss-CSR-Biodiversity/28856.html</a:t>
            </a:r>
            <a:endParaRPr lang="en-US" altLang="en-US" sz="1800"/>
          </a:p>
          <a:p>
            <a:pPr eaLnBrk="1" hangingPunct="1">
              <a:spcBef>
                <a:spcPct val="0"/>
              </a:spcBef>
              <a:buFontTx/>
              <a:buNone/>
            </a:pPr>
            <a:endParaRPr lang="en-US" altLang="en-US" sz="1800"/>
          </a:p>
          <a:p>
            <a:pPr eaLnBrk="1" hangingPunct="1">
              <a:spcBef>
                <a:spcPct val="0"/>
              </a:spcBef>
              <a:buFontTx/>
              <a:buNone/>
            </a:pPr>
            <a:r>
              <a:rPr lang="en-US" altLang="en-US" sz="1800"/>
              <a:t>“Protection of biodiversity should be the underlying reason for every CSR effort.  Biodiversity loss is the most severe threat to human-wellbeing on the planet. It rates even higher than climate change and related problems….</a:t>
            </a:r>
          </a:p>
          <a:p>
            <a:pPr eaLnBrk="1" hangingPunct="1">
              <a:spcBef>
                <a:spcPct val="0"/>
              </a:spcBef>
              <a:buFontTx/>
              <a:buNone/>
            </a:pPr>
            <a:endParaRPr lang="en-US" altLang="en-US" sz="1800"/>
          </a:p>
          <a:p>
            <a:pPr eaLnBrk="1" hangingPunct="1">
              <a:spcBef>
                <a:spcPct val="0"/>
              </a:spcBef>
              <a:buFontTx/>
              <a:buNone/>
            </a:pPr>
            <a:r>
              <a:rPr lang="en-US" altLang="en-US" sz="1800"/>
              <a:t>The head of Deutsche Bank's Global Markets predicts that our current rate of biodiversity loss could see 6% of global GDP wiped out as early as 2050. </a:t>
            </a:r>
          </a:p>
          <a:p>
            <a:pPr eaLnBrk="1" hangingPunct="1">
              <a:spcBef>
                <a:spcPct val="0"/>
              </a:spcBef>
              <a:buFontTx/>
              <a:buNone/>
            </a:pPr>
            <a:endParaRPr lang="en-US" altLang="en-US" sz="1800"/>
          </a:p>
          <a:p>
            <a:pPr eaLnBrk="1" hangingPunct="1">
              <a:spcBef>
                <a:spcPct val="0"/>
              </a:spcBef>
              <a:buFontTx/>
              <a:buNone/>
            </a:pPr>
            <a:r>
              <a:rPr lang="en-US" altLang="en-US" sz="1800">
                <a:hlinkClick r:id="rId3"/>
              </a:rPr>
              <a:t>The Economics of Ecosystems and Biodiversity executive summary (2010) </a:t>
            </a:r>
            <a:r>
              <a:rPr lang="en-US" altLang="en-US" sz="1800"/>
              <a:t>reports that “over 50% of CEOs surveyed in Latin America and 45% in Africa see declines in biodiversity as a challenge to business growth. In contrast, less than 20% of their counterparts in Western Europe share such concerns”</a:t>
            </a:r>
          </a:p>
          <a:p>
            <a:pPr eaLnBrk="1" hangingPunct="1">
              <a:spcBef>
                <a:spcPct val="0"/>
              </a:spcBef>
              <a:buFontTx/>
              <a:buNone/>
            </a:pPr>
            <a:endParaRPr lang="en-US" altLang="en-US" sz="1800"/>
          </a:p>
        </p:txBody>
      </p:sp>
    </p:spTree>
    <p:extLst>
      <p:ext uri="{BB962C8B-B14F-4D97-AF65-F5344CB8AC3E}">
        <p14:creationId xmlns:p14="http://schemas.microsoft.com/office/powerpoint/2010/main" val="40059810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p:cNvSpPr txBox="1">
            <a:spLocks noChangeArrowheads="1"/>
          </p:cNvSpPr>
          <p:nvPr/>
        </p:nvSpPr>
        <p:spPr bwMode="auto">
          <a:xfrm>
            <a:off x="533400" y="533400"/>
            <a:ext cx="79248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Functionally:</a:t>
            </a:r>
          </a:p>
          <a:p>
            <a:pPr eaLnBrk="1" hangingPunct="1">
              <a:spcBef>
                <a:spcPct val="0"/>
              </a:spcBef>
              <a:buFontTx/>
              <a:buNone/>
            </a:pPr>
            <a:endParaRPr lang="en-US" altLang="en-US" sz="2800"/>
          </a:p>
          <a:p>
            <a:pPr eaLnBrk="1" hangingPunct="1">
              <a:spcBef>
                <a:spcPct val="50000"/>
              </a:spcBef>
              <a:buFontTx/>
              <a:buNone/>
            </a:pPr>
            <a:r>
              <a:rPr lang="en-US" altLang="en-US" sz="2800"/>
              <a:t>Diversity INCREASES productivity</a:t>
            </a:r>
            <a:endParaRPr lang="en-US" altLang="en-US" sz="2800" b="1"/>
          </a:p>
          <a:p>
            <a:pPr eaLnBrk="1" hangingPunct="1">
              <a:spcBef>
                <a:spcPct val="50000"/>
              </a:spcBef>
              <a:buFontTx/>
              <a:buNone/>
            </a:pPr>
            <a:r>
              <a:rPr lang="en-US" altLang="en-US" sz="2800" b="1">
                <a:solidFill>
                  <a:srgbClr val="FF0000"/>
                </a:solidFill>
              </a:rPr>
              <a:t>- Sampling Effects</a:t>
            </a:r>
          </a:p>
          <a:p>
            <a:pPr eaLnBrk="1" hangingPunct="1">
              <a:spcBef>
                <a:spcPct val="50000"/>
              </a:spcBef>
              <a:buFontTx/>
              <a:buNone/>
            </a:pPr>
            <a:r>
              <a:rPr lang="en-US" altLang="en-US" sz="2800" b="1">
                <a:solidFill>
                  <a:srgbClr val="FF0000"/>
                </a:solidFill>
              </a:rPr>
              <a:t>- Niche Complementarity</a:t>
            </a:r>
          </a:p>
          <a:p>
            <a:pPr eaLnBrk="1" hangingPunct="1">
              <a:spcBef>
                <a:spcPct val="50000"/>
              </a:spcBef>
              <a:buFontTx/>
              <a:buNone/>
            </a:pPr>
            <a:r>
              <a:rPr lang="en-US" altLang="en-US" sz="2800" b="1">
                <a:solidFill>
                  <a:srgbClr val="FF0000"/>
                </a:solidFill>
              </a:rPr>
              <a:t>- Positive Interactions</a:t>
            </a:r>
          </a:p>
          <a:p>
            <a:pPr eaLnBrk="1" hangingPunct="1">
              <a:spcBef>
                <a:spcPct val="50000"/>
              </a:spcBef>
              <a:buFontTx/>
              <a:buNone/>
            </a:pPr>
            <a:r>
              <a:rPr lang="en-US" altLang="en-US" sz="2800">
                <a:solidFill>
                  <a:srgbClr val="FF0000"/>
                </a:solidFill>
              </a:rPr>
              <a:t>More diverse communities may contain </a:t>
            </a:r>
            <a:r>
              <a:rPr lang="en-US" altLang="en-US" sz="2800">
                <a:solidFill>
                  <a:srgbClr val="0070C0"/>
                </a:solidFill>
              </a:rPr>
              <a:t>species that benefit other species</a:t>
            </a:r>
            <a:r>
              <a:rPr lang="en-US" altLang="en-US" sz="2800">
                <a:solidFill>
                  <a:srgbClr val="FF0000"/>
                </a:solidFill>
              </a:rPr>
              <a:t>, and thus increase the productivity of the whole community.</a:t>
            </a:r>
          </a:p>
          <a:p>
            <a:pPr eaLnBrk="1" hangingPunct="1">
              <a:spcBef>
                <a:spcPct val="50000"/>
              </a:spcBef>
              <a:buFontTx/>
              <a:buChar char="-"/>
            </a:pPr>
            <a:endParaRPr lang="en-US" altLang="en-US" sz="2800" b="1">
              <a:solidFill>
                <a:srgbClr val="FF0000"/>
              </a:solidFill>
            </a:endParaRPr>
          </a:p>
          <a:p>
            <a:pPr eaLnBrk="1" hangingPunct="1">
              <a:spcBef>
                <a:spcPct val="50000"/>
              </a:spcBef>
              <a:buFontTx/>
              <a:buNone/>
            </a:pPr>
            <a:endParaRPr lang="en-US" altLang="en-US" sz="2800">
              <a:solidFill>
                <a:srgbClr val="FF0000"/>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4800600"/>
            <a:ext cx="911542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306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60316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1"/>
          <p:cNvSpPr txBox="1">
            <a:spLocks noChangeArrowheads="1"/>
          </p:cNvSpPr>
          <p:nvPr/>
        </p:nvSpPr>
        <p:spPr bwMode="auto">
          <a:xfrm>
            <a:off x="685800" y="609600"/>
            <a:ext cx="7848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chemeClr val="tx2"/>
                </a:solidFill>
                <a:latin typeface="Arial" panose="020B0604020202020204" pitchFamily="34" charset="0"/>
              </a:rPr>
              <a:t>If we recognize the grandeur of life, we might appreciate it…</a:t>
            </a:r>
          </a:p>
          <a:p>
            <a:pPr eaLnBrk="1" hangingPunct="1">
              <a:spcBef>
                <a:spcPct val="0"/>
              </a:spcBef>
              <a:buFontTx/>
              <a:buNone/>
            </a:pPr>
            <a:endParaRPr lang="en-US" altLang="en-US" sz="2800">
              <a:latin typeface="Arial" panose="020B0604020202020204" pitchFamily="34" charset="0"/>
            </a:endParaRPr>
          </a:p>
        </p:txBody>
      </p:sp>
      <p:pic>
        <p:nvPicPr>
          <p:cNvPr id="84995" name="Picture 6" descr="http://www.americanadventures.com/images/redwo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219200"/>
            <a:ext cx="51816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67472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1"/>
          <p:cNvSpPr txBox="1">
            <a:spLocks noChangeArrowheads="1"/>
          </p:cNvSpPr>
          <p:nvPr/>
        </p:nvSpPr>
        <p:spPr bwMode="auto">
          <a:xfrm>
            <a:off x="685800" y="609600"/>
            <a:ext cx="7848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chemeClr val="tx2"/>
                </a:solidFill>
                <a:latin typeface="Arial" panose="020B0604020202020204" pitchFamily="34" charset="0"/>
              </a:rPr>
              <a:t>If we appreciate it, we might value it…</a:t>
            </a:r>
          </a:p>
          <a:p>
            <a:pPr eaLnBrk="1" hangingPunct="1">
              <a:spcBef>
                <a:spcPct val="0"/>
              </a:spcBef>
              <a:buFontTx/>
              <a:buNone/>
            </a:pPr>
            <a:endParaRPr lang="en-US" altLang="en-US" sz="2800">
              <a:latin typeface="Arial" panose="020B0604020202020204" pitchFamily="34" charset="0"/>
            </a:endParaRPr>
          </a:p>
        </p:txBody>
      </p:sp>
      <p:pic>
        <p:nvPicPr>
          <p:cNvPr id="86019" name="Picture 3" descr="C:\j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50950"/>
            <a:ext cx="5021263"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9659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Box 1"/>
          <p:cNvSpPr txBox="1">
            <a:spLocks noChangeArrowheads="1"/>
          </p:cNvSpPr>
          <p:nvPr/>
        </p:nvSpPr>
        <p:spPr bwMode="auto">
          <a:xfrm>
            <a:off x="685800" y="609600"/>
            <a:ext cx="7848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chemeClr val="tx2"/>
                </a:solidFill>
                <a:latin typeface="Arial" panose="020B0604020202020204" pitchFamily="34" charset="0"/>
              </a:rPr>
              <a:t>If we value it, we might sustain it…</a:t>
            </a:r>
          </a:p>
          <a:p>
            <a:pPr eaLnBrk="1" hangingPunct="1">
              <a:spcBef>
                <a:spcPct val="0"/>
              </a:spcBef>
              <a:buFontTx/>
              <a:buNone/>
            </a:pPr>
            <a:endParaRPr lang="en-US" altLang="en-US" sz="2800">
              <a:latin typeface="Arial" panose="020B0604020202020204" pitchFamily="34" charset="0"/>
            </a:endParaRPr>
          </a:p>
        </p:txBody>
      </p:sp>
      <p:pic>
        <p:nvPicPr>
          <p:cNvPr id="87043" name="Picture 4" descr="refores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6867525"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33819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1"/>
          <p:cNvSpPr txBox="1">
            <a:spLocks noChangeArrowheads="1"/>
          </p:cNvSpPr>
          <p:nvPr/>
        </p:nvSpPr>
        <p:spPr bwMode="auto">
          <a:xfrm>
            <a:off x="685800" y="228600"/>
            <a:ext cx="784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chemeClr val="tx2"/>
                </a:solidFill>
                <a:latin typeface="Arial" panose="020B0604020202020204" pitchFamily="34" charset="0"/>
              </a:rPr>
              <a:t>If we sustain it, we </a:t>
            </a:r>
            <a:r>
              <a:rPr lang="en-US" altLang="en-US" sz="2400" i="1">
                <a:solidFill>
                  <a:schemeClr val="accent1"/>
                </a:solidFill>
                <a:latin typeface="Arial" panose="020B0604020202020204" pitchFamily="34" charset="0"/>
              </a:rPr>
              <a:t>might</a:t>
            </a:r>
            <a:r>
              <a:rPr lang="en-US" altLang="en-US" sz="2400">
                <a:solidFill>
                  <a:schemeClr val="tx2"/>
                </a:solidFill>
                <a:latin typeface="Arial" panose="020B0604020202020204" pitchFamily="34" charset="0"/>
              </a:rPr>
              <a:t> be able to sustain our societies and economies, as well.</a:t>
            </a:r>
          </a:p>
        </p:txBody>
      </p:sp>
      <p:grpSp>
        <p:nvGrpSpPr>
          <p:cNvPr id="88067" name="Group 13"/>
          <p:cNvGrpSpPr>
            <a:grpSpLocks/>
          </p:cNvGrpSpPr>
          <p:nvPr/>
        </p:nvGrpSpPr>
        <p:grpSpPr bwMode="auto">
          <a:xfrm>
            <a:off x="1676400" y="1447800"/>
            <a:ext cx="4953000" cy="5105400"/>
            <a:chOff x="3276600" y="228600"/>
            <a:chExt cx="5638800" cy="5638800"/>
          </a:xfrm>
        </p:grpSpPr>
        <p:pic>
          <p:nvPicPr>
            <p:cNvPr id="88068" name="Picture 4" descr="Original caption: &quot;View of the Earth as seen by the Apollo 17 crew traveling toward the moon. This translunar coast photograph extends from the Mediterranean Sea area to the Antarctica south polar ice cap. This is the first time the Apollo trajectory made it possible to photograph the south polar ice cap. Note the heavy cloud cover in the Southern Hemisphere. Almost the entire coastline of Africa is clearly visible. The Arabian Peninsula can be seen at the northeastern edge of Africa. The large island off the coast of Africa is Madagascar. The Asian mainland is on the horizon toward the northeast.&quot;">
              <a:hlinkClick r:id="rId2" tooltip="Original caption: &quot;View of the Earth as seen by the Apollo 17 crew traveling toward the moon. This translunar coast photograph extends from the Mediterranean Sea area to the Antarctica south polar ice cap. This is the first time the Apollo trajectory made it possible to photograph the south polar ice cap. Note the heavy cloud cover in the Southern Hemisphere. Almost the entire coastline of Africa is clearly visible. The Arabian Peninsula can be seen at the northeastern edge of Africa. The large island off the coast of Africa is Madagascar. The Asian mainland is on the horizon toward the northeast.&quo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28600"/>
              <a:ext cx="5638800" cy="56388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88069" name="Group 11"/>
            <p:cNvGrpSpPr>
              <a:grpSpLocks/>
            </p:cNvGrpSpPr>
            <p:nvPr/>
          </p:nvGrpSpPr>
          <p:grpSpPr bwMode="auto">
            <a:xfrm>
              <a:off x="3886200" y="1295400"/>
              <a:ext cx="4229101" cy="3429000"/>
              <a:chOff x="2438400" y="2057400"/>
              <a:chExt cx="4229101" cy="3429000"/>
            </a:xfrm>
          </p:grpSpPr>
          <p:sp>
            <p:nvSpPr>
              <p:cNvPr id="6" name="Oval 3"/>
              <p:cNvSpPr>
                <a:spLocks noChangeArrowheads="1"/>
              </p:cNvSpPr>
              <p:nvPr/>
            </p:nvSpPr>
            <p:spPr bwMode="auto">
              <a:xfrm>
                <a:off x="4115045" y="2056642"/>
                <a:ext cx="2132623" cy="1981295"/>
              </a:xfrm>
              <a:prstGeom prst="ellipse">
                <a:avLst/>
              </a:prstGeom>
              <a:solidFill>
                <a:schemeClr val="accent5">
                  <a:alpha val="81000"/>
                </a:schemeClr>
              </a:solidFill>
              <a:ln w="57150">
                <a:solidFill>
                  <a:schemeClr val="tx2"/>
                </a:solidFill>
                <a:round/>
                <a:headEnd/>
                <a:tailEnd/>
              </a:ln>
            </p:spPr>
            <p:txBody>
              <a:bodyPr wrap="none" anchor="ctr"/>
              <a:lstStyle/>
              <a:p>
                <a:pPr eaLnBrk="1" hangingPunct="1">
                  <a:defRPr/>
                </a:pPr>
                <a:endParaRPr lang="en-US"/>
              </a:p>
            </p:txBody>
          </p:sp>
          <p:sp>
            <p:nvSpPr>
              <p:cNvPr id="88071" name="Oval 4"/>
              <p:cNvSpPr>
                <a:spLocks noChangeArrowheads="1"/>
              </p:cNvSpPr>
              <p:nvPr/>
            </p:nvSpPr>
            <p:spPr bwMode="auto">
              <a:xfrm>
                <a:off x="3885517" y="3504916"/>
                <a:ext cx="2210338" cy="1981295"/>
              </a:xfrm>
              <a:prstGeom prst="ellipse">
                <a:avLst/>
              </a:prstGeom>
              <a:solidFill>
                <a:srgbClr val="92D050">
                  <a:alpha val="72156"/>
                </a:srgbClr>
              </a:solidFill>
              <a:ln w="57150">
                <a:solidFill>
                  <a:schemeClr val="tx2"/>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8072" name="Oval 5"/>
              <p:cNvSpPr>
                <a:spLocks noChangeArrowheads="1"/>
              </p:cNvSpPr>
              <p:nvPr/>
            </p:nvSpPr>
            <p:spPr bwMode="auto">
              <a:xfrm>
                <a:off x="2437864" y="2589663"/>
                <a:ext cx="2134430" cy="1981295"/>
              </a:xfrm>
              <a:prstGeom prst="ellipse">
                <a:avLst/>
              </a:prstGeom>
              <a:solidFill>
                <a:srgbClr val="FFC000">
                  <a:alpha val="72156"/>
                </a:srgbClr>
              </a:solidFill>
              <a:ln w="57150">
                <a:solidFill>
                  <a:schemeClr val="tx2"/>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chemeClr val="accent1"/>
                  </a:solidFill>
                  <a:latin typeface="Arial" panose="020B0604020202020204" pitchFamily="34" charset="0"/>
                </a:endParaRPr>
              </a:p>
            </p:txBody>
          </p:sp>
          <p:sp>
            <p:nvSpPr>
              <p:cNvPr id="88073" name="Text Box 6"/>
              <p:cNvSpPr txBox="1">
                <a:spLocks noChangeArrowheads="1"/>
              </p:cNvSpPr>
              <p:nvPr/>
            </p:nvSpPr>
            <p:spPr bwMode="auto">
              <a:xfrm>
                <a:off x="4366260" y="2627671"/>
                <a:ext cx="2014221" cy="49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a:solidFill>
                      <a:schemeClr val="bg2"/>
                    </a:solidFill>
                    <a:latin typeface="Arial" panose="020B0604020202020204" pitchFamily="34" charset="0"/>
                  </a:rPr>
                  <a:t>ECONOMY</a:t>
                </a:r>
              </a:p>
            </p:txBody>
          </p:sp>
          <p:sp>
            <p:nvSpPr>
              <p:cNvPr id="88074" name="Text Box 7"/>
              <p:cNvSpPr txBox="1">
                <a:spLocks noChangeArrowheads="1"/>
              </p:cNvSpPr>
              <p:nvPr/>
            </p:nvSpPr>
            <p:spPr bwMode="auto">
              <a:xfrm>
                <a:off x="2590800" y="3352800"/>
                <a:ext cx="1676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a:solidFill>
                      <a:schemeClr val="bg2"/>
                    </a:solidFill>
                    <a:latin typeface="Arial" panose="020B0604020202020204" pitchFamily="34" charset="0"/>
                  </a:rPr>
                  <a:t>SOCIETY</a:t>
                </a:r>
              </a:p>
            </p:txBody>
          </p:sp>
          <p:sp>
            <p:nvSpPr>
              <p:cNvPr id="88075" name="Text Box 8"/>
              <p:cNvSpPr txBox="1">
                <a:spLocks noChangeArrowheads="1"/>
              </p:cNvSpPr>
              <p:nvPr/>
            </p:nvSpPr>
            <p:spPr bwMode="auto">
              <a:xfrm>
                <a:off x="3896360" y="4446639"/>
                <a:ext cx="2771141" cy="47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a:solidFill>
                      <a:schemeClr val="bg2"/>
                    </a:solidFill>
                    <a:latin typeface="Arial" panose="020B0604020202020204" pitchFamily="34" charset="0"/>
                  </a:rPr>
                  <a:t>ENVIRONMENT</a:t>
                </a:r>
              </a:p>
            </p:txBody>
          </p:sp>
        </p:grpSp>
      </p:grpSp>
    </p:spTree>
    <p:extLst>
      <p:ext uri="{BB962C8B-B14F-4D97-AF65-F5344CB8AC3E}">
        <p14:creationId xmlns:p14="http://schemas.microsoft.com/office/powerpoint/2010/main" val="63001604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1" descr=" Camera trap catches one of the world's last Vietnamese rhinos before its extinction. Photo courtesy of WW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871913"/>
            <a:ext cx="3838575"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3"/>
          <p:cNvSpPr txBox="1">
            <a:spLocks noChangeArrowheads="1"/>
          </p:cNvSpPr>
          <p:nvPr/>
        </p:nvSpPr>
        <p:spPr bwMode="auto">
          <a:xfrm>
            <a:off x="2057400" y="304800"/>
            <a:ext cx="533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solidFill>
                  <a:schemeClr val="accent1"/>
                </a:solidFill>
                <a:latin typeface="Arial" panose="020B0604020202020204" pitchFamily="34" charset="0"/>
              </a:rPr>
              <a:t>If we don’t,  we won’t…</a:t>
            </a:r>
          </a:p>
        </p:txBody>
      </p:sp>
      <p:pic>
        <p:nvPicPr>
          <p:cNvPr id="89092" name="Picture 4" descr="11 Recently Extinct Animals Pic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452437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6" descr="11 Recently Extinct Animals Pic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838200"/>
            <a:ext cx="45243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8" descr="11 Recently Extinct Animals Pic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003675"/>
            <a:ext cx="3505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12" descr="11 Recently Extinct Animals Pictu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3124200"/>
            <a:ext cx="20193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4" descr="11 Recently Extinct Animals Pictur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4419600"/>
            <a:ext cx="2857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TextBox 10"/>
          <p:cNvSpPr txBox="1">
            <a:spLocks noChangeArrowheads="1"/>
          </p:cNvSpPr>
          <p:nvPr/>
        </p:nvSpPr>
        <p:spPr bwMode="auto">
          <a:xfrm>
            <a:off x="2743200" y="6477000"/>
            <a:ext cx="571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 few extinct animal species.</a:t>
            </a:r>
          </a:p>
        </p:txBody>
      </p:sp>
      <p:sp>
        <p:nvSpPr>
          <p:cNvPr id="89098" name="TextBox 1"/>
          <p:cNvSpPr txBox="1">
            <a:spLocks noChangeArrowheads="1"/>
          </p:cNvSpPr>
          <p:nvPr/>
        </p:nvSpPr>
        <p:spPr bwMode="auto">
          <a:xfrm>
            <a:off x="7010400" y="828675"/>
            <a:ext cx="226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chemeClr val="bg1"/>
                </a:solidFill>
                <a:latin typeface="Arial" panose="020B0604020202020204" pitchFamily="34" charset="0"/>
              </a:rPr>
              <a:t>Thylacine - 1936</a:t>
            </a:r>
          </a:p>
        </p:txBody>
      </p:sp>
      <p:sp>
        <p:nvSpPr>
          <p:cNvPr id="89099" name="TextBox 2"/>
          <p:cNvSpPr txBox="1">
            <a:spLocks noChangeArrowheads="1"/>
          </p:cNvSpPr>
          <p:nvPr/>
        </p:nvSpPr>
        <p:spPr bwMode="auto">
          <a:xfrm>
            <a:off x="152400" y="3606800"/>
            <a:ext cx="1905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latin typeface="Arial" panose="020B0604020202020204" pitchFamily="34" charset="0"/>
              </a:rPr>
              <a:t>Quogga - 1883</a:t>
            </a:r>
          </a:p>
        </p:txBody>
      </p:sp>
      <p:sp>
        <p:nvSpPr>
          <p:cNvPr id="89100" name="TextBox 3"/>
          <p:cNvSpPr txBox="1">
            <a:spLocks noChangeArrowheads="1"/>
          </p:cNvSpPr>
          <p:nvPr/>
        </p:nvSpPr>
        <p:spPr bwMode="auto">
          <a:xfrm>
            <a:off x="152400" y="61722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FF00"/>
                </a:solidFill>
                <a:latin typeface="Arial" panose="020B0604020202020204" pitchFamily="34" charset="0"/>
              </a:rPr>
              <a:t>Golden Toad - 1989</a:t>
            </a:r>
          </a:p>
        </p:txBody>
      </p:sp>
      <p:sp>
        <p:nvSpPr>
          <p:cNvPr id="89101" name="TextBox 4"/>
          <p:cNvSpPr txBox="1">
            <a:spLocks noChangeArrowheads="1"/>
          </p:cNvSpPr>
          <p:nvPr/>
        </p:nvSpPr>
        <p:spPr bwMode="auto">
          <a:xfrm>
            <a:off x="3581400" y="3124200"/>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a:latin typeface="Arial" panose="020B0604020202020204" pitchFamily="34" charset="0"/>
              </a:rPr>
              <a:t>Tecopa Pupfish - 1981</a:t>
            </a:r>
          </a:p>
        </p:txBody>
      </p:sp>
      <p:sp>
        <p:nvSpPr>
          <p:cNvPr id="89102" name="TextBox 5"/>
          <p:cNvSpPr txBox="1">
            <a:spLocks noChangeArrowheads="1"/>
          </p:cNvSpPr>
          <p:nvPr/>
        </p:nvSpPr>
        <p:spPr bwMode="auto">
          <a:xfrm>
            <a:off x="3086100" y="44196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solidFill>
                  <a:schemeClr val="bg1"/>
                </a:solidFill>
                <a:latin typeface="Arial" panose="020B0604020202020204" pitchFamily="34" charset="0"/>
              </a:rPr>
              <a:t>Yangtze River Dolphin - 2006</a:t>
            </a:r>
          </a:p>
        </p:txBody>
      </p:sp>
      <p:sp>
        <p:nvSpPr>
          <p:cNvPr id="89103" name="TextBox 6"/>
          <p:cNvSpPr txBox="1">
            <a:spLocks noChangeArrowheads="1"/>
          </p:cNvSpPr>
          <p:nvPr/>
        </p:nvSpPr>
        <p:spPr bwMode="auto">
          <a:xfrm>
            <a:off x="5540375" y="3871913"/>
            <a:ext cx="3543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chemeClr val="bg1"/>
                </a:solidFill>
                <a:latin typeface="Arial" panose="020B0604020202020204" pitchFamily="34" charset="0"/>
              </a:rPr>
              <a:t>Vietnamese Rhinoceros - 2010</a:t>
            </a:r>
          </a:p>
        </p:txBody>
      </p:sp>
    </p:spTree>
    <p:extLst>
      <p:ext uri="{BB962C8B-B14F-4D97-AF65-F5344CB8AC3E}">
        <p14:creationId xmlns:p14="http://schemas.microsoft.com/office/powerpoint/2010/main" val="38120113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685800" y="914400"/>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b="1"/>
              <a:t>Monoculture</a:t>
            </a:r>
          </a:p>
        </p:txBody>
      </p:sp>
      <p:sp>
        <p:nvSpPr>
          <p:cNvPr id="24579" name="Text Box 3"/>
          <p:cNvSpPr txBox="1">
            <a:spLocks noChangeArrowheads="1"/>
          </p:cNvSpPr>
          <p:nvPr/>
        </p:nvSpPr>
        <p:spPr bwMode="auto">
          <a:xfrm>
            <a:off x="457200" y="5029200"/>
            <a:ext cx="2590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t>They all need the same things at the same concentrations; have to place them far apart to reduce competition.</a:t>
            </a:r>
          </a:p>
        </p:txBody>
      </p:sp>
      <p:sp>
        <p:nvSpPr>
          <p:cNvPr id="24580" name="Text Box 4"/>
          <p:cNvSpPr txBox="1">
            <a:spLocks noChangeArrowheads="1"/>
          </p:cNvSpPr>
          <p:nvPr/>
        </p:nvSpPr>
        <p:spPr bwMode="auto">
          <a:xfrm>
            <a:off x="4648200" y="9144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b="1"/>
              <a:t>Polyculture</a:t>
            </a:r>
          </a:p>
        </p:txBody>
      </p:sp>
      <p:sp>
        <p:nvSpPr>
          <p:cNvPr id="24581" name="Line 5"/>
          <p:cNvSpPr>
            <a:spLocks noChangeShapeType="1"/>
          </p:cNvSpPr>
          <p:nvPr/>
        </p:nvSpPr>
        <p:spPr bwMode="auto">
          <a:xfrm>
            <a:off x="4724400" y="16764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2" name="Line 6"/>
          <p:cNvSpPr>
            <a:spLocks noChangeShapeType="1"/>
          </p:cNvSpPr>
          <p:nvPr/>
        </p:nvSpPr>
        <p:spPr bwMode="auto">
          <a:xfrm>
            <a:off x="5486400" y="16764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3" name="Line 7"/>
          <p:cNvSpPr>
            <a:spLocks noChangeShapeType="1"/>
          </p:cNvSpPr>
          <p:nvPr/>
        </p:nvSpPr>
        <p:spPr bwMode="auto">
          <a:xfrm>
            <a:off x="6172200" y="16764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4" name="Line 8"/>
          <p:cNvSpPr>
            <a:spLocks noChangeShapeType="1"/>
          </p:cNvSpPr>
          <p:nvPr/>
        </p:nvSpPr>
        <p:spPr bwMode="auto">
          <a:xfrm>
            <a:off x="6934200" y="16764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5" name="Line 10"/>
          <p:cNvSpPr>
            <a:spLocks noChangeShapeType="1"/>
          </p:cNvSpPr>
          <p:nvPr/>
        </p:nvSpPr>
        <p:spPr bwMode="auto">
          <a:xfrm>
            <a:off x="685800" y="17526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6" name="Line 11"/>
          <p:cNvSpPr>
            <a:spLocks noChangeShapeType="1"/>
          </p:cNvSpPr>
          <p:nvPr/>
        </p:nvSpPr>
        <p:spPr bwMode="auto">
          <a:xfrm>
            <a:off x="1143000" y="17526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7" name="Line 12"/>
          <p:cNvSpPr>
            <a:spLocks noChangeShapeType="1"/>
          </p:cNvSpPr>
          <p:nvPr/>
        </p:nvSpPr>
        <p:spPr bwMode="auto">
          <a:xfrm>
            <a:off x="1600200" y="17526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8" name="Line 13"/>
          <p:cNvSpPr>
            <a:spLocks noChangeShapeType="1"/>
          </p:cNvSpPr>
          <p:nvPr/>
        </p:nvSpPr>
        <p:spPr bwMode="auto">
          <a:xfrm>
            <a:off x="2133600" y="17526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9" name="Line 14"/>
          <p:cNvSpPr>
            <a:spLocks noChangeShapeType="1"/>
          </p:cNvSpPr>
          <p:nvPr/>
        </p:nvSpPr>
        <p:spPr bwMode="auto">
          <a:xfrm>
            <a:off x="2667000" y="1752600"/>
            <a:ext cx="0" cy="2819400"/>
          </a:xfrm>
          <a:prstGeom prst="line">
            <a:avLst/>
          </a:prstGeom>
          <a:noFill/>
          <a:ln w="3810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90" name="Oval 15"/>
          <p:cNvSpPr>
            <a:spLocks noChangeArrowheads="1"/>
          </p:cNvSpPr>
          <p:nvPr/>
        </p:nvSpPr>
        <p:spPr bwMode="auto">
          <a:xfrm>
            <a:off x="4800600" y="4114800"/>
            <a:ext cx="304800" cy="381000"/>
          </a:xfrm>
          <a:prstGeom prst="ellipse">
            <a:avLst/>
          </a:prstGeom>
          <a:solidFill>
            <a:srgbClr val="5CA33F"/>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4591" name="Oval 16"/>
          <p:cNvSpPr>
            <a:spLocks noChangeArrowheads="1"/>
          </p:cNvSpPr>
          <p:nvPr/>
        </p:nvSpPr>
        <p:spPr bwMode="auto">
          <a:xfrm>
            <a:off x="5486400" y="4114800"/>
            <a:ext cx="304800" cy="381000"/>
          </a:xfrm>
          <a:prstGeom prst="ellipse">
            <a:avLst/>
          </a:prstGeom>
          <a:solidFill>
            <a:srgbClr val="5CA33F"/>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4592" name="Oval 17"/>
          <p:cNvSpPr>
            <a:spLocks noChangeArrowheads="1"/>
          </p:cNvSpPr>
          <p:nvPr/>
        </p:nvSpPr>
        <p:spPr bwMode="auto">
          <a:xfrm>
            <a:off x="6172200" y="4114800"/>
            <a:ext cx="304800" cy="381000"/>
          </a:xfrm>
          <a:prstGeom prst="ellipse">
            <a:avLst/>
          </a:prstGeom>
          <a:solidFill>
            <a:srgbClr val="5CA33F"/>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4593" name="Oval 18"/>
          <p:cNvSpPr>
            <a:spLocks noChangeArrowheads="1"/>
          </p:cNvSpPr>
          <p:nvPr/>
        </p:nvSpPr>
        <p:spPr bwMode="auto">
          <a:xfrm>
            <a:off x="6858000" y="4114800"/>
            <a:ext cx="304800" cy="381000"/>
          </a:xfrm>
          <a:prstGeom prst="ellipse">
            <a:avLst/>
          </a:prstGeom>
          <a:solidFill>
            <a:srgbClr val="5CA33F"/>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4594" name="Text Box 19"/>
          <p:cNvSpPr txBox="1">
            <a:spLocks noChangeArrowheads="1"/>
          </p:cNvSpPr>
          <p:nvPr/>
        </p:nvSpPr>
        <p:spPr bwMode="auto">
          <a:xfrm>
            <a:off x="4495800" y="5105400"/>
            <a:ext cx="2971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t>Nitrogen fixing legumes (beans) nutrify the soil, increasing the growth of other plants</a:t>
            </a:r>
          </a:p>
        </p:txBody>
      </p:sp>
      <p:sp>
        <p:nvSpPr>
          <p:cNvPr id="24595" name="Freeform 20"/>
          <p:cNvSpPr>
            <a:spLocks/>
          </p:cNvSpPr>
          <p:nvPr/>
        </p:nvSpPr>
        <p:spPr bwMode="auto">
          <a:xfrm>
            <a:off x="4572000" y="1752600"/>
            <a:ext cx="342900" cy="2727325"/>
          </a:xfrm>
          <a:custGeom>
            <a:avLst/>
            <a:gdLst>
              <a:gd name="T0" fmla="*/ 2147483646 w 216"/>
              <a:gd name="T1" fmla="*/ 0 h 1718"/>
              <a:gd name="T2" fmla="*/ 2147483646 w 216"/>
              <a:gd name="T3" fmla="*/ 2147483646 h 1718"/>
              <a:gd name="T4" fmla="*/ 2147483646 w 216"/>
              <a:gd name="T5" fmla="*/ 2147483646 h 1718"/>
              <a:gd name="T6" fmla="*/ 2147483646 w 216"/>
              <a:gd name="T7" fmla="*/ 2147483646 h 1718"/>
              <a:gd name="T8" fmla="*/ 2147483646 w 216"/>
              <a:gd name="T9" fmla="*/ 2147483646 h 1718"/>
              <a:gd name="T10" fmla="*/ 2147483646 w 216"/>
              <a:gd name="T11" fmla="*/ 2147483646 h 1718"/>
              <a:gd name="T12" fmla="*/ 2147483646 w 216"/>
              <a:gd name="T13" fmla="*/ 2147483646 h 1718"/>
              <a:gd name="T14" fmla="*/ 2147483646 w 216"/>
              <a:gd name="T15" fmla="*/ 2147483646 h 1718"/>
              <a:gd name="T16" fmla="*/ 2147483646 w 216"/>
              <a:gd name="T17" fmla="*/ 2147483646 h 1718"/>
              <a:gd name="T18" fmla="*/ 2147483646 w 216"/>
              <a:gd name="T19" fmla="*/ 2147483646 h 1718"/>
              <a:gd name="T20" fmla="*/ 2147483646 w 216"/>
              <a:gd name="T21" fmla="*/ 2147483646 h 1718"/>
              <a:gd name="T22" fmla="*/ 2147483646 w 216"/>
              <a:gd name="T23" fmla="*/ 2147483646 h 1718"/>
              <a:gd name="T24" fmla="*/ 2147483646 w 216"/>
              <a:gd name="T25" fmla="*/ 2147483646 h 1718"/>
              <a:gd name="T26" fmla="*/ 2147483646 w 216"/>
              <a:gd name="T27" fmla="*/ 2147483646 h 1718"/>
              <a:gd name="T28" fmla="*/ 2147483646 w 216"/>
              <a:gd name="T29" fmla="*/ 2147483646 h 1718"/>
              <a:gd name="T30" fmla="*/ 2147483646 w 216"/>
              <a:gd name="T31" fmla="*/ 2147483646 h 17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6"/>
              <a:gd name="T49" fmla="*/ 0 h 1718"/>
              <a:gd name="T50" fmla="*/ 216 w 216"/>
              <a:gd name="T51" fmla="*/ 1718 h 17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6" h="1718">
                <a:moveTo>
                  <a:pt x="154" y="0"/>
                </a:moveTo>
                <a:cubicBezTo>
                  <a:pt x="216" y="16"/>
                  <a:pt x="213" y="57"/>
                  <a:pt x="190" y="128"/>
                </a:cubicBezTo>
                <a:cubicBezTo>
                  <a:pt x="180" y="159"/>
                  <a:pt x="71" y="163"/>
                  <a:pt x="62" y="164"/>
                </a:cubicBezTo>
                <a:cubicBezTo>
                  <a:pt x="29" y="186"/>
                  <a:pt x="29" y="201"/>
                  <a:pt x="16" y="237"/>
                </a:cubicBezTo>
                <a:cubicBezTo>
                  <a:pt x="28" y="391"/>
                  <a:pt x="0" y="358"/>
                  <a:pt x="108" y="393"/>
                </a:cubicBezTo>
                <a:cubicBezTo>
                  <a:pt x="124" y="441"/>
                  <a:pt x="136" y="466"/>
                  <a:pt x="108" y="530"/>
                </a:cubicBezTo>
                <a:cubicBezTo>
                  <a:pt x="99" y="550"/>
                  <a:pt x="53" y="566"/>
                  <a:pt x="53" y="566"/>
                </a:cubicBezTo>
                <a:cubicBezTo>
                  <a:pt x="32" y="630"/>
                  <a:pt x="40" y="718"/>
                  <a:pt x="108" y="740"/>
                </a:cubicBezTo>
                <a:cubicBezTo>
                  <a:pt x="122" y="796"/>
                  <a:pt x="136" y="840"/>
                  <a:pt x="108" y="905"/>
                </a:cubicBezTo>
                <a:cubicBezTo>
                  <a:pt x="105" y="911"/>
                  <a:pt x="29" y="929"/>
                  <a:pt x="16" y="932"/>
                </a:cubicBezTo>
                <a:cubicBezTo>
                  <a:pt x="0" y="982"/>
                  <a:pt x="4" y="955"/>
                  <a:pt x="16" y="1033"/>
                </a:cubicBezTo>
                <a:cubicBezTo>
                  <a:pt x="25" y="1096"/>
                  <a:pt x="38" y="1122"/>
                  <a:pt x="99" y="1142"/>
                </a:cubicBezTo>
                <a:cubicBezTo>
                  <a:pt x="149" y="1194"/>
                  <a:pt x="152" y="1215"/>
                  <a:pt x="126" y="1307"/>
                </a:cubicBezTo>
                <a:cubicBezTo>
                  <a:pt x="125" y="1310"/>
                  <a:pt x="79" y="1321"/>
                  <a:pt x="62" y="1325"/>
                </a:cubicBezTo>
                <a:cubicBezTo>
                  <a:pt x="15" y="1375"/>
                  <a:pt x="43" y="1336"/>
                  <a:pt x="53" y="1472"/>
                </a:cubicBezTo>
                <a:cubicBezTo>
                  <a:pt x="60" y="1562"/>
                  <a:pt x="80" y="1630"/>
                  <a:pt x="80" y="1718"/>
                </a:cubicBezTo>
              </a:path>
            </a:pathLst>
          </a:custGeom>
          <a:noFill/>
          <a:ln w="5715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6" name="Freeform 21"/>
          <p:cNvSpPr>
            <a:spLocks/>
          </p:cNvSpPr>
          <p:nvPr/>
        </p:nvSpPr>
        <p:spPr bwMode="auto">
          <a:xfrm>
            <a:off x="5334000" y="1752600"/>
            <a:ext cx="342900" cy="2727325"/>
          </a:xfrm>
          <a:custGeom>
            <a:avLst/>
            <a:gdLst>
              <a:gd name="T0" fmla="*/ 2147483646 w 216"/>
              <a:gd name="T1" fmla="*/ 0 h 1718"/>
              <a:gd name="T2" fmla="*/ 2147483646 w 216"/>
              <a:gd name="T3" fmla="*/ 2147483646 h 1718"/>
              <a:gd name="T4" fmla="*/ 2147483646 w 216"/>
              <a:gd name="T5" fmla="*/ 2147483646 h 1718"/>
              <a:gd name="T6" fmla="*/ 2147483646 w 216"/>
              <a:gd name="T7" fmla="*/ 2147483646 h 1718"/>
              <a:gd name="T8" fmla="*/ 2147483646 w 216"/>
              <a:gd name="T9" fmla="*/ 2147483646 h 1718"/>
              <a:gd name="T10" fmla="*/ 2147483646 w 216"/>
              <a:gd name="T11" fmla="*/ 2147483646 h 1718"/>
              <a:gd name="T12" fmla="*/ 2147483646 w 216"/>
              <a:gd name="T13" fmla="*/ 2147483646 h 1718"/>
              <a:gd name="T14" fmla="*/ 2147483646 w 216"/>
              <a:gd name="T15" fmla="*/ 2147483646 h 1718"/>
              <a:gd name="T16" fmla="*/ 2147483646 w 216"/>
              <a:gd name="T17" fmla="*/ 2147483646 h 1718"/>
              <a:gd name="T18" fmla="*/ 2147483646 w 216"/>
              <a:gd name="T19" fmla="*/ 2147483646 h 1718"/>
              <a:gd name="T20" fmla="*/ 2147483646 w 216"/>
              <a:gd name="T21" fmla="*/ 2147483646 h 1718"/>
              <a:gd name="T22" fmla="*/ 2147483646 w 216"/>
              <a:gd name="T23" fmla="*/ 2147483646 h 1718"/>
              <a:gd name="T24" fmla="*/ 2147483646 w 216"/>
              <a:gd name="T25" fmla="*/ 2147483646 h 1718"/>
              <a:gd name="T26" fmla="*/ 2147483646 w 216"/>
              <a:gd name="T27" fmla="*/ 2147483646 h 1718"/>
              <a:gd name="T28" fmla="*/ 2147483646 w 216"/>
              <a:gd name="T29" fmla="*/ 2147483646 h 1718"/>
              <a:gd name="T30" fmla="*/ 2147483646 w 216"/>
              <a:gd name="T31" fmla="*/ 2147483646 h 17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6"/>
              <a:gd name="T49" fmla="*/ 0 h 1718"/>
              <a:gd name="T50" fmla="*/ 216 w 216"/>
              <a:gd name="T51" fmla="*/ 1718 h 17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6" h="1718">
                <a:moveTo>
                  <a:pt x="154" y="0"/>
                </a:moveTo>
                <a:cubicBezTo>
                  <a:pt x="216" y="16"/>
                  <a:pt x="213" y="57"/>
                  <a:pt x="190" y="128"/>
                </a:cubicBezTo>
                <a:cubicBezTo>
                  <a:pt x="180" y="159"/>
                  <a:pt x="71" y="163"/>
                  <a:pt x="62" y="164"/>
                </a:cubicBezTo>
                <a:cubicBezTo>
                  <a:pt x="29" y="186"/>
                  <a:pt x="29" y="201"/>
                  <a:pt x="16" y="237"/>
                </a:cubicBezTo>
                <a:cubicBezTo>
                  <a:pt x="28" y="391"/>
                  <a:pt x="0" y="358"/>
                  <a:pt x="108" y="393"/>
                </a:cubicBezTo>
                <a:cubicBezTo>
                  <a:pt x="124" y="441"/>
                  <a:pt x="136" y="466"/>
                  <a:pt x="108" y="530"/>
                </a:cubicBezTo>
                <a:cubicBezTo>
                  <a:pt x="99" y="550"/>
                  <a:pt x="53" y="566"/>
                  <a:pt x="53" y="566"/>
                </a:cubicBezTo>
                <a:cubicBezTo>
                  <a:pt x="32" y="630"/>
                  <a:pt x="40" y="718"/>
                  <a:pt x="108" y="740"/>
                </a:cubicBezTo>
                <a:cubicBezTo>
                  <a:pt x="122" y="796"/>
                  <a:pt x="136" y="840"/>
                  <a:pt x="108" y="905"/>
                </a:cubicBezTo>
                <a:cubicBezTo>
                  <a:pt x="105" y="911"/>
                  <a:pt x="29" y="929"/>
                  <a:pt x="16" y="932"/>
                </a:cubicBezTo>
                <a:cubicBezTo>
                  <a:pt x="0" y="982"/>
                  <a:pt x="4" y="955"/>
                  <a:pt x="16" y="1033"/>
                </a:cubicBezTo>
                <a:cubicBezTo>
                  <a:pt x="25" y="1096"/>
                  <a:pt x="38" y="1122"/>
                  <a:pt x="99" y="1142"/>
                </a:cubicBezTo>
                <a:cubicBezTo>
                  <a:pt x="149" y="1194"/>
                  <a:pt x="152" y="1215"/>
                  <a:pt x="126" y="1307"/>
                </a:cubicBezTo>
                <a:cubicBezTo>
                  <a:pt x="125" y="1310"/>
                  <a:pt x="79" y="1321"/>
                  <a:pt x="62" y="1325"/>
                </a:cubicBezTo>
                <a:cubicBezTo>
                  <a:pt x="15" y="1375"/>
                  <a:pt x="43" y="1336"/>
                  <a:pt x="53" y="1472"/>
                </a:cubicBezTo>
                <a:cubicBezTo>
                  <a:pt x="60" y="1562"/>
                  <a:pt x="80" y="1630"/>
                  <a:pt x="80" y="1718"/>
                </a:cubicBezTo>
              </a:path>
            </a:pathLst>
          </a:custGeom>
          <a:noFill/>
          <a:ln w="5715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7" name="Freeform 22"/>
          <p:cNvSpPr>
            <a:spLocks/>
          </p:cNvSpPr>
          <p:nvPr/>
        </p:nvSpPr>
        <p:spPr bwMode="auto">
          <a:xfrm>
            <a:off x="6096000" y="1752600"/>
            <a:ext cx="342900" cy="2727325"/>
          </a:xfrm>
          <a:custGeom>
            <a:avLst/>
            <a:gdLst>
              <a:gd name="T0" fmla="*/ 2147483646 w 216"/>
              <a:gd name="T1" fmla="*/ 0 h 1718"/>
              <a:gd name="T2" fmla="*/ 2147483646 w 216"/>
              <a:gd name="T3" fmla="*/ 2147483646 h 1718"/>
              <a:gd name="T4" fmla="*/ 2147483646 w 216"/>
              <a:gd name="T5" fmla="*/ 2147483646 h 1718"/>
              <a:gd name="T6" fmla="*/ 2147483646 w 216"/>
              <a:gd name="T7" fmla="*/ 2147483646 h 1718"/>
              <a:gd name="T8" fmla="*/ 2147483646 w 216"/>
              <a:gd name="T9" fmla="*/ 2147483646 h 1718"/>
              <a:gd name="T10" fmla="*/ 2147483646 w 216"/>
              <a:gd name="T11" fmla="*/ 2147483646 h 1718"/>
              <a:gd name="T12" fmla="*/ 2147483646 w 216"/>
              <a:gd name="T13" fmla="*/ 2147483646 h 1718"/>
              <a:gd name="T14" fmla="*/ 2147483646 w 216"/>
              <a:gd name="T15" fmla="*/ 2147483646 h 1718"/>
              <a:gd name="T16" fmla="*/ 2147483646 w 216"/>
              <a:gd name="T17" fmla="*/ 2147483646 h 1718"/>
              <a:gd name="T18" fmla="*/ 2147483646 w 216"/>
              <a:gd name="T19" fmla="*/ 2147483646 h 1718"/>
              <a:gd name="T20" fmla="*/ 2147483646 w 216"/>
              <a:gd name="T21" fmla="*/ 2147483646 h 1718"/>
              <a:gd name="T22" fmla="*/ 2147483646 w 216"/>
              <a:gd name="T23" fmla="*/ 2147483646 h 1718"/>
              <a:gd name="T24" fmla="*/ 2147483646 w 216"/>
              <a:gd name="T25" fmla="*/ 2147483646 h 1718"/>
              <a:gd name="T26" fmla="*/ 2147483646 w 216"/>
              <a:gd name="T27" fmla="*/ 2147483646 h 1718"/>
              <a:gd name="T28" fmla="*/ 2147483646 w 216"/>
              <a:gd name="T29" fmla="*/ 2147483646 h 1718"/>
              <a:gd name="T30" fmla="*/ 2147483646 w 216"/>
              <a:gd name="T31" fmla="*/ 2147483646 h 17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6"/>
              <a:gd name="T49" fmla="*/ 0 h 1718"/>
              <a:gd name="T50" fmla="*/ 216 w 216"/>
              <a:gd name="T51" fmla="*/ 1718 h 17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6" h="1718">
                <a:moveTo>
                  <a:pt x="154" y="0"/>
                </a:moveTo>
                <a:cubicBezTo>
                  <a:pt x="216" y="16"/>
                  <a:pt x="213" y="57"/>
                  <a:pt x="190" y="128"/>
                </a:cubicBezTo>
                <a:cubicBezTo>
                  <a:pt x="180" y="159"/>
                  <a:pt x="71" y="163"/>
                  <a:pt x="62" y="164"/>
                </a:cubicBezTo>
                <a:cubicBezTo>
                  <a:pt x="29" y="186"/>
                  <a:pt x="29" y="201"/>
                  <a:pt x="16" y="237"/>
                </a:cubicBezTo>
                <a:cubicBezTo>
                  <a:pt x="28" y="391"/>
                  <a:pt x="0" y="358"/>
                  <a:pt x="108" y="393"/>
                </a:cubicBezTo>
                <a:cubicBezTo>
                  <a:pt x="124" y="441"/>
                  <a:pt x="136" y="466"/>
                  <a:pt x="108" y="530"/>
                </a:cubicBezTo>
                <a:cubicBezTo>
                  <a:pt x="99" y="550"/>
                  <a:pt x="53" y="566"/>
                  <a:pt x="53" y="566"/>
                </a:cubicBezTo>
                <a:cubicBezTo>
                  <a:pt x="32" y="630"/>
                  <a:pt x="40" y="718"/>
                  <a:pt x="108" y="740"/>
                </a:cubicBezTo>
                <a:cubicBezTo>
                  <a:pt x="122" y="796"/>
                  <a:pt x="136" y="840"/>
                  <a:pt x="108" y="905"/>
                </a:cubicBezTo>
                <a:cubicBezTo>
                  <a:pt x="105" y="911"/>
                  <a:pt x="29" y="929"/>
                  <a:pt x="16" y="932"/>
                </a:cubicBezTo>
                <a:cubicBezTo>
                  <a:pt x="0" y="982"/>
                  <a:pt x="4" y="955"/>
                  <a:pt x="16" y="1033"/>
                </a:cubicBezTo>
                <a:cubicBezTo>
                  <a:pt x="25" y="1096"/>
                  <a:pt x="38" y="1122"/>
                  <a:pt x="99" y="1142"/>
                </a:cubicBezTo>
                <a:cubicBezTo>
                  <a:pt x="149" y="1194"/>
                  <a:pt x="152" y="1215"/>
                  <a:pt x="126" y="1307"/>
                </a:cubicBezTo>
                <a:cubicBezTo>
                  <a:pt x="125" y="1310"/>
                  <a:pt x="79" y="1321"/>
                  <a:pt x="62" y="1325"/>
                </a:cubicBezTo>
                <a:cubicBezTo>
                  <a:pt x="15" y="1375"/>
                  <a:pt x="43" y="1336"/>
                  <a:pt x="53" y="1472"/>
                </a:cubicBezTo>
                <a:cubicBezTo>
                  <a:pt x="60" y="1562"/>
                  <a:pt x="80" y="1630"/>
                  <a:pt x="80" y="1718"/>
                </a:cubicBezTo>
              </a:path>
            </a:pathLst>
          </a:custGeom>
          <a:noFill/>
          <a:ln w="5715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8" name="Freeform 23"/>
          <p:cNvSpPr>
            <a:spLocks/>
          </p:cNvSpPr>
          <p:nvPr/>
        </p:nvSpPr>
        <p:spPr bwMode="auto">
          <a:xfrm>
            <a:off x="6781800" y="1828800"/>
            <a:ext cx="342900" cy="2727325"/>
          </a:xfrm>
          <a:custGeom>
            <a:avLst/>
            <a:gdLst>
              <a:gd name="T0" fmla="*/ 2147483646 w 216"/>
              <a:gd name="T1" fmla="*/ 0 h 1718"/>
              <a:gd name="T2" fmla="*/ 2147483646 w 216"/>
              <a:gd name="T3" fmla="*/ 2147483646 h 1718"/>
              <a:gd name="T4" fmla="*/ 2147483646 w 216"/>
              <a:gd name="T5" fmla="*/ 2147483646 h 1718"/>
              <a:gd name="T6" fmla="*/ 2147483646 w 216"/>
              <a:gd name="T7" fmla="*/ 2147483646 h 1718"/>
              <a:gd name="T8" fmla="*/ 2147483646 w 216"/>
              <a:gd name="T9" fmla="*/ 2147483646 h 1718"/>
              <a:gd name="T10" fmla="*/ 2147483646 w 216"/>
              <a:gd name="T11" fmla="*/ 2147483646 h 1718"/>
              <a:gd name="T12" fmla="*/ 2147483646 w 216"/>
              <a:gd name="T13" fmla="*/ 2147483646 h 1718"/>
              <a:gd name="T14" fmla="*/ 2147483646 w 216"/>
              <a:gd name="T15" fmla="*/ 2147483646 h 1718"/>
              <a:gd name="T16" fmla="*/ 2147483646 w 216"/>
              <a:gd name="T17" fmla="*/ 2147483646 h 1718"/>
              <a:gd name="T18" fmla="*/ 2147483646 w 216"/>
              <a:gd name="T19" fmla="*/ 2147483646 h 1718"/>
              <a:gd name="T20" fmla="*/ 2147483646 w 216"/>
              <a:gd name="T21" fmla="*/ 2147483646 h 1718"/>
              <a:gd name="T22" fmla="*/ 2147483646 w 216"/>
              <a:gd name="T23" fmla="*/ 2147483646 h 1718"/>
              <a:gd name="T24" fmla="*/ 2147483646 w 216"/>
              <a:gd name="T25" fmla="*/ 2147483646 h 1718"/>
              <a:gd name="T26" fmla="*/ 2147483646 w 216"/>
              <a:gd name="T27" fmla="*/ 2147483646 h 1718"/>
              <a:gd name="T28" fmla="*/ 2147483646 w 216"/>
              <a:gd name="T29" fmla="*/ 2147483646 h 1718"/>
              <a:gd name="T30" fmla="*/ 2147483646 w 216"/>
              <a:gd name="T31" fmla="*/ 2147483646 h 17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6"/>
              <a:gd name="T49" fmla="*/ 0 h 1718"/>
              <a:gd name="T50" fmla="*/ 216 w 216"/>
              <a:gd name="T51" fmla="*/ 1718 h 17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6" h="1718">
                <a:moveTo>
                  <a:pt x="154" y="0"/>
                </a:moveTo>
                <a:cubicBezTo>
                  <a:pt x="216" y="16"/>
                  <a:pt x="213" y="57"/>
                  <a:pt x="190" y="128"/>
                </a:cubicBezTo>
                <a:cubicBezTo>
                  <a:pt x="180" y="159"/>
                  <a:pt x="71" y="163"/>
                  <a:pt x="62" y="164"/>
                </a:cubicBezTo>
                <a:cubicBezTo>
                  <a:pt x="29" y="186"/>
                  <a:pt x="29" y="201"/>
                  <a:pt x="16" y="237"/>
                </a:cubicBezTo>
                <a:cubicBezTo>
                  <a:pt x="28" y="391"/>
                  <a:pt x="0" y="358"/>
                  <a:pt x="108" y="393"/>
                </a:cubicBezTo>
                <a:cubicBezTo>
                  <a:pt x="124" y="441"/>
                  <a:pt x="136" y="466"/>
                  <a:pt x="108" y="530"/>
                </a:cubicBezTo>
                <a:cubicBezTo>
                  <a:pt x="99" y="550"/>
                  <a:pt x="53" y="566"/>
                  <a:pt x="53" y="566"/>
                </a:cubicBezTo>
                <a:cubicBezTo>
                  <a:pt x="32" y="630"/>
                  <a:pt x="40" y="718"/>
                  <a:pt x="108" y="740"/>
                </a:cubicBezTo>
                <a:cubicBezTo>
                  <a:pt x="122" y="796"/>
                  <a:pt x="136" y="840"/>
                  <a:pt x="108" y="905"/>
                </a:cubicBezTo>
                <a:cubicBezTo>
                  <a:pt x="105" y="911"/>
                  <a:pt x="29" y="929"/>
                  <a:pt x="16" y="932"/>
                </a:cubicBezTo>
                <a:cubicBezTo>
                  <a:pt x="0" y="982"/>
                  <a:pt x="4" y="955"/>
                  <a:pt x="16" y="1033"/>
                </a:cubicBezTo>
                <a:cubicBezTo>
                  <a:pt x="25" y="1096"/>
                  <a:pt x="38" y="1122"/>
                  <a:pt x="99" y="1142"/>
                </a:cubicBezTo>
                <a:cubicBezTo>
                  <a:pt x="149" y="1194"/>
                  <a:pt x="152" y="1215"/>
                  <a:pt x="126" y="1307"/>
                </a:cubicBezTo>
                <a:cubicBezTo>
                  <a:pt x="125" y="1310"/>
                  <a:pt x="79" y="1321"/>
                  <a:pt x="62" y="1325"/>
                </a:cubicBezTo>
                <a:cubicBezTo>
                  <a:pt x="15" y="1375"/>
                  <a:pt x="43" y="1336"/>
                  <a:pt x="53" y="1472"/>
                </a:cubicBezTo>
                <a:cubicBezTo>
                  <a:pt x="60" y="1562"/>
                  <a:pt x="80" y="1630"/>
                  <a:pt x="80" y="1718"/>
                </a:cubicBezTo>
              </a:path>
            </a:pathLst>
          </a:custGeom>
          <a:noFill/>
          <a:ln w="5715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9" name="Rectangle 25"/>
          <p:cNvSpPr>
            <a:spLocks noChangeArrowheads="1"/>
          </p:cNvSpPr>
          <p:nvPr/>
        </p:nvSpPr>
        <p:spPr bwMode="auto">
          <a:xfrm>
            <a:off x="2971800" y="3200400"/>
            <a:ext cx="838200" cy="1371600"/>
          </a:xfrm>
          <a:prstGeom prst="rect">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4600" name="Rectangle 26"/>
          <p:cNvSpPr>
            <a:spLocks noChangeArrowheads="1"/>
          </p:cNvSpPr>
          <p:nvPr/>
        </p:nvSpPr>
        <p:spPr bwMode="auto">
          <a:xfrm>
            <a:off x="7239000" y="3505200"/>
            <a:ext cx="838200" cy="1066800"/>
          </a:xfrm>
          <a:prstGeom prst="rect">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4601" name="Rectangle 27"/>
          <p:cNvSpPr>
            <a:spLocks noChangeArrowheads="1"/>
          </p:cNvSpPr>
          <p:nvPr/>
        </p:nvSpPr>
        <p:spPr bwMode="auto">
          <a:xfrm>
            <a:off x="7239000" y="3048000"/>
            <a:ext cx="838200" cy="457200"/>
          </a:xfrm>
          <a:prstGeom prst="rect">
            <a:avLst/>
          </a:prstGeom>
          <a:solidFill>
            <a:srgbClr val="5CA33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4602" name="Rectangle 29"/>
          <p:cNvSpPr>
            <a:spLocks noChangeArrowheads="1"/>
          </p:cNvSpPr>
          <p:nvPr/>
        </p:nvSpPr>
        <p:spPr bwMode="auto">
          <a:xfrm>
            <a:off x="8153400" y="3352800"/>
            <a:ext cx="838200" cy="1219200"/>
          </a:xfrm>
          <a:prstGeom prst="rect">
            <a:avLst/>
          </a:prstGeom>
          <a:solidFill>
            <a:srgbClr val="FFCC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4603" name="Rectangle 30"/>
          <p:cNvSpPr>
            <a:spLocks noChangeArrowheads="1"/>
          </p:cNvSpPr>
          <p:nvPr/>
        </p:nvSpPr>
        <p:spPr bwMode="auto">
          <a:xfrm>
            <a:off x="8153400" y="2743200"/>
            <a:ext cx="838200" cy="609600"/>
          </a:xfrm>
          <a:prstGeom prst="rect">
            <a:avLst/>
          </a:prstGeom>
          <a:solidFill>
            <a:srgbClr val="5CA33F"/>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4604" name="Rectangle 31"/>
          <p:cNvSpPr>
            <a:spLocks noChangeArrowheads="1"/>
          </p:cNvSpPr>
          <p:nvPr/>
        </p:nvSpPr>
        <p:spPr bwMode="auto">
          <a:xfrm>
            <a:off x="8153400" y="2438400"/>
            <a:ext cx="838200" cy="304800"/>
          </a:xfrm>
          <a:prstGeom prst="rect">
            <a:avLst/>
          </a:prstGeom>
          <a:solidFill>
            <a:srgbClr val="00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24605" name="Text Box 32"/>
          <p:cNvSpPr txBox="1">
            <a:spLocks noChangeArrowheads="1"/>
          </p:cNvSpPr>
          <p:nvPr/>
        </p:nvSpPr>
        <p:spPr bwMode="auto">
          <a:xfrm>
            <a:off x="7162800" y="4648200"/>
            <a:ext cx="990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t>without beans</a:t>
            </a:r>
          </a:p>
        </p:txBody>
      </p:sp>
      <p:sp>
        <p:nvSpPr>
          <p:cNvPr id="24606" name="Text Box 33"/>
          <p:cNvSpPr txBox="1">
            <a:spLocks noChangeArrowheads="1"/>
          </p:cNvSpPr>
          <p:nvPr/>
        </p:nvSpPr>
        <p:spPr bwMode="auto">
          <a:xfrm>
            <a:off x="8153400" y="4648200"/>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t>with beans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228600" y="228600"/>
            <a:ext cx="76200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800" b="1"/>
          </a:p>
          <a:p>
            <a:pPr eaLnBrk="1" hangingPunct="1">
              <a:spcBef>
                <a:spcPct val="50000"/>
              </a:spcBef>
              <a:buFontTx/>
              <a:buNone/>
            </a:pPr>
            <a:endParaRPr lang="en-US" altLang="en-US" sz="2800" b="1">
              <a:solidFill>
                <a:srgbClr val="FF0000"/>
              </a:solidFill>
            </a:endParaRPr>
          </a:p>
        </p:txBody>
      </p:sp>
      <p:pic>
        <p:nvPicPr>
          <p:cNvPr id="25603" name="Picture 3" descr="se4219881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81200"/>
            <a:ext cx="6553200" cy="468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p:cNvSpPr txBox="1">
            <a:spLocks noChangeArrowheads="1"/>
          </p:cNvSpPr>
          <p:nvPr/>
        </p:nvSpPr>
        <p:spPr bwMode="auto">
          <a:xfrm>
            <a:off x="228600" y="228600"/>
            <a:ext cx="8382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1">
                <a:solidFill>
                  <a:srgbClr val="FF0000"/>
                </a:solidFill>
              </a:rPr>
              <a:t>Diversity and Productivity in a Long-Term Grassland Experiment Tilman, et al. 2001. </a:t>
            </a:r>
            <a:r>
              <a:rPr lang="en-US" altLang="en-US" sz="2000" i="1">
                <a:solidFill>
                  <a:srgbClr val="FF0000"/>
                </a:solidFill>
              </a:rPr>
              <a:t>Science</a:t>
            </a:r>
            <a:r>
              <a:rPr lang="en-US" altLang="en-US" sz="2000">
                <a:solidFill>
                  <a:srgbClr val="FF0000"/>
                </a:solidFill>
              </a:rPr>
              <a:t> 294. 843 - 845</a:t>
            </a:r>
            <a:endParaRPr lang="en-US" altLang="en-US" sz="2800" b="1"/>
          </a:p>
          <a:p>
            <a:pPr eaLnBrk="1" hangingPunct="1">
              <a:spcBef>
                <a:spcPct val="0"/>
              </a:spcBef>
              <a:buFontTx/>
              <a:buNone/>
            </a:pPr>
            <a:r>
              <a:rPr lang="en-US" altLang="en-US" sz="2000"/>
              <a:t>Dotted line is biomass in a monoculture of the most productive species. Higher productivity than this, at higher richness values, means niche complementarity or positive effects must be occurring.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533400" y="533400"/>
            <a:ext cx="79248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Functionally:</a:t>
            </a:r>
          </a:p>
          <a:p>
            <a:pPr eaLnBrk="1" hangingPunct="1">
              <a:spcBef>
                <a:spcPct val="0"/>
              </a:spcBef>
              <a:buFontTx/>
              <a:buNone/>
            </a:pPr>
            <a:endParaRPr lang="en-US" altLang="en-US" sz="2800"/>
          </a:p>
          <a:p>
            <a:pPr eaLnBrk="1" hangingPunct="1">
              <a:spcBef>
                <a:spcPct val="50000"/>
              </a:spcBef>
              <a:buFontTx/>
              <a:buNone/>
            </a:pPr>
            <a:r>
              <a:rPr lang="en-US" altLang="en-US" sz="2800"/>
              <a:t>Diversity INCREASES productivity</a:t>
            </a:r>
            <a:endParaRPr lang="en-US" altLang="en-US" sz="2800" b="1"/>
          </a:p>
          <a:p>
            <a:pPr eaLnBrk="1" hangingPunct="1">
              <a:spcBef>
                <a:spcPct val="50000"/>
              </a:spcBef>
              <a:buFontTx/>
              <a:buNone/>
            </a:pPr>
            <a:r>
              <a:rPr lang="en-US" altLang="en-US" sz="2800" b="1">
                <a:solidFill>
                  <a:srgbClr val="FF0000"/>
                </a:solidFill>
              </a:rPr>
              <a:t>Diversity can increase stability</a:t>
            </a:r>
            <a:endParaRPr lang="en-US" altLang="en-US" sz="2800">
              <a:solidFill>
                <a:srgbClr val="FF0000"/>
              </a:solidFill>
            </a:endParaRPr>
          </a:p>
          <a:p>
            <a:pPr eaLnBrk="1" hangingPunct="1">
              <a:spcBef>
                <a:spcPct val="50000"/>
              </a:spcBef>
              <a:buFontTx/>
              <a:buChar char="-"/>
            </a:pPr>
            <a:endParaRPr lang="en-US" altLang="en-US" sz="2800" b="1">
              <a:solidFill>
                <a:srgbClr val="FF0000"/>
              </a:solidFill>
            </a:endParaRPr>
          </a:p>
          <a:p>
            <a:pPr eaLnBrk="1" hangingPunct="1">
              <a:spcBef>
                <a:spcPct val="50000"/>
              </a:spcBef>
              <a:buFontTx/>
              <a:buNone/>
            </a:pPr>
            <a:endParaRPr lang="en-US" altLang="en-US" sz="280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p:cNvSpPr txBox="1">
            <a:spLocks noChangeArrowheads="1"/>
          </p:cNvSpPr>
          <p:nvPr/>
        </p:nvSpPr>
        <p:spPr bwMode="auto">
          <a:xfrm>
            <a:off x="533400" y="533400"/>
            <a:ext cx="7924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Functionally:</a:t>
            </a:r>
          </a:p>
          <a:p>
            <a:pPr eaLnBrk="1" hangingPunct="1">
              <a:spcBef>
                <a:spcPct val="0"/>
              </a:spcBef>
              <a:buFontTx/>
              <a:buNone/>
            </a:pPr>
            <a:endParaRPr lang="en-US" altLang="en-US" sz="2800"/>
          </a:p>
          <a:p>
            <a:pPr eaLnBrk="1" hangingPunct="1">
              <a:spcBef>
                <a:spcPct val="50000"/>
              </a:spcBef>
              <a:buFontTx/>
              <a:buNone/>
            </a:pPr>
            <a:r>
              <a:rPr lang="en-US" altLang="en-US" sz="2800"/>
              <a:t>Diversity INCREASES productivity</a:t>
            </a:r>
            <a:endParaRPr lang="en-US" altLang="en-US" sz="2800" b="1"/>
          </a:p>
          <a:p>
            <a:pPr eaLnBrk="1" hangingPunct="1">
              <a:spcBef>
                <a:spcPct val="50000"/>
              </a:spcBef>
              <a:buFontTx/>
              <a:buNone/>
            </a:pPr>
            <a:r>
              <a:rPr lang="en-US" altLang="en-US" sz="2800" b="1">
                <a:solidFill>
                  <a:srgbClr val="FF0000"/>
                </a:solidFill>
              </a:rPr>
              <a:t>Diversity can increase stability</a:t>
            </a:r>
          </a:p>
          <a:p>
            <a:pPr eaLnBrk="1" hangingPunct="1">
              <a:spcBef>
                <a:spcPct val="50000"/>
              </a:spcBef>
              <a:buFontTx/>
              <a:buNone/>
            </a:pPr>
            <a:r>
              <a:rPr lang="en-US" altLang="en-US" sz="2800" b="1">
                <a:solidFill>
                  <a:srgbClr val="FF0000"/>
                </a:solidFill>
              </a:rPr>
              <a:t>	types of stability:</a:t>
            </a:r>
          </a:p>
          <a:p>
            <a:pPr eaLnBrk="1" hangingPunct="1">
              <a:spcBef>
                <a:spcPct val="50000"/>
              </a:spcBef>
              <a:buFontTx/>
              <a:buNone/>
            </a:pPr>
            <a:r>
              <a:rPr lang="en-US" altLang="en-US" sz="2800" b="1">
                <a:solidFill>
                  <a:srgbClr val="FF0000"/>
                </a:solidFill>
              </a:rPr>
              <a:t>		</a:t>
            </a:r>
            <a:r>
              <a:rPr lang="en-US" altLang="en-US" sz="2800" b="1" i="1">
                <a:solidFill>
                  <a:srgbClr val="FF0000"/>
                </a:solidFill>
              </a:rPr>
              <a:t>resistance</a:t>
            </a:r>
            <a:r>
              <a:rPr lang="en-US" altLang="en-US" sz="2800" b="1">
                <a:solidFill>
                  <a:srgbClr val="FF0000"/>
                </a:solidFill>
              </a:rPr>
              <a:t> to change</a:t>
            </a:r>
            <a:endParaRPr lang="en-US" altLang="en-US" sz="2800">
              <a:solidFill>
                <a:srgbClr val="FF0000"/>
              </a:solidFill>
            </a:endParaRPr>
          </a:p>
          <a:p>
            <a:pPr eaLnBrk="1" hangingPunct="1">
              <a:spcBef>
                <a:spcPct val="50000"/>
              </a:spcBef>
              <a:buFontTx/>
              <a:buChar char="-"/>
            </a:pPr>
            <a:endParaRPr lang="en-US" altLang="en-US" sz="2800" b="1">
              <a:solidFill>
                <a:srgbClr val="FF0000"/>
              </a:solidFill>
            </a:endParaRPr>
          </a:p>
          <a:p>
            <a:pPr eaLnBrk="1" hangingPunct="1">
              <a:spcBef>
                <a:spcPct val="50000"/>
              </a:spcBef>
              <a:buFontTx/>
              <a:buNone/>
            </a:pPr>
            <a:endParaRPr lang="en-US" altLang="en-US" sz="280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p:cNvSpPr txBox="1">
            <a:spLocks noChangeArrowheads="1"/>
          </p:cNvSpPr>
          <p:nvPr/>
        </p:nvSpPr>
        <p:spPr bwMode="auto">
          <a:xfrm>
            <a:off x="533400" y="533400"/>
            <a:ext cx="79248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Functionally:</a:t>
            </a:r>
          </a:p>
          <a:p>
            <a:pPr eaLnBrk="1" hangingPunct="1">
              <a:spcBef>
                <a:spcPct val="0"/>
              </a:spcBef>
              <a:buFontTx/>
              <a:buNone/>
            </a:pPr>
            <a:endParaRPr lang="en-US" altLang="en-US" sz="2800"/>
          </a:p>
          <a:p>
            <a:pPr eaLnBrk="1" hangingPunct="1">
              <a:spcBef>
                <a:spcPct val="50000"/>
              </a:spcBef>
              <a:buFontTx/>
              <a:buNone/>
            </a:pPr>
            <a:r>
              <a:rPr lang="en-US" altLang="en-US" sz="2800"/>
              <a:t>Diversity INCREASES productivity</a:t>
            </a:r>
            <a:endParaRPr lang="en-US" altLang="en-US" sz="2800" b="1"/>
          </a:p>
          <a:p>
            <a:pPr eaLnBrk="1" hangingPunct="1">
              <a:spcBef>
                <a:spcPct val="50000"/>
              </a:spcBef>
              <a:buFontTx/>
              <a:buNone/>
            </a:pPr>
            <a:r>
              <a:rPr lang="en-US" altLang="en-US" sz="2800" b="1">
                <a:solidFill>
                  <a:srgbClr val="FF0000"/>
                </a:solidFill>
              </a:rPr>
              <a:t>Diversity can increase stability</a:t>
            </a:r>
          </a:p>
          <a:p>
            <a:pPr eaLnBrk="1" hangingPunct="1">
              <a:spcBef>
                <a:spcPct val="50000"/>
              </a:spcBef>
              <a:buFontTx/>
              <a:buNone/>
            </a:pPr>
            <a:r>
              <a:rPr lang="en-US" altLang="en-US" sz="2800" b="1">
                <a:solidFill>
                  <a:srgbClr val="FF0000"/>
                </a:solidFill>
              </a:rPr>
              <a:t>	types of stability:</a:t>
            </a:r>
          </a:p>
          <a:p>
            <a:pPr eaLnBrk="1" hangingPunct="1">
              <a:spcBef>
                <a:spcPct val="50000"/>
              </a:spcBef>
              <a:buFontTx/>
              <a:buNone/>
            </a:pPr>
            <a:r>
              <a:rPr lang="en-US" altLang="en-US" sz="2800" b="1">
                <a:solidFill>
                  <a:srgbClr val="FF0000"/>
                </a:solidFill>
              </a:rPr>
              <a:t>		</a:t>
            </a:r>
            <a:r>
              <a:rPr lang="en-US" altLang="en-US" sz="2800" b="1" i="1">
                <a:solidFill>
                  <a:srgbClr val="FF0000"/>
                </a:solidFill>
              </a:rPr>
              <a:t>resistance</a:t>
            </a:r>
            <a:r>
              <a:rPr lang="en-US" altLang="en-US" sz="2800" b="1">
                <a:solidFill>
                  <a:srgbClr val="FF0000"/>
                </a:solidFill>
              </a:rPr>
              <a:t> to change</a:t>
            </a:r>
          </a:p>
          <a:p>
            <a:pPr eaLnBrk="1" hangingPunct="1">
              <a:spcBef>
                <a:spcPct val="50000"/>
              </a:spcBef>
              <a:buFontTx/>
              <a:buNone/>
            </a:pPr>
            <a:r>
              <a:rPr lang="en-US" altLang="en-US" sz="2800" b="1">
                <a:solidFill>
                  <a:srgbClr val="FF0000"/>
                </a:solidFill>
              </a:rPr>
              <a:t>		</a:t>
            </a:r>
            <a:r>
              <a:rPr lang="en-US" altLang="en-US" sz="2800" b="1" i="1">
                <a:solidFill>
                  <a:srgbClr val="FF0000"/>
                </a:solidFill>
              </a:rPr>
              <a:t>resilience</a:t>
            </a:r>
            <a:r>
              <a:rPr lang="en-US" altLang="en-US" sz="2800" b="1">
                <a:solidFill>
                  <a:srgbClr val="FF0000"/>
                </a:solidFill>
              </a:rPr>
              <a:t> after change (return to </a:t>
            </a:r>
          </a:p>
          <a:p>
            <a:pPr eaLnBrk="1" hangingPunct="1">
              <a:spcBef>
                <a:spcPct val="50000"/>
              </a:spcBef>
              <a:buFontTx/>
              <a:buNone/>
            </a:pPr>
            <a:r>
              <a:rPr lang="en-US" altLang="en-US" sz="2800" b="1">
                <a:solidFill>
                  <a:srgbClr val="FF0000"/>
                </a:solidFill>
              </a:rPr>
              <a:t>		initial state)</a:t>
            </a:r>
            <a:endParaRPr lang="en-US" altLang="en-US" sz="2800">
              <a:solidFill>
                <a:srgbClr val="FF0000"/>
              </a:solidFill>
            </a:endParaRPr>
          </a:p>
          <a:p>
            <a:pPr eaLnBrk="1" hangingPunct="1">
              <a:spcBef>
                <a:spcPct val="50000"/>
              </a:spcBef>
              <a:buFontTx/>
              <a:buChar char="-"/>
            </a:pPr>
            <a:endParaRPr lang="en-US" altLang="en-US" sz="2800" b="1">
              <a:solidFill>
                <a:srgbClr val="FF0000"/>
              </a:solidFill>
            </a:endParaRPr>
          </a:p>
          <a:p>
            <a:pPr eaLnBrk="1" hangingPunct="1">
              <a:spcBef>
                <a:spcPct val="50000"/>
              </a:spcBef>
              <a:buFontTx/>
              <a:buNone/>
            </a:pPr>
            <a:endParaRPr lang="en-US" altLang="en-US" sz="280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533400" y="533400"/>
            <a:ext cx="7924800" cy="720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Functionally:</a:t>
            </a:r>
          </a:p>
          <a:p>
            <a:pPr eaLnBrk="1" hangingPunct="1">
              <a:spcBef>
                <a:spcPct val="0"/>
              </a:spcBef>
              <a:buFontTx/>
              <a:buNone/>
            </a:pPr>
            <a:endParaRPr lang="en-US" altLang="en-US" sz="2800"/>
          </a:p>
          <a:p>
            <a:pPr eaLnBrk="1" hangingPunct="1">
              <a:spcBef>
                <a:spcPct val="50000"/>
              </a:spcBef>
              <a:buFontTx/>
              <a:buNone/>
            </a:pPr>
            <a:r>
              <a:rPr lang="en-US" altLang="en-US" sz="2800"/>
              <a:t>Diversity INCREASES productivity</a:t>
            </a:r>
            <a:endParaRPr lang="en-US" altLang="en-US" sz="2800" b="1"/>
          </a:p>
          <a:p>
            <a:pPr eaLnBrk="1" hangingPunct="1">
              <a:spcBef>
                <a:spcPct val="50000"/>
              </a:spcBef>
              <a:buFontTx/>
              <a:buNone/>
            </a:pPr>
            <a:r>
              <a:rPr lang="en-US" altLang="en-US" sz="2800" b="1">
                <a:solidFill>
                  <a:srgbClr val="FF0000"/>
                </a:solidFill>
              </a:rPr>
              <a:t>Diversity can increase stability</a:t>
            </a:r>
          </a:p>
          <a:p>
            <a:pPr eaLnBrk="1" hangingPunct="1">
              <a:spcBef>
                <a:spcPct val="50000"/>
              </a:spcBef>
              <a:buFontTx/>
              <a:buNone/>
            </a:pPr>
            <a:r>
              <a:rPr lang="en-US" altLang="en-US" sz="2800" b="1">
                <a:solidFill>
                  <a:srgbClr val="FF0000"/>
                </a:solidFill>
              </a:rPr>
              <a:t>	types of stability:</a:t>
            </a:r>
          </a:p>
          <a:p>
            <a:pPr eaLnBrk="1" hangingPunct="1">
              <a:spcBef>
                <a:spcPct val="50000"/>
              </a:spcBef>
              <a:buFontTx/>
              <a:buNone/>
            </a:pPr>
            <a:r>
              <a:rPr lang="en-US" altLang="en-US" sz="2800" b="1">
                <a:solidFill>
                  <a:srgbClr val="FF0000"/>
                </a:solidFill>
              </a:rPr>
              <a:t>	relationships with diversity:</a:t>
            </a:r>
          </a:p>
          <a:p>
            <a:pPr eaLnBrk="1" hangingPunct="1">
              <a:spcBef>
                <a:spcPct val="50000"/>
              </a:spcBef>
              <a:buFontTx/>
              <a:buNone/>
            </a:pPr>
            <a:r>
              <a:rPr lang="en-US" altLang="en-US" sz="2800" b="1">
                <a:solidFill>
                  <a:srgbClr val="FF0000"/>
                </a:solidFill>
              </a:rPr>
              <a:t>		Diverse communities are </a:t>
            </a:r>
            <a:r>
              <a:rPr lang="en-US" altLang="en-US" sz="2800" b="1">
                <a:solidFill>
                  <a:srgbClr val="0070C0"/>
                </a:solidFill>
              </a:rPr>
              <a:t>less susceptible to one particular disturbance </a:t>
            </a:r>
            <a:r>
              <a:rPr lang="en-US" altLang="en-US" sz="2800" b="1">
                <a:solidFill>
                  <a:srgbClr val="FF0000"/>
                </a:solidFill>
              </a:rPr>
              <a:t>(like one species of pest, or fire, or flood), because multiple species are unlikely to be sensitive to the same thing.</a:t>
            </a:r>
            <a:endParaRPr lang="en-US" altLang="en-US" sz="2800">
              <a:solidFill>
                <a:srgbClr val="FF0000"/>
              </a:solidFill>
            </a:endParaRPr>
          </a:p>
          <a:p>
            <a:pPr eaLnBrk="1" hangingPunct="1">
              <a:spcBef>
                <a:spcPct val="50000"/>
              </a:spcBef>
              <a:buFontTx/>
              <a:buChar char="-"/>
            </a:pPr>
            <a:endParaRPr lang="en-US" altLang="en-US" sz="2800" b="1">
              <a:solidFill>
                <a:srgbClr val="FF0000"/>
              </a:solidFill>
            </a:endParaRPr>
          </a:p>
          <a:p>
            <a:pPr eaLnBrk="1" hangingPunct="1">
              <a:spcBef>
                <a:spcPct val="50000"/>
              </a:spcBef>
              <a:buFontTx/>
              <a:buNone/>
            </a:pPr>
            <a:endParaRPr lang="en-US" altLang="en-US" sz="280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1"/>
          <p:cNvSpPr txBox="1">
            <a:spLocks noChangeArrowheads="1"/>
          </p:cNvSpPr>
          <p:nvPr/>
        </p:nvSpPr>
        <p:spPr bwMode="auto">
          <a:xfrm>
            <a:off x="533400" y="533400"/>
            <a:ext cx="79248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b="1"/>
              <a:t>Example 1: Bird Flu</a:t>
            </a:r>
          </a:p>
          <a:p>
            <a:pPr eaLnBrk="1" hangingPunct="1">
              <a:spcBef>
                <a:spcPct val="50000"/>
              </a:spcBef>
              <a:buFontTx/>
              <a:buNone/>
            </a:pPr>
            <a:r>
              <a:rPr lang="en-US" altLang="en-US" sz="2800" b="1">
                <a:solidFill>
                  <a:srgbClr val="FF0000"/>
                </a:solidFill>
              </a:rPr>
              <a:t>		Diverse communities are less susceptible to one particular disturbance (like one species of </a:t>
            </a:r>
            <a:r>
              <a:rPr lang="en-US" altLang="en-US" sz="2800" b="1">
                <a:solidFill>
                  <a:srgbClr val="0070C0"/>
                </a:solidFill>
              </a:rPr>
              <a:t>pest</a:t>
            </a:r>
            <a:r>
              <a:rPr lang="en-US" altLang="en-US" sz="2800" b="1">
                <a:solidFill>
                  <a:srgbClr val="FF0000"/>
                </a:solidFill>
              </a:rPr>
              <a:t>, or fire, or flood), because multiple species are unlikely to be sensitive to the same thing.</a:t>
            </a:r>
            <a:endParaRPr lang="en-US" altLang="en-US" sz="2800">
              <a:solidFill>
                <a:srgbClr val="FF0000"/>
              </a:solidFill>
            </a:endParaRPr>
          </a:p>
          <a:p>
            <a:pPr eaLnBrk="1" hangingPunct="1">
              <a:spcBef>
                <a:spcPct val="50000"/>
              </a:spcBef>
              <a:buFontTx/>
              <a:buChar char="-"/>
            </a:pPr>
            <a:endParaRPr lang="en-US" altLang="en-US" sz="2800" b="1">
              <a:solidFill>
                <a:srgbClr val="FF0000"/>
              </a:solidFill>
            </a:endParaRPr>
          </a:p>
          <a:p>
            <a:pPr eaLnBrk="1" hangingPunct="1">
              <a:spcBef>
                <a:spcPct val="50000"/>
              </a:spcBef>
              <a:buFontTx/>
              <a:buNone/>
            </a:pPr>
            <a:endParaRPr lang="en-US" altLang="en-US" sz="280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6"/>
          <p:cNvSpPr txBox="1">
            <a:spLocks noChangeArrowheads="1"/>
          </p:cNvSpPr>
          <p:nvPr/>
        </p:nvSpPr>
        <p:spPr bwMode="auto">
          <a:xfrm>
            <a:off x="1066800" y="609600"/>
            <a:ext cx="6858000" cy="1631950"/>
          </a:xfrm>
          <a:prstGeom prst="rect">
            <a:avLst/>
          </a:prstGeom>
          <a:noFill/>
          <a:ln w="9525">
            <a:noFill/>
            <a:miter lim="800000"/>
            <a:headEnd/>
            <a:tailEnd/>
          </a:ln>
        </p:spPr>
        <p:txBody>
          <a:bodyPr>
            <a:spAutoFit/>
          </a:bodyPr>
          <a:lstStyle/>
          <a:p>
            <a:pPr marL="857250" indent="-857250" eaLnBrk="1" hangingPunct="1">
              <a:spcBef>
                <a:spcPct val="50000"/>
              </a:spcBef>
              <a:buFontTx/>
              <a:buAutoNum type="romanUcPeriod"/>
              <a:defRPr/>
            </a:pPr>
            <a:r>
              <a:rPr lang="en-US" sz="4000" dirty="0"/>
              <a:t>What diversity is…</a:t>
            </a:r>
          </a:p>
          <a:p>
            <a:pPr marL="514350" indent="-514350" eaLnBrk="1" hangingPunct="1">
              <a:spcBef>
                <a:spcPct val="50000"/>
              </a:spcBef>
              <a:buFontTx/>
              <a:buAutoNum type="romanUcPeriod"/>
              <a:defRPr/>
            </a:pPr>
            <a:r>
              <a:rPr lang="en-US" sz="4000" dirty="0"/>
              <a:t> What diversity does…</a:t>
            </a:r>
          </a:p>
        </p:txBody>
      </p:sp>
      <p:pic>
        <p:nvPicPr>
          <p:cNvPr id="3075" name="Picture 7" descr="C:\Windows\WEB\TROPICS\DEND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14800"/>
            <a:ext cx="1841500" cy="2209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533400" y="533400"/>
            <a:ext cx="7924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t>Example 1: Bird “Flu”</a:t>
            </a:r>
          </a:p>
          <a:p>
            <a:pPr eaLnBrk="1" hangingPunct="1">
              <a:spcBef>
                <a:spcPct val="0"/>
              </a:spcBef>
              <a:buFontTx/>
              <a:buNone/>
            </a:pPr>
            <a:endParaRPr lang="en-US" altLang="en-US" sz="2800" b="1">
              <a:solidFill>
                <a:srgbClr val="FF0000"/>
              </a:solidFill>
            </a:endParaRPr>
          </a:p>
          <a:p>
            <a:pPr eaLnBrk="1" hangingPunct="1">
              <a:spcBef>
                <a:spcPct val="0"/>
              </a:spcBef>
              <a:buFontTx/>
              <a:buNone/>
            </a:pPr>
            <a:r>
              <a:rPr lang="en-US" altLang="en-US" sz="2800" b="1">
                <a:solidFill>
                  <a:srgbClr val="FF0000"/>
                </a:solidFill>
              </a:rPr>
              <a:t>People can get a virus (West Nile Virus), carried by mosquitoes,  from birds…</a:t>
            </a:r>
          </a:p>
          <a:p>
            <a:pPr eaLnBrk="1" hangingPunct="1">
              <a:spcBef>
                <a:spcPct val="50000"/>
              </a:spcBef>
              <a:buFontTx/>
              <a:buNone/>
            </a:pPr>
            <a:endParaRPr lang="en-US" altLang="en-US" sz="2800" b="1">
              <a:solidFill>
                <a:srgbClr val="FF0000"/>
              </a:solidFill>
            </a:endParaRPr>
          </a:p>
          <a:p>
            <a:pPr eaLnBrk="1" hangingPunct="1">
              <a:spcBef>
                <a:spcPct val="50000"/>
              </a:spcBef>
              <a:buFontTx/>
              <a:buNone/>
            </a:pPr>
            <a:endParaRPr lang="en-US" altLang="en-US" sz="2800">
              <a:solidFill>
                <a:srgbClr val="FF0000"/>
              </a:solidFill>
            </a:endParaRPr>
          </a:p>
        </p:txBody>
      </p:sp>
      <p:pic>
        <p:nvPicPr>
          <p:cNvPr id="31747" name="Picture 4" descr="http://www.topnews.in/usa/files/Mosquito_West_Nile_Vir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581400"/>
            <a:ext cx="25908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http://www.lapublichealth.org/acd/images/WnvCyc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667000"/>
            <a:ext cx="457200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533400" y="533400"/>
            <a:ext cx="7924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t>Example 1: Bird “Flu”</a:t>
            </a:r>
          </a:p>
          <a:p>
            <a:pPr eaLnBrk="1" hangingPunct="1">
              <a:spcBef>
                <a:spcPct val="0"/>
              </a:spcBef>
              <a:buFontTx/>
              <a:buNone/>
            </a:pPr>
            <a:endParaRPr lang="en-US" altLang="en-US" sz="2800" b="1">
              <a:solidFill>
                <a:srgbClr val="FF0000"/>
              </a:solidFill>
            </a:endParaRPr>
          </a:p>
          <a:p>
            <a:pPr eaLnBrk="1" hangingPunct="1">
              <a:spcBef>
                <a:spcPct val="0"/>
              </a:spcBef>
              <a:buFontTx/>
              <a:buNone/>
            </a:pPr>
            <a:r>
              <a:rPr lang="en-US" altLang="en-US" sz="2800" b="1">
                <a:solidFill>
                  <a:srgbClr val="FF0000"/>
                </a:solidFill>
              </a:rPr>
              <a:t>People can get a virus (West Nile Virus), carried by mosquitoes,  from birds…</a:t>
            </a:r>
          </a:p>
          <a:p>
            <a:pPr eaLnBrk="1" hangingPunct="1">
              <a:spcBef>
                <a:spcPct val="0"/>
              </a:spcBef>
              <a:buFontTx/>
              <a:buNone/>
            </a:pPr>
            <a:endParaRPr lang="en-US" altLang="en-US" sz="2800" b="1">
              <a:solidFill>
                <a:srgbClr val="FF0000"/>
              </a:solidFill>
            </a:endParaRPr>
          </a:p>
          <a:p>
            <a:pPr eaLnBrk="1" hangingPunct="1">
              <a:spcBef>
                <a:spcPct val="0"/>
              </a:spcBef>
              <a:buFontTx/>
              <a:buNone/>
            </a:pPr>
            <a:r>
              <a:rPr lang="en-US" altLang="en-US" sz="2800" b="1">
                <a:solidFill>
                  <a:srgbClr val="FF0000"/>
                </a:solidFill>
              </a:rPr>
              <a:t>SOME birds are good reservoirs…  Crows, Blue Jays, Sparrows, and Robins</a:t>
            </a:r>
          </a:p>
          <a:p>
            <a:pPr eaLnBrk="1" hangingPunct="1">
              <a:spcBef>
                <a:spcPct val="50000"/>
              </a:spcBef>
              <a:buFontTx/>
              <a:buNone/>
            </a:pPr>
            <a:endParaRPr lang="en-US" altLang="en-US" sz="2800" b="1">
              <a:solidFill>
                <a:srgbClr val="FF0000"/>
              </a:solidFill>
            </a:endParaRPr>
          </a:p>
          <a:p>
            <a:pPr eaLnBrk="1" hangingPunct="1">
              <a:spcBef>
                <a:spcPct val="50000"/>
              </a:spcBef>
              <a:buFontTx/>
              <a:buNone/>
            </a:pPr>
            <a:endParaRPr lang="en-US" altLang="en-US" sz="2800">
              <a:solidFill>
                <a:srgbClr val="FF0000"/>
              </a:solidFill>
            </a:endParaRPr>
          </a:p>
        </p:txBody>
      </p:sp>
      <p:pic>
        <p:nvPicPr>
          <p:cNvPr id="32771" name="Picture 2" descr="http://www.learner.org/jnorth/images/graphics/n-r/robinWK_020_200W.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419600"/>
            <a:ext cx="19050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http://www.focusonnature.com/Bluejay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267200"/>
            <a:ext cx="3622675"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descr="http://www.wcsv.org/Education/Success/cro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886200"/>
            <a:ext cx="263366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533400" y="533400"/>
            <a:ext cx="7924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t>Example 1: Bird “Flu”</a:t>
            </a:r>
          </a:p>
          <a:p>
            <a:pPr eaLnBrk="1" hangingPunct="1">
              <a:spcBef>
                <a:spcPct val="0"/>
              </a:spcBef>
              <a:buFontTx/>
              <a:buNone/>
            </a:pPr>
            <a:endParaRPr lang="en-US" altLang="en-US" sz="2800" b="1">
              <a:solidFill>
                <a:srgbClr val="FF0000"/>
              </a:solidFill>
            </a:endParaRPr>
          </a:p>
          <a:p>
            <a:pPr eaLnBrk="1" hangingPunct="1">
              <a:spcBef>
                <a:spcPct val="0"/>
              </a:spcBef>
              <a:buFontTx/>
              <a:buNone/>
            </a:pPr>
            <a:r>
              <a:rPr lang="en-US" altLang="en-US" sz="2800" b="1">
                <a:solidFill>
                  <a:srgbClr val="FF0000"/>
                </a:solidFill>
              </a:rPr>
              <a:t>So people in communities with </a:t>
            </a:r>
            <a:r>
              <a:rPr lang="en-US" altLang="en-US" sz="2800" b="1">
                <a:solidFill>
                  <a:srgbClr val="0070C0"/>
                </a:solidFill>
              </a:rPr>
              <a:t>low bird diversity</a:t>
            </a:r>
            <a:r>
              <a:rPr lang="en-US" altLang="en-US" sz="2800" b="1">
                <a:solidFill>
                  <a:srgbClr val="FF0000"/>
                </a:solidFill>
              </a:rPr>
              <a:t>, dominated by these species, have high rates of Bird Flu!</a:t>
            </a:r>
          </a:p>
          <a:p>
            <a:pPr eaLnBrk="1" hangingPunct="1">
              <a:spcBef>
                <a:spcPct val="0"/>
              </a:spcBef>
              <a:buFontTx/>
              <a:buNone/>
            </a:pPr>
            <a:endParaRPr lang="en-US" altLang="en-US" sz="2800" b="1">
              <a:solidFill>
                <a:srgbClr val="FF0000"/>
              </a:solidFill>
            </a:endParaRPr>
          </a:p>
          <a:p>
            <a:pPr eaLnBrk="1" hangingPunct="1">
              <a:spcBef>
                <a:spcPct val="0"/>
              </a:spcBef>
              <a:buFontTx/>
              <a:buNone/>
            </a:pPr>
            <a:r>
              <a:rPr lang="en-US" altLang="en-US" sz="2800" b="1">
                <a:solidFill>
                  <a:srgbClr val="FF0000"/>
                </a:solidFill>
              </a:rPr>
              <a:t>( because mosquitoes are likely to hit an </a:t>
            </a:r>
            <a:r>
              <a:rPr lang="en-US" altLang="en-US" sz="2800" b="1">
                <a:solidFill>
                  <a:srgbClr val="0070C0"/>
                </a:solidFill>
              </a:rPr>
              <a:t>infected bird</a:t>
            </a:r>
            <a:r>
              <a:rPr lang="en-US" altLang="en-US" sz="2800" b="1">
                <a:solidFill>
                  <a:srgbClr val="FF0000"/>
                </a:solidFill>
              </a:rPr>
              <a:t> and transmit to </a:t>
            </a:r>
            <a:r>
              <a:rPr lang="en-US" altLang="en-US" sz="2800" b="1">
                <a:solidFill>
                  <a:srgbClr val="0070C0"/>
                </a:solidFill>
              </a:rPr>
              <a:t>humans</a:t>
            </a:r>
            <a:r>
              <a:rPr lang="en-US" altLang="en-US" sz="2800" b="1">
                <a:solidFill>
                  <a:srgbClr val="FF0000"/>
                </a:solidFill>
              </a:rPr>
              <a:t>)</a:t>
            </a:r>
          </a:p>
          <a:p>
            <a:pPr eaLnBrk="1" hangingPunct="1">
              <a:spcBef>
                <a:spcPct val="50000"/>
              </a:spcBef>
              <a:buFontTx/>
              <a:buNone/>
            </a:pPr>
            <a:endParaRPr lang="en-US" altLang="en-US" sz="2800" b="1">
              <a:solidFill>
                <a:srgbClr val="FF0000"/>
              </a:solidFill>
            </a:endParaRPr>
          </a:p>
          <a:p>
            <a:pPr eaLnBrk="1" hangingPunct="1">
              <a:spcBef>
                <a:spcPct val="50000"/>
              </a:spcBef>
              <a:buFontTx/>
              <a:buNone/>
            </a:pPr>
            <a:endParaRPr lang="en-US" altLang="en-US" sz="2800">
              <a:solidFill>
                <a:srgbClr val="FF0000"/>
              </a:solidFill>
            </a:endParaRPr>
          </a:p>
        </p:txBody>
      </p:sp>
      <p:pic>
        <p:nvPicPr>
          <p:cNvPr id="33795" name="Picture 2" descr="http://www.learner.org/jnorth/images/graphics/n-r/robinWK_020_200W.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419600"/>
            <a:ext cx="19050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http://www.focusonnature.com/Bluejay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267200"/>
            <a:ext cx="3622675"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descr="http://www.wcsv.org/Education/Success/cro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241800"/>
            <a:ext cx="22860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p:cNvSpPr txBox="1">
            <a:spLocks noChangeArrowheads="1"/>
          </p:cNvSpPr>
          <p:nvPr/>
        </p:nvSpPr>
        <p:spPr bwMode="auto">
          <a:xfrm>
            <a:off x="533400" y="533400"/>
            <a:ext cx="7924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t>Example 1: Bird “Flu”</a:t>
            </a:r>
          </a:p>
          <a:p>
            <a:pPr eaLnBrk="1" hangingPunct="1">
              <a:spcBef>
                <a:spcPct val="0"/>
              </a:spcBef>
              <a:buFontTx/>
              <a:buNone/>
            </a:pPr>
            <a:endParaRPr lang="en-US" altLang="en-US" sz="2800" b="1">
              <a:solidFill>
                <a:srgbClr val="FF0000"/>
              </a:solidFill>
            </a:endParaRPr>
          </a:p>
          <a:p>
            <a:pPr eaLnBrk="1" hangingPunct="1">
              <a:spcBef>
                <a:spcPct val="0"/>
              </a:spcBef>
              <a:buFontTx/>
              <a:buNone/>
            </a:pPr>
            <a:r>
              <a:rPr lang="en-US" altLang="en-US" sz="2800" b="1">
                <a:solidFill>
                  <a:srgbClr val="FF0000"/>
                </a:solidFill>
              </a:rPr>
              <a:t>People in communities with </a:t>
            </a:r>
            <a:r>
              <a:rPr lang="en-US" altLang="en-US" sz="2800" b="1">
                <a:solidFill>
                  <a:schemeClr val="accent2"/>
                </a:solidFill>
              </a:rPr>
              <a:t>high bird diversity </a:t>
            </a:r>
            <a:r>
              <a:rPr lang="en-US" altLang="en-US" sz="2800" b="1">
                <a:solidFill>
                  <a:srgbClr val="FF0000"/>
                </a:solidFill>
              </a:rPr>
              <a:t>means a lower percentage of these species, and mosquitoes are less likely to hit them and get infected because there are OTHER species to feed on!   </a:t>
            </a:r>
            <a:endParaRPr lang="en-US" altLang="en-US" sz="2800" b="1">
              <a:solidFill>
                <a:schemeClr val="accent2"/>
              </a:solidFill>
            </a:endParaRPr>
          </a:p>
          <a:p>
            <a:pPr eaLnBrk="1" hangingPunct="1">
              <a:spcBef>
                <a:spcPct val="50000"/>
              </a:spcBef>
              <a:buFontTx/>
              <a:buNone/>
            </a:pPr>
            <a:endParaRPr lang="en-US" altLang="en-US" sz="2800" b="1">
              <a:solidFill>
                <a:srgbClr val="FF0000"/>
              </a:solidFill>
            </a:endParaRPr>
          </a:p>
          <a:p>
            <a:pPr eaLnBrk="1" hangingPunct="1">
              <a:spcBef>
                <a:spcPct val="50000"/>
              </a:spcBef>
              <a:buFontTx/>
              <a:buNone/>
            </a:pPr>
            <a:endParaRPr lang="en-US" altLang="en-US" sz="2800">
              <a:solidFill>
                <a:srgbClr val="FF0000"/>
              </a:solidFill>
            </a:endParaRPr>
          </a:p>
        </p:txBody>
      </p:sp>
      <p:pic>
        <p:nvPicPr>
          <p:cNvPr id="34819" name="Picture 2" descr="http://www.learner.org/jnorth/images/graphics/n-r/robinWK_020_200W.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237163"/>
            <a:ext cx="1189038"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http://www.focusonnature.com/Bluejay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7563" y="5410200"/>
            <a:ext cx="17986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descr="http://www.wcsv.org/Education/Success/cro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5638800"/>
            <a:ext cx="9207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2" descr="http://www.ec.gc.ca/EnviroZine/images/Issue64/warblers_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419600"/>
            <a:ext cx="1500188"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4" descr="http://bp3.blogger.com/_OYjskRx08bY/RlLyNr5dMxI/AAAAAAAABNg/lSqxZGMmPMU/s400/baltimore+oriol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3429000"/>
            <a:ext cx="2362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6" descr="http://members.aol.com/maxmaggot/Parul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505200"/>
            <a:ext cx="1855788"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p:cNvSpPr txBox="1">
            <a:spLocks noChangeArrowheads="1"/>
          </p:cNvSpPr>
          <p:nvPr/>
        </p:nvSpPr>
        <p:spPr bwMode="auto">
          <a:xfrm>
            <a:off x="533400" y="533400"/>
            <a:ext cx="7924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t>Example 1: Bird “Flu”</a:t>
            </a:r>
          </a:p>
          <a:p>
            <a:pPr eaLnBrk="1" hangingPunct="1">
              <a:spcBef>
                <a:spcPct val="0"/>
              </a:spcBef>
              <a:buFontTx/>
              <a:buNone/>
            </a:pPr>
            <a:endParaRPr lang="en-US" altLang="en-US" sz="2800" b="1">
              <a:solidFill>
                <a:srgbClr val="FF0000"/>
              </a:solidFill>
            </a:endParaRPr>
          </a:p>
          <a:p>
            <a:pPr eaLnBrk="1" hangingPunct="1">
              <a:spcBef>
                <a:spcPct val="0"/>
              </a:spcBef>
              <a:buFontTx/>
              <a:buNone/>
            </a:pPr>
            <a:r>
              <a:rPr lang="en-US" altLang="en-US" sz="2800" b="1">
                <a:solidFill>
                  <a:srgbClr val="FF0000"/>
                </a:solidFill>
              </a:rPr>
              <a:t>People in communities with </a:t>
            </a:r>
            <a:r>
              <a:rPr lang="en-US" altLang="en-US" sz="2800" b="1">
                <a:solidFill>
                  <a:schemeClr val="accent2"/>
                </a:solidFill>
              </a:rPr>
              <a:t>high bird diversity </a:t>
            </a:r>
            <a:r>
              <a:rPr lang="en-US" altLang="en-US" sz="2800" b="1">
                <a:solidFill>
                  <a:srgbClr val="FF0000"/>
                </a:solidFill>
              </a:rPr>
              <a:t>means a lower percentage of these species, and mosquitoes are less likely to hit them and get infected because there are OTHER species to feed on!   </a:t>
            </a:r>
            <a:r>
              <a:rPr lang="en-US" altLang="en-US" sz="2800" b="1">
                <a:solidFill>
                  <a:schemeClr val="accent2"/>
                </a:solidFill>
              </a:rPr>
              <a:t>And fewer people get sick!</a:t>
            </a:r>
          </a:p>
          <a:p>
            <a:pPr eaLnBrk="1" hangingPunct="1">
              <a:spcBef>
                <a:spcPct val="50000"/>
              </a:spcBef>
              <a:buFontTx/>
              <a:buNone/>
            </a:pPr>
            <a:endParaRPr lang="en-US" altLang="en-US" sz="2800" b="1">
              <a:solidFill>
                <a:srgbClr val="FF0000"/>
              </a:solidFill>
            </a:endParaRPr>
          </a:p>
          <a:p>
            <a:pPr eaLnBrk="1" hangingPunct="1">
              <a:spcBef>
                <a:spcPct val="50000"/>
              </a:spcBef>
              <a:buFontTx/>
              <a:buNone/>
            </a:pPr>
            <a:endParaRPr lang="en-US" altLang="en-US" sz="2800">
              <a:solidFill>
                <a:srgbClr val="FF0000"/>
              </a:solidFill>
            </a:endParaRPr>
          </a:p>
        </p:txBody>
      </p:sp>
      <p:pic>
        <p:nvPicPr>
          <p:cNvPr id="35843" name="Picture 2" descr="http://www.learner.org/jnorth/images/graphics/n-r/robinWK_020_200W.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237163"/>
            <a:ext cx="1189038"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http://www.focusonnature.com/Bluejay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7563" y="5410200"/>
            <a:ext cx="17986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descr="http://www.wcsv.org/Education/Success/cro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5638800"/>
            <a:ext cx="9207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2" descr="http://www.ec.gc.ca/EnviroZine/images/Issue64/warblers_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419600"/>
            <a:ext cx="1500188"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4" descr="http://bp3.blogger.com/_OYjskRx08bY/RlLyNr5dMxI/AAAAAAAABNg/lSqxZGMmPMU/s400/baltimore+orio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2288" y="3962400"/>
            <a:ext cx="16113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6" descr="http://members.aol.com/maxmaggot/Parul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505200"/>
            <a:ext cx="1855788"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p:cNvSpPr txBox="1">
            <a:spLocks noChangeArrowheads="1"/>
          </p:cNvSpPr>
          <p:nvPr/>
        </p:nvSpPr>
        <p:spPr bwMode="auto">
          <a:xfrm>
            <a:off x="533400" y="533400"/>
            <a:ext cx="79248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t>Example 2: Rainforest</a:t>
            </a:r>
            <a:endParaRPr lang="en-US" altLang="en-US" sz="2800" b="1">
              <a:solidFill>
                <a:srgbClr val="FF0000"/>
              </a:solidFill>
            </a:endParaRPr>
          </a:p>
          <a:p>
            <a:pPr eaLnBrk="1" hangingPunct="1">
              <a:spcBef>
                <a:spcPct val="50000"/>
              </a:spcBef>
              <a:buFontTx/>
              <a:buNone/>
            </a:pPr>
            <a:r>
              <a:rPr lang="en-US" altLang="en-US" sz="2800" b="1">
                <a:solidFill>
                  <a:srgbClr val="FF0000"/>
                </a:solidFill>
              </a:rPr>
              <a:t>		Diverse communities are less susceptible to one particular disturbance (like one species of pest, or </a:t>
            </a:r>
            <a:r>
              <a:rPr lang="en-US" altLang="en-US" sz="2800" b="1">
                <a:solidFill>
                  <a:schemeClr val="accent2"/>
                </a:solidFill>
              </a:rPr>
              <a:t>fire</a:t>
            </a:r>
            <a:r>
              <a:rPr lang="en-US" altLang="en-US" sz="2800" b="1">
                <a:solidFill>
                  <a:srgbClr val="FF0000"/>
                </a:solidFill>
              </a:rPr>
              <a:t>, or flood), because multiple species are unlikely to be sensitive to the same thing.</a:t>
            </a:r>
            <a:endParaRPr lang="en-US" altLang="en-US" sz="2800">
              <a:solidFill>
                <a:srgbClr val="FF0000"/>
              </a:solidFill>
            </a:endParaRPr>
          </a:p>
          <a:p>
            <a:pPr eaLnBrk="1" hangingPunct="1">
              <a:spcBef>
                <a:spcPct val="50000"/>
              </a:spcBef>
              <a:buFontTx/>
              <a:buChar char="-"/>
            </a:pPr>
            <a:endParaRPr lang="en-US" altLang="en-US" sz="2800" b="1">
              <a:solidFill>
                <a:srgbClr val="FF0000"/>
              </a:solidFill>
            </a:endParaRPr>
          </a:p>
          <a:p>
            <a:pPr eaLnBrk="1" hangingPunct="1">
              <a:spcBef>
                <a:spcPct val="50000"/>
              </a:spcBef>
              <a:buFontTx/>
              <a:buNone/>
            </a:pPr>
            <a:endParaRPr lang="en-US" altLang="en-US" sz="2800">
              <a:solidFill>
                <a:srgbClr val="FF0000"/>
              </a:solidFill>
            </a:endParaRPr>
          </a:p>
        </p:txBody>
      </p:sp>
      <p:pic>
        <p:nvPicPr>
          <p:cNvPr id="36867" name="Picture 4" descr="http://www.casarioblanco.com/rainfores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124200"/>
            <a:ext cx="352425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rainforest%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362200"/>
            <a:ext cx="3810000" cy="25304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7891" name="AutoShape 3"/>
          <p:cNvSpPr>
            <a:spLocks noChangeArrowheads="1"/>
          </p:cNvSpPr>
          <p:nvPr/>
        </p:nvSpPr>
        <p:spPr bwMode="auto">
          <a:xfrm>
            <a:off x="3581400" y="5029200"/>
            <a:ext cx="2362200" cy="1143000"/>
          </a:xfrm>
          <a:prstGeom prst="curvedUpArrow">
            <a:avLst>
              <a:gd name="adj1" fmla="val 41333"/>
              <a:gd name="adj2" fmla="val 82667"/>
              <a:gd name="adj3" fmla="val 33333"/>
            </a:avLst>
          </a:prstGeom>
          <a:solidFill>
            <a:srgbClr val="FF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37892" name="AutoShape 4"/>
          <p:cNvSpPr>
            <a:spLocks noChangeArrowheads="1"/>
          </p:cNvSpPr>
          <p:nvPr/>
        </p:nvSpPr>
        <p:spPr bwMode="auto">
          <a:xfrm rot="10800000">
            <a:off x="3276600" y="1066800"/>
            <a:ext cx="2362200" cy="1143000"/>
          </a:xfrm>
          <a:prstGeom prst="curvedUpArrow">
            <a:avLst>
              <a:gd name="adj1" fmla="val 41333"/>
              <a:gd name="adj2" fmla="val 82667"/>
              <a:gd name="adj3" fmla="val 33333"/>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37893" name="Text Box 5"/>
          <p:cNvSpPr txBox="1">
            <a:spLocks noChangeArrowheads="1"/>
          </p:cNvSpPr>
          <p:nvPr/>
        </p:nvSpPr>
        <p:spPr bwMode="auto">
          <a:xfrm>
            <a:off x="1676400" y="5105400"/>
            <a:ext cx="1752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solidFill>
                  <a:srgbClr val="FF0000"/>
                </a:solidFill>
              </a:rPr>
              <a:t>Decomposition rapid</a:t>
            </a:r>
          </a:p>
        </p:txBody>
      </p:sp>
      <p:sp>
        <p:nvSpPr>
          <p:cNvPr id="37894" name="Text Box 6"/>
          <p:cNvSpPr txBox="1">
            <a:spLocks noChangeArrowheads="1"/>
          </p:cNvSpPr>
          <p:nvPr/>
        </p:nvSpPr>
        <p:spPr bwMode="auto">
          <a:xfrm>
            <a:off x="6629400" y="5181600"/>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solidFill>
                  <a:srgbClr val="FF0000"/>
                </a:solidFill>
              </a:rPr>
              <a:t>Absorption rapid</a:t>
            </a:r>
          </a:p>
        </p:txBody>
      </p:sp>
      <p:sp>
        <p:nvSpPr>
          <p:cNvPr id="37895" name="Text Box 7"/>
          <p:cNvSpPr txBox="1">
            <a:spLocks noChangeArrowheads="1"/>
          </p:cNvSpPr>
          <p:nvPr/>
        </p:nvSpPr>
        <p:spPr bwMode="auto">
          <a:xfrm>
            <a:off x="6477000" y="1752600"/>
            <a:ext cx="2362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solidFill>
                  <a:srgbClr val="FF0000"/>
                </a:solidFill>
              </a:rPr>
              <a:t>Volatiles released</a:t>
            </a:r>
          </a:p>
        </p:txBody>
      </p:sp>
      <p:sp>
        <p:nvSpPr>
          <p:cNvPr id="37896" name="Text Box 8"/>
          <p:cNvSpPr txBox="1">
            <a:spLocks noChangeArrowheads="1"/>
          </p:cNvSpPr>
          <p:nvPr/>
        </p:nvSpPr>
        <p:spPr bwMode="auto">
          <a:xfrm>
            <a:off x="457200" y="14478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solidFill>
                  <a:srgbClr val="FF0000"/>
                </a:solidFill>
              </a:rPr>
              <a:t>Stimulate condensation and precipitation</a:t>
            </a:r>
          </a:p>
        </p:txBody>
      </p:sp>
      <p:sp>
        <p:nvSpPr>
          <p:cNvPr id="37897" name="Text Box 9"/>
          <p:cNvSpPr txBox="1">
            <a:spLocks noChangeArrowheads="1"/>
          </p:cNvSpPr>
          <p:nvPr/>
        </p:nvSpPr>
        <p:spPr bwMode="auto">
          <a:xfrm>
            <a:off x="6019800" y="3048000"/>
            <a:ext cx="3124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solidFill>
                  <a:srgbClr val="FF0000"/>
                </a:solidFill>
              </a:rPr>
              <a:t>Rainforests feed themselves and water themselves.</a:t>
            </a:r>
          </a:p>
        </p:txBody>
      </p:sp>
      <p:sp>
        <p:nvSpPr>
          <p:cNvPr id="37898" name="TextBox 9"/>
          <p:cNvSpPr txBox="1">
            <a:spLocks noChangeArrowheads="1"/>
          </p:cNvSpPr>
          <p:nvPr/>
        </p:nvSpPr>
        <p:spPr bwMode="auto">
          <a:xfrm>
            <a:off x="381000" y="228600"/>
            <a:ext cx="579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b="1"/>
              <a:t>Example 2: Rainforests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rainforest%2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2971800" cy="2024063"/>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15" name="AutoShape 3"/>
          <p:cNvSpPr>
            <a:spLocks noChangeArrowheads="1"/>
          </p:cNvSpPr>
          <p:nvPr/>
        </p:nvSpPr>
        <p:spPr bwMode="auto">
          <a:xfrm>
            <a:off x="4114800" y="1295400"/>
            <a:ext cx="1524000" cy="990600"/>
          </a:xfrm>
          <a:prstGeom prst="rightArrow">
            <a:avLst>
              <a:gd name="adj1" fmla="val 50000"/>
              <a:gd name="adj2" fmla="val 38462"/>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38916" name="Text Box 4"/>
          <p:cNvSpPr txBox="1">
            <a:spLocks noChangeArrowheads="1"/>
          </p:cNvSpPr>
          <p:nvPr/>
        </p:nvSpPr>
        <p:spPr bwMode="auto">
          <a:xfrm>
            <a:off x="6019800" y="1447800"/>
            <a:ext cx="2590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b="1"/>
              <a:t>CUT FOREST DOWN</a:t>
            </a:r>
          </a:p>
        </p:txBody>
      </p:sp>
      <p:sp>
        <p:nvSpPr>
          <p:cNvPr id="38917" name="AutoShape 5"/>
          <p:cNvSpPr>
            <a:spLocks noChangeArrowheads="1"/>
          </p:cNvSpPr>
          <p:nvPr/>
        </p:nvSpPr>
        <p:spPr bwMode="auto">
          <a:xfrm>
            <a:off x="6477000" y="2667000"/>
            <a:ext cx="1371600" cy="1905000"/>
          </a:xfrm>
          <a:prstGeom prst="downArrow">
            <a:avLst>
              <a:gd name="adj1" fmla="val 50000"/>
              <a:gd name="adj2" fmla="val 34722"/>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38918" name="Text Box 6"/>
          <p:cNvSpPr txBox="1">
            <a:spLocks noChangeArrowheads="1"/>
          </p:cNvSpPr>
          <p:nvPr/>
        </p:nvSpPr>
        <p:spPr bwMode="auto">
          <a:xfrm>
            <a:off x="5181600" y="4953000"/>
            <a:ext cx="39624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b="1"/>
              <a:t>REDUCE RAINFALL... REDUCE NUTRIENTS</a:t>
            </a:r>
          </a:p>
          <a:p>
            <a:pPr eaLnBrk="1" hangingPunct="1">
              <a:spcBef>
                <a:spcPct val="50000"/>
              </a:spcBef>
              <a:buFontTx/>
              <a:buNone/>
            </a:pPr>
            <a:r>
              <a:rPr lang="en-US" altLang="en-US" sz="2800" b="1"/>
              <a:t>INCREASE </a:t>
            </a:r>
            <a:r>
              <a:rPr lang="en-US" altLang="en-US" sz="2800" b="1">
                <a:solidFill>
                  <a:srgbClr val="FF0000"/>
                </a:solidFill>
              </a:rPr>
              <a:t>FIRE</a:t>
            </a:r>
          </a:p>
        </p:txBody>
      </p:sp>
      <p:sp>
        <p:nvSpPr>
          <p:cNvPr id="38919" name="AutoShape 7"/>
          <p:cNvSpPr>
            <a:spLocks noChangeArrowheads="1"/>
          </p:cNvSpPr>
          <p:nvPr/>
        </p:nvSpPr>
        <p:spPr bwMode="auto">
          <a:xfrm>
            <a:off x="3276600" y="5105400"/>
            <a:ext cx="1295400" cy="1295400"/>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pic>
        <p:nvPicPr>
          <p:cNvPr id="38920" name="Picture 8" descr="1782a-6-m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24200"/>
            <a:ext cx="2373313" cy="3505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21" name="Text Box 9"/>
          <p:cNvSpPr txBox="1">
            <a:spLocks noChangeArrowheads="1"/>
          </p:cNvSpPr>
          <p:nvPr/>
        </p:nvSpPr>
        <p:spPr bwMode="auto">
          <a:xfrm>
            <a:off x="3200400" y="3200400"/>
            <a:ext cx="2743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solidFill>
                  <a:srgbClr val="FF9900"/>
                </a:solidFill>
              </a:rPr>
              <a:t>Select for fire-adapted grasses....</a:t>
            </a:r>
            <a:r>
              <a:rPr lang="en-US" altLang="en-US" sz="2000">
                <a:solidFill>
                  <a:srgbClr val="FF0000"/>
                </a:solidFill>
              </a:rPr>
              <a:t> rainforest doesn't come back....</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2"/>
          <p:cNvSpPr>
            <a:spLocks noChangeShapeType="1"/>
          </p:cNvSpPr>
          <p:nvPr/>
        </p:nvSpPr>
        <p:spPr bwMode="auto">
          <a:xfrm>
            <a:off x="1295400" y="990600"/>
            <a:ext cx="0" cy="525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39" name="Line 3"/>
          <p:cNvSpPr>
            <a:spLocks noChangeShapeType="1"/>
          </p:cNvSpPr>
          <p:nvPr/>
        </p:nvSpPr>
        <p:spPr bwMode="auto">
          <a:xfrm>
            <a:off x="990600" y="6096000"/>
            <a:ext cx="7391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0" name="Freeform 4"/>
          <p:cNvSpPr>
            <a:spLocks/>
          </p:cNvSpPr>
          <p:nvPr/>
        </p:nvSpPr>
        <p:spPr bwMode="auto">
          <a:xfrm>
            <a:off x="1292225" y="1160463"/>
            <a:ext cx="4779963" cy="4117975"/>
          </a:xfrm>
          <a:custGeom>
            <a:avLst/>
            <a:gdLst>
              <a:gd name="T0" fmla="*/ 0 w 3011"/>
              <a:gd name="T1" fmla="*/ 2147483646 h 2594"/>
              <a:gd name="T2" fmla="*/ 2147483646 w 3011"/>
              <a:gd name="T3" fmla="*/ 2147483646 h 2594"/>
              <a:gd name="T4" fmla="*/ 2147483646 w 3011"/>
              <a:gd name="T5" fmla="*/ 2147483646 h 2594"/>
              <a:gd name="T6" fmla="*/ 2147483646 w 3011"/>
              <a:gd name="T7" fmla="*/ 2147483646 h 2594"/>
              <a:gd name="T8" fmla="*/ 2147483646 w 3011"/>
              <a:gd name="T9" fmla="*/ 2147483646 h 2594"/>
              <a:gd name="T10" fmla="*/ 2147483646 w 3011"/>
              <a:gd name="T11" fmla="*/ 2147483646 h 2594"/>
              <a:gd name="T12" fmla="*/ 2147483646 w 3011"/>
              <a:gd name="T13" fmla="*/ 2147483646 h 2594"/>
              <a:gd name="T14" fmla="*/ 2147483646 w 3011"/>
              <a:gd name="T15" fmla="*/ 2147483646 h 2594"/>
              <a:gd name="T16" fmla="*/ 2147483646 w 3011"/>
              <a:gd name="T17" fmla="*/ 2147483646 h 2594"/>
              <a:gd name="T18" fmla="*/ 2147483646 w 3011"/>
              <a:gd name="T19" fmla="*/ 2147483646 h 2594"/>
              <a:gd name="T20" fmla="*/ 2147483646 w 3011"/>
              <a:gd name="T21" fmla="*/ 2147483646 h 2594"/>
              <a:gd name="T22" fmla="*/ 2147483646 w 3011"/>
              <a:gd name="T23" fmla="*/ 2147483646 h 2594"/>
              <a:gd name="T24" fmla="*/ 2147483646 w 3011"/>
              <a:gd name="T25" fmla="*/ 2147483646 h 2594"/>
              <a:gd name="T26" fmla="*/ 2147483646 w 3011"/>
              <a:gd name="T27" fmla="*/ 2147483646 h 2594"/>
              <a:gd name="T28" fmla="*/ 2147483646 w 3011"/>
              <a:gd name="T29" fmla="*/ 2147483646 h 2594"/>
              <a:gd name="T30" fmla="*/ 2147483646 w 3011"/>
              <a:gd name="T31" fmla="*/ 2147483646 h 2594"/>
              <a:gd name="T32" fmla="*/ 2147483646 w 3011"/>
              <a:gd name="T33" fmla="*/ 2147483646 h 2594"/>
              <a:gd name="T34" fmla="*/ 2147483646 w 3011"/>
              <a:gd name="T35" fmla="*/ 2147483646 h 2594"/>
              <a:gd name="T36" fmla="*/ 2147483646 w 3011"/>
              <a:gd name="T37" fmla="*/ 2147483646 h 2594"/>
              <a:gd name="T38" fmla="*/ 2147483646 w 3011"/>
              <a:gd name="T39" fmla="*/ 2147483646 h 2594"/>
              <a:gd name="T40" fmla="*/ 2147483646 w 3011"/>
              <a:gd name="T41" fmla="*/ 2147483646 h 2594"/>
              <a:gd name="T42" fmla="*/ 2147483646 w 3011"/>
              <a:gd name="T43" fmla="*/ 2147483646 h 2594"/>
              <a:gd name="T44" fmla="*/ 2147483646 w 3011"/>
              <a:gd name="T45" fmla="*/ 2147483646 h 2594"/>
              <a:gd name="T46" fmla="*/ 2147483646 w 3011"/>
              <a:gd name="T47" fmla="*/ 2147483646 h 2594"/>
              <a:gd name="T48" fmla="*/ 2147483646 w 3011"/>
              <a:gd name="T49" fmla="*/ 2147483646 h 2594"/>
              <a:gd name="T50" fmla="*/ 2147483646 w 3011"/>
              <a:gd name="T51" fmla="*/ 0 h 2594"/>
              <a:gd name="T52" fmla="*/ 2147483646 w 3011"/>
              <a:gd name="T53" fmla="*/ 2147483646 h 2594"/>
              <a:gd name="T54" fmla="*/ 2147483646 w 3011"/>
              <a:gd name="T55" fmla="*/ 2147483646 h 2594"/>
              <a:gd name="T56" fmla="*/ 2147483646 w 3011"/>
              <a:gd name="T57" fmla="*/ 2147483646 h 2594"/>
              <a:gd name="T58" fmla="*/ 2147483646 w 3011"/>
              <a:gd name="T59" fmla="*/ 2147483646 h 2594"/>
              <a:gd name="T60" fmla="*/ 2147483646 w 3011"/>
              <a:gd name="T61" fmla="*/ 2147483646 h 2594"/>
              <a:gd name="T62" fmla="*/ 2147483646 w 3011"/>
              <a:gd name="T63" fmla="*/ 2147483646 h 2594"/>
              <a:gd name="T64" fmla="*/ 2147483646 w 3011"/>
              <a:gd name="T65" fmla="*/ 2147483646 h 2594"/>
              <a:gd name="T66" fmla="*/ 2147483646 w 3011"/>
              <a:gd name="T67" fmla="*/ 2147483646 h 2594"/>
              <a:gd name="T68" fmla="*/ 2147483646 w 3011"/>
              <a:gd name="T69" fmla="*/ 2147483646 h 2594"/>
              <a:gd name="T70" fmla="*/ 2147483646 w 3011"/>
              <a:gd name="T71" fmla="*/ 2147483646 h 2594"/>
              <a:gd name="T72" fmla="*/ 2147483646 w 3011"/>
              <a:gd name="T73" fmla="*/ 2147483646 h 2594"/>
              <a:gd name="T74" fmla="*/ 2147483646 w 3011"/>
              <a:gd name="T75" fmla="*/ 2147483646 h 2594"/>
              <a:gd name="T76" fmla="*/ 2147483646 w 3011"/>
              <a:gd name="T77" fmla="*/ 2147483646 h 2594"/>
              <a:gd name="T78" fmla="*/ 2147483646 w 3011"/>
              <a:gd name="T79" fmla="*/ 2147483646 h 2594"/>
              <a:gd name="T80" fmla="*/ 2147483646 w 3011"/>
              <a:gd name="T81" fmla="*/ 2147483646 h 2594"/>
              <a:gd name="T82" fmla="*/ 2147483646 w 3011"/>
              <a:gd name="T83" fmla="*/ 2147483646 h 2594"/>
              <a:gd name="T84" fmla="*/ 2147483646 w 3011"/>
              <a:gd name="T85" fmla="*/ 2147483646 h 2594"/>
              <a:gd name="T86" fmla="*/ 2147483646 w 3011"/>
              <a:gd name="T87" fmla="*/ 2147483646 h 2594"/>
              <a:gd name="T88" fmla="*/ 2147483646 w 3011"/>
              <a:gd name="T89" fmla="*/ 2147483646 h 2594"/>
              <a:gd name="T90" fmla="*/ 2147483646 w 3011"/>
              <a:gd name="T91" fmla="*/ 2147483646 h 2594"/>
              <a:gd name="T92" fmla="*/ 2147483646 w 3011"/>
              <a:gd name="T93" fmla="*/ 2147483646 h 2594"/>
              <a:gd name="T94" fmla="*/ 2147483646 w 3011"/>
              <a:gd name="T95" fmla="*/ 2147483646 h 2594"/>
              <a:gd name="T96" fmla="*/ 2147483646 w 3011"/>
              <a:gd name="T97" fmla="*/ 2147483646 h 2594"/>
              <a:gd name="T98" fmla="*/ 2147483646 w 3011"/>
              <a:gd name="T99" fmla="*/ 2147483646 h 2594"/>
              <a:gd name="T100" fmla="*/ 2147483646 w 3011"/>
              <a:gd name="T101" fmla="*/ 2147483646 h 2594"/>
              <a:gd name="T102" fmla="*/ 2147483646 w 3011"/>
              <a:gd name="T103" fmla="*/ 2147483646 h 2594"/>
              <a:gd name="T104" fmla="*/ 2147483646 w 3011"/>
              <a:gd name="T105" fmla="*/ 2147483646 h 2594"/>
              <a:gd name="T106" fmla="*/ 2147483646 w 3011"/>
              <a:gd name="T107" fmla="*/ 2147483646 h 2594"/>
              <a:gd name="T108" fmla="*/ 2147483646 w 3011"/>
              <a:gd name="T109" fmla="*/ 2147483646 h 2594"/>
              <a:gd name="T110" fmla="*/ 2147483646 w 3011"/>
              <a:gd name="T111" fmla="*/ 2147483646 h 2594"/>
              <a:gd name="T112" fmla="*/ 2147483646 w 3011"/>
              <a:gd name="T113" fmla="*/ 2147483646 h 2594"/>
              <a:gd name="T114" fmla="*/ 2147483646 w 3011"/>
              <a:gd name="T115" fmla="*/ 2147483646 h 2594"/>
              <a:gd name="T116" fmla="*/ 2147483646 w 3011"/>
              <a:gd name="T117" fmla="*/ 2147483646 h 2594"/>
              <a:gd name="T118" fmla="*/ 2147483646 w 3011"/>
              <a:gd name="T119" fmla="*/ 2147483646 h 2594"/>
              <a:gd name="T120" fmla="*/ 2147483646 w 3011"/>
              <a:gd name="T121" fmla="*/ 2147483646 h 2594"/>
              <a:gd name="T122" fmla="*/ 2147483646 w 3011"/>
              <a:gd name="T123" fmla="*/ 2147483646 h 25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11"/>
              <a:gd name="T187" fmla="*/ 0 h 2594"/>
              <a:gd name="T188" fmla="*/ 3011 w 3011"/>
              <a:gd name="T189" fmla="*/ 2594 h 25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11" h="2594">
                <a:moveTo>
                  <a:pt x="0" y="275"/>
                </a:moveTo>
                <a:cubicBezTo>
                  <a:pt x="46" y="321"/>
                  <a:pt x="57" y="311"/>
                  <a:pt x="128" y="302"/>
                </a:cubicBezTo>
                <a:cubicBezTo>
                  <a:pt x="147" y="244"/>
                  <a:pt x="106" y="169"/>
                  <a:pt x="173" y="147"/>
                </a:cubicBezTo>
                <a:cubicBezTo>
                  <a:pt x="302" y="172"/>
                  <a:pt x="107" y="119"/>
                  <a:pt x="228" y="266"/>
                </a:cubicBezTo>
                <a:cubicBezTo>
                  <a:pt x="244" y="285"/>
                  <a:pt x="277" y="259"/>
                  <a:pt x="301" y="256"/>
                </a:cubicBezTo>
                <a:cubicBezTo>
                  <a:pt x="307" y="247"/>
                  <a:pt x="317" y="240"/>
                  <a:pt x="320" y="229"/>
                </a:cubicBezTo>
                <a:cubicBezTo>
                  <a:pt x="327" y="199"/>
                  <a:pt x="314" y="165"/>
                  <a:pt x="329" y="138"/>
                </a:cubicBezTo>
                <a:cubicBezTo>
                  <a:pt x="335" y="127"/>
                  <a:pt x="353" y="144"/>
                  <a:pt x="365" y="147"/>
                </a:cubicBezTo>
                <a:cubicBezTo>
                  <a:pt x="368" y="196"/>
                  <a:pt x="364" y="245"/>
                  <a:pt x="375" y="293"/>
                </a:cubicBezTo>
                <a:cubicBezTo>
                  <a:pt x="378" y="307"/>
                  <a:pt x="438" y="324"/>
                  <a:pt x="457" y="330"/>
                </a:cubicBezTo>
                <a:cubicBezTo>
                  <a:pt x="466" y="333"/>
                  <a:pt x="484" y="339"/>
                  <a:pt x="484" y="339"/>
                </a:cubicBezTo>
                <a:cubicBezTo>
                  <a:pt x="505" y="336"/>
                  <a:pt x="529" y="340"/>
                  <a:pt x="548" y="330"/>
                </a:cubicBezTo>
                <a:cubicBezTo>
                  <a:pt x="565" y="321"/>
                  <a:pt x="561" y="293"/>
                  <a:pt x="567" y="275"/>
                </a:cubicBezTo>
                <a:cubicBezTo>
                  <a:pt x="573" y="257"/>
                  <a:pt x="585" y="220"/>
                  <a:pt x="585" y="220"/>
                </a:cubicBezTo>
                <a:cubicBezTo>
                  <a:pt x="597" y="223"/>
                  <a:pt x="612" y="220"/>
                  <a:pt x="621" y="229"/>
                </a:cubicBezTo>
                <a:cubicBezTo>
                  <a:pt x="644" y="252"/>
                  <a:pt x="625" y="305"/>
                  <a:pt x="658" y="339"/>
                </a:cubicBezTo>
                <a:cubicBezTo>
                  <a:pt x="676" y="336"/>
                  <a:pt x="696" y="337"/>
                  <a:pt x="713" y="330"/>
                </a:cubicBezTo>
                <a:cubicBezTo>
                  <a:pt x="747" y="317"/>
                  <a:pt x="735" y="251"/>
                  <a:pt x="768" y="220"/>
                </a:cubicBezTo>
                <a:cubicBezTo>
                  <a:pt x="821" y="233"/>
                  <a:pt x="821" y="238"/>
                  <a:pt x="832" y="293"/>
                </a:cubicBezTo>
                <a:cubicBezTo>
                  <a:pt x="885" y="275"/>
                  <a:pt x="858" y="247"/>
                  <a:pt x="896" y="211"/>
                </a:cubicBezTo>
                <a:cubicBezTo>
                  <a:pt x="907" y="119"/>
                  <a:pt x="890" y="114"/>
                  <a:pt x="978" y="128"/>
                </a:cubicBezTo>
                <a:cubicBezTo>
                  <a:pt x="1011" y="151"/>
                  <a:pt x="1003" y="138"/>
                  <a:pt x="1015" y="174"/>
                </a:cubicBezTo>
                <a:cubicBezTo>
                  <a:pt x="1021" y="192"/>
                  <a:pt x="1033" y="229"/>
                  <a:pt x="1033" y="229"/>
                </a:cubicBezTo>
                <a:cubicBezTo>
                  <a:pt x="1042" y="285"/>
                  <a:pt x="1040" y="321"/>
                  <a:pt x="1097" y="339"/>
                </a:cubicBezTo>
                <a:cubicBezTo>
                  <a:pt x="1171" y="314"/>
                  <a:pt x="1220" y="181"/>
                  <a:pt x="1243" y="110"/>
                </a:cubicBezTo>
                <a:cubicBezTo>
                  <a:pt x="1263" y="50"/>
                  <a:pt x="1259" y="24"/>
                  <a:pt x="1325" y="0"/>
                </a:cubicBezTo>
                <a:cubicBezTo>
                  <a:pt x="1392" y="23"/>
                  <a:pt x="1403" y="31"/>
                  <a:pt x="1426" y="101"/>
                </a:cubicBezTo>
                <a:cubicBezTo>
                  <a:pt x="1436" y="294"/>
                  <a:pt x="1417" y="220"/>
                  <a:pt x="1453" y="330"/>
                </a:cubicBezTo>
                <a:cubicBezTo>
                  <a:pt x="1463" y="360"/>
                  <a:pt x="1481" y="421"/>
                  <a:pt x="1481" y="421"/>
                </a:cubicBezTo>
                <a:cubicBezTo>
                  <a:pt x="1486" y="486"/>
                  <a:pt x="1464" y="621"/>
                  <a:pt x="1545" y="650"/>
                </a:cubicBezTo>
                <a:cubicBezTo>
                  <a:pt x="1606" y="647"/>
                  <a:pt x="1667" y="648"/>
                  <a:pt x="1728" y="640"/>
                </a:cubicBezTo>
                <a:cubicBezTo>
                  <a:pt x="1776" y="634"/>
                  <a:pt x="1769" y="559"/>
                  <a:pt x="1783" y="522"/>
                </a:cubicBezTo>
                <a:cubicBezTo>
                  <a:pt x="1771" y="385"/>
                  <a:pt x="1749" y="294"/>
                  <a:pt x="1773" y="147"/>
                </a:cubicBezTo>
                <a:cubicBezTo>
                  <a:pt x="1775" y="137"/>
                  <a:pt x="1792" y="141"/>
                  <a:pt x="1801" y="138"/>
                </a:cubicBezTo>
                <a:cubicBezTo>
                  <a:pt x="1838" y="193"/>
                  <a:pt x="1816" y="225"/>
                  <a:pt x="1883" y="247"/>
                </a:cubicBezTo>
                <a:cubicBezTo>
                  <a:pt x="1927" y="233"/>
                  <a:pt x="1908" y="223"/>
                  <a:pt x="1938" y="192"/>
                </a:cubicBezTo>
                <a:cubicBezTo>
                  <a:pt x="1941" y="184"/>
                  <a:pt x="1953" y="139"/>
                  <a:pt x="1965" y="138"/>
                </a:cubicBezTo>
                <a:cubicBezTo>
                  <a:pt x="1984" y="136"/>
                  <a:pt x="2020" y="156"/>
                  <a:pt x="2020" y="156"/>
                </a:cubicBezTo>
                <a:cubicBezTo>
                  <a:pt x="2023" y="171"/>
                  <a:pt x="2016" y="193"/>
                  <a:pt x="2029" y="202"/>
                </a:cubicBezTo>
                <a:cubicBezTo>
                  <a:pt x="2038" y="209"/>
                  <a:pt x="2048" y="190"/>
                  <a:pt x="2057" y="183"/>
                </a:cubicBezTo>
                <a:cubicBezTo>
                  <a:pt x="2086" y="158"/>
                  <a:pt x="2102" y="142"/>
                  <a:pt x="2139" y="128"/>
                </a:cubicBezTo>
                <a:cubicBezTo>
                  <a:pt x="2166" y="131"/>
                  <a:pt x="2196" y="126"/>
                  <a:pt x="2221" y="138"/>
                </a:cubicBezTo>
                <a:cubicBezTo>
                  <a:pt x="2232" y="144"/>
                  <a:pt x="2230" y="162"/>
                  <a:pt x="2231" y="174"/>
                </a:cubicBezTo>
                <a:cubicBezTo>
                  <a:pt x="2237" y="281"/>
                  <a:pt x="2236" y="387"/>
                  <a:pt x="2240" y="494"/>
                </a:cubicBezTo>
                <a:cubicBezTo>
                  <a:pt x="2243" y="576"/>
                  <a:pt x="2252" y="711"/>
                  <a:pt x="2258" y="796"/>
                </a:cubicBezTo>
                <a:cubicBezTo>
                  <a:pt x="2255" y="829"/>
                  <a:pt x="2249" y="863"/>
                  <a:pt x="2249" y="896"/>
                </a:cubicBezTo>
                <a:cubicBezTo>
                  <a:pt x="2249" y="968"/>
                  <a:pt x="2287" y="1047"/>
                  <a:pt x="2304" y="1116"/>
                </a:cubicBezTo>
                <a:cubicBezTo>
                  <a:pt x="2301" y="1189"/>
                  <a:pt x="2295" y="1262"/>
                  <a:pt x="2295" y="1335"/>
                </a:cubicBezTo>
                <a:cubicBezTo>
                  <a:pt x="2295" y="1592"/>
                  <a:pt x="2319" y="1452"/>
                  <a:pt x="2295" y="1573"/>
                </a:cubicBezTo>
                <a:cubicBezTo>
                  <a:pt x="2310" y="1652"/>
                  <a:pt x="2309" y="1732"/>
                  <a:pt x="2322" y="1811"/>
                </a:cubicBezTo>
                <a:cubicBezTo>
                  <a:pt x="2325" y="1877"/>
                  <a:pt x="2310" y="2058"/>
                  <a:pt x="2359" y="2131"/>
                </a:cubicBezTo>
                <a:cubicBezTo>
                  <a:pt x="2365" y="2125"/>
                  <a:pt x="2369" y="2110"/>
                  <a:pt x="2377" y="2112"/>
                </a:cubicBezTo>
                <a:cubicBezTo>
                  <a:pt x="2396" y="2117"/>
                  <a:pt x="2395" y="2156"/>
                  <a:pt x="2404" y="2167"/>
                </a:cubicBezTo>
                <a:cubicBezTo>
                  <a:pt x="2411" y="2176"/>
                  <a:pt x="2423" y="2180"/>
                  <a:pt x="2432" y="2186"/>
                </a:cubicBezTo>
                <a:cubicBezTo>
                  <a:pt x="2482" y="2257"/>
                  <a:pt x="2491" y="2254"/>
                  <a:pt x="2551" y="2314"/>
                </a:cubicBezTo>
                <a:cubicBezTo>
                  <a:pt x="2611" y="2374"/>
                  <a:pt x="2524" y="2311"/>
                  <a:pt x="2596" y="2359"/>
                </a:cubicBezTo>
                <a:cubicBezTo>
                  <a:pt x="2651" y="2441"/>
                  <a:pt x="2578" y="2345"/>
                  <a:pt x="2642" y="2396"/>
                </a:cubicBezTo>
                <a:cubicBezTo>
                  <a:pt x="2650" y="2403"/>
                  <a:pt x="2653" y="2415"/>
                  <a:pt x="2660" y="2423"/>
                </a:cubicBezTo>
                <a:cubicBezTo>
                  <a:pt x="2689" y="2458"/>
                  <a:pt x="2727" y="2505"/>
                  <a:pt x="2770" y="2524"/>
                </a:cubicBezTo>
                <a:cubicBezTo>
                  <a:pt x="2796" y="2536"/>
                  <a:pt x="2825" y="2542"/>
                  <a:pt x="2852" y="2551"/>
                </a:cubicBezTo>
                <a:cubicBezTo>
                  <a:pt x="2861" y="2554"/>
                  <a:pt x="2880" y="2560"/>
                  <a:pt x="2880" y="2560"/>
                </a:cubicBezTo>
                <a:cubicBezTo>
                  <a:pt x="3011" y="2551"/>
                  <a:pt x="3008" y="2594"/>
                  <a:pt x="3008" y="2542"/>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1" name="Freeform 5"/>
          <p:cNvSpPr>
            <a:spLocks/>
          </p:cNvSpPr>
          <p:nvPr/>
        </p:nvSpPr>
        <p:spPr bwMode="auto">
          <a:xfrm>
            <a:off x="6053138" y="5073650"/>
            <a:ext cx="2263775" cy="485775"/>
          </a:xfrm>
          <a:custGeom>
            <a:avLst/>
            <a:gdLst>
              <a:gd name="T0" fmla="*/ 0 w 1426"/>
              <a:gd name="T1" fmla="*/ 2147483646 h 306"/>
              <a:gd name="T2" fmla="*/ 2147483646 w 1426"/>
              <a:gd name="T3" fmla="*/ 2147483646 h 306"/>
              <a:gd name="T4" fmla="*/ 2147483646 w 1426"/>
              <a:gd name="T5" fmla="*/ 2147483646 h 306"/>
              <a:gd name="T6" fmla="*/ 2147483646 w 1426"/>
              <a:gd name="T7" fmla="*/ 2147483646 h 306"/>
              <a:gd name="T8" fmla="*/ 2147483646 w 1426"/>
              <a:gd name="T9" fmla="*/ 2147483646 h 306"/>
              <a:gd name="T10" fmla="*/ 2147483646 w 1426"/>
              <a:gd name="T11" fmla="*/ 2147483646 h 306"/>
              <a:gd name="T12" fmla="*/ 2147483646 w 1426"/>
              <a:gd name="T13" fmla="*/ 2147483646 h 306"/>
              <a:gd name="T14" fmla="*/ 2147483646 w 1426"/>
              <a:gd name="T15" fmla="*/ 2147483646 h 306"/>
              <a:gd name="T16" fmla="*/ 2147483646 w 1426"/>
              <a:gd name="T17" fmla="*/ 2147483646 h 306"/>
              <a:gd name="T18" fmla="*/ 2147483646 w 1426"/>
              <a:gd name="T19" fmla="*/ 2147483646 h 306"/>
              <a:gd name="T20" fmla="*/ 2147483646 w 1426"/>
              <a:gd name="T21" fmla="*/ 2147483646 h 306"/>
              <a:gd name="T22" fmla="*/ 2147483646 w 1426"/>
              <a:gd name="T23" fmla="*/ 2147483646 h 306"/>
              <a:gd name="T24" fmla="*/ 2147483646 w 1426"/>
              <a:gd name="T25" fmla="*/ 2147483646 h 306"/>
              <a:gd name="T26" fmla="*/ 2147483646 w 1426"/>
              <a:gd name="T27" fmla="*/ 2147483646 h 306"/>
              <a:gd name="T28" fmla="*/ 2147483646 w 1426"/>
              <a:gd name="T29" fmla="*/ 2147483646 h 306"/>
              <a:gd name="T30" fmla="*/ 2147483646 w 1426"/>
              <a:gd name="T31" fmla="*/ 2147483646 h 306"/>
              <a:gd name="T32" fmla="*/ 2147483646 w 1426"/>
              <a:gd name="T33" fmla="*/ 2147483646 h 306"/>
              <a:gd name="T34" fmla="*/ 2147483646 w 1426"/>
              <a:gd name="T35" fmla="*/ 2147483646 h 306"/>
              <a:gd name="T36" fmla="*/ 2147483646 w 1426"/>
              <a:gd name="T37" fmla="*/ 2147483646 h 306"/>
              <a:gd name="T38" fmla="*/ 2147483646 w 1426"/>
              <a:gd name="T39" fmla="*/ 2147483646 h 306"/>
              <a:gd name="T40" fmla="*/ 2147483646 w 1426"/>
              <a:gd name="T41" fmla="*/ 2147483646 h 306"/>
              <a:gd name="T42" fmla="*/ 2147483646 w 1426"/>
              <a:gd name="T43" fmla="*/ 2147483646 h 306"/>
              <a:gd name="T44" fmla="*/ 2147483646 w 1426"/>
              <a:gd name="T45" fmla="*/ 2147483646 h 306"/>
              <a:gd name="T46" fmla="*/ 2147483646 w 1426"/>
              <a:gd name="T47" fmla="*/ 2147483646 h 306"/>
              <a:gd name="T48" fmla="*/ 2147483646 w 1426"/>
              <a:gd name="T49" fmla="*/ 2147483646 h 306"/>
              <a:gd name="T50" fmla="*/ 2147483646 w 1426"/>
              <a:gd name="T51" fmla="*/ 2147483646 h 306"/>
              <a:gd name="T52" fmla="*/ 2147483646 w 1426"/>
              <a:gd name="T53" fmla="*/ 2147483646 h 30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26"/>
              <a:gd name="T82" fmla="*/ 0 h 306"/>
              <a:gd name="T83" fmla="*/ 1426 w 1426"/>
              <a:gd name="T84" fmla="*/ 306 h 30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26" h="306">
                <a:moveTo>
                  <a:pt x="0" y="95"/>
                </a:moveTo>
                <a:cubicBezTo>
                  <a:pt x="33" y="92"/>
                  <a:pt x="68" y="95"/>
                  <a:pt x="100" y="86"/>
                </a:cubicBezTo>
                <a:cubicBezTo>
                  <a:pt x="112" y="82"/>
                  <a:pt x="117" y="66"/>
                  <a:pt x="128" y="59"/>
                </a:cubicBezTo>
                <a:cubicBezTo>
                  <a:pt x="136" y="54"/>
                  <a:pt x="146" y="53"/>
                  <a:pt x="155" y="50"/>
                </a:cubicBezTo>
                <a:cubicBezTo>
                  <a:pt x="185" y="3"/>
                  <a:pt x="189" y="0"/>
                  <a:pt x="228" y="41"/>
                </a:cubicBezTo>
                <a:cubicBezTo>
                  <a:pt x="242" y="113"/>
                  <a:pt x="238" y="189"/>
                  <a:pt x="256" y="260"/>
                </a:cubicBezTo>
                <a:cubicBezTo>
                  <a:pt x="259" y="270"/>
                  <a:pt x="274" y="272"/>
                  <a:pt x="283" y="278"/>
                </a:cubicBezTo>
                <a:cubicBezTo>
                  <a:pt x="289" y="266"/>
                  <a:pt x="294" y="253"/>
                  <a:pt x="301" y="242"/>
                </a:cubicBezTo>
                <a:cubicBezTo>
                  <a:pt x="306" y="235"/>
                  <a:pt x="315" y="231"/>
                  <a:pt x="320" y="223"/>
                </a:cubicBezTo>
                <a:cubicBezTo>
                  <a:pt x="339" y="192"/>
                  <a:pt x="344" y="154"/>
                  <a:pt x="365" y="123"/>
                </a:cubicBezTo>
                <a:cubicBezTo>
                  <a:pt x="375" y="92"/>
                  <a:pt x="384" y="68"/>
                  <a:pt x="402" y="41"/>
                </a:cubicBezTo>
                <a:cubicBezTo>
                  <a:pt x="411" y="50"/>
                  <a:pt x="423" y="57"/>
                  <a:pt x="429" y="68"/>
                </a:cubicBezTo>
                <a:cubicBezTo>
                  <a:pt x="466" y="143"/>
                  <a:pt x="413" y="274"/>
                  <a:pt x="512" y="306"/>
                </a:cubicBezTo>
                <a:cubicBezTo>
                  <a:pt x="538" y="279"/>
                  <a:pt x="559" y="249"/>
                  <a:pt x="585" y="223"/>
                </a:cubicBezTo>
                <a:cubicBezTo>
                  <a:pt x="610" y="123"/>
                  <a:pt x="546" y="40"/>
                  <a:pt x="658" y="4"/>
                </a:cubicBezTo>
                <a:cubicBezTo>
                  <a:pt x="703" y="19"/>
                  <a:pt x="686" y="39"/>
                  <a:pt x="713" y="77"/>
                </a:cubicBezTo>
                <a:cubicBezTo>
                  <a:pt x="716" y="92"/>
                  <a:pt x="717" y="108"/>
                  <a:pt x="722" y="123"/>
                </a:cubicBezTo>
                <a:cubicBezTo>
                  <a:pt x="726" y="133"/>
                  <a:pt x="737" y="140"/>
                  <a:pt x="740" y="150"/>
                </a:cubicBezTo>
                <a:cubicBezTo>
                  <a:pt x="760" y="216"/>
                  <a:pt x="741" y="251"/>
                  <a:pt x="795" y="287"/>
                </a:cubicBezTo>
                <a:cubicBezTo>
                  <a:pt x="825" y="277"/>
                  <a:pt x="877" y="242"/>
                  <a:pt x="877" y="242"/>
                </a:cubicBezTo>
                <a:cubicBezTo>
                  <a:pt x="911" y="192"/>
                  <a:pt x="926" y="129"/>
                  <a:pt x="969" y="86"/>
                </a:cubicBezTo>
                <a:cubicBezTo>
                  <a:pt x="983" y="43"/>
                  <a:pt x="989" y="36"/>
                  <a:pt x="1033" y="50"/>
                </a:cubicBezTo>
                <a:cubicBezTo>
                  <a:pt x="1042" y="59"/>
                  <a:pt x="1052" y="67"/>
                  <a:pt x="1060" y="77"/>
                </a:cubicBezTo>
                <a:cubicBezTo>
                  <a:pt x="1074" y="94"/>
                  <a:pt x="1097" y="132"/>
                  <a:pt x="1097" y="132"/>
                </a:cubicBezTo>
                <a:cubicBezTo>
                  <a:pt x="1103" y="150"/>
                  <a:pt x="1109" y="169"/>
                  <a:pt x="1115" y="187"/>
                </a:cubicBezTo>
                <a:cubicBezTo>
                  <a:pt x="1117" y="194"/>
                  <a:pt x="1216" y="159"/>
                  <a:pt x="1225" y="159"/>
                </a:cubicBezTo>
                <a:cubicBezTo>
                  <a:pt x="1292" y="156"/>
                  <a:pt x="1359" y="159"/>
                  <a:pt x="1426" y="159"/>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42" name="Line 6"/>
          <p:cNvSpPr>
            <a:spLocks noChangeShapeType="1"/>
          </p:cNvSpPr>
          <p:nvPr/>
        </p:nvSpPr>
        <p:spPr bwMode="auto">
          <a:xfrm>
            <a:off x="914400" y="1676400"/>
            <a:ext cx="4724400" cy="0"/>
          </a:xfrm>
          <a:prstGeom prst="line">
            <a:avLst/>
          </a:prstGeom>
          <a:noFill/>
          <a:ln w="57150">
            <a:solidFill>
              <a:srgbClr val="00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3" name="Text Box 7"/>
          <p:cNvSpPr txBox="1">
            <a:spLocks noChangeArrowheads="1"/>
          </p:cNvSpPr>
          <p:nvPr/>
        </p:nvSpPr>
        <p:spPr bwMode="auto">
          <a:xfrm>
            <a:off x="5715000" y="1447800"/>
            <a:ext cx="23622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rgbClr val="009900"/>
                </a:solidFill>
              </a:rPr>
              <a:t>RAINFOREST</a:t>
            </a:r>
          </a:p>
          <a:p>
            <a:pPr eaLnBrk="1" hangingPunct="1">
              <a:spcBef>
                <a:spcPct val="50000"/>
              </a:spcBef>
              <a:buFontTx/>
              <a:buNone/>
            </a:pPr>
            <a:r>
              <a:rPr lang="en-US" altLang="en-US" sz="2000" b="1">
                <a:solidFill>
                  <a:srgbClr val="009900"/>
                </a:solidFill>
              </a:rPr>
              <a:t>(wet, few fires)</a:t>
            </a:r>
          </a:p>
        </p:txBody>
      </p:sp>
      <p:sp>
        <p:nvSpPr>
          <p:cNvPr id="39944" name="Line 8"/>
          <p:cNvSpPr>
            <a:spLocks noChangeShapeType="1"/>
          </p:cNvSpPr>
          <p:nvPr/>
        </p:nvSpPr>
        <p:spPr bwMode="auto">
          <a:xfrm flipH="1">
            <a:off x="5105400" y="5334000"/>
            <a:ext cx="3352800"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5" name="Text Box 9"/>
          <p:cNvSpPr txBox="1">
            <a:spLocks noChangeArrowheads="1"/>
          </p:cNvSpPr>
          <p:nvPr/>
        </p:nvSpPr>
        <p:spPr bwMode="auto">
          <a:xfrm>
            <a:off x="3200400" y="5181600"/>
            <a:ext cx="2514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b="1">
                <a:solidFill>
                  <a:srgbClr val="FF9900"/>
                </a:solidFill>
              </a:rPr>
              <a:t>GRASSLAND</a:t>
            </a:r>
          </a:p>
          <a:p>
            <a:pPr eaLnBrk="1" hangingPunct="1">
              <a:spcBef>
                <a:spcPct val="50000"/>
              </a:spcBef>
              <a:buFontTx/>
              <a:buNone/>
            </a:pPr>
            <a:r>
              <a:rPr lang="en-US" altLang="en-US" sz="2000" b="1">
                <a:solidFill>
                  <a:srgbClr val="FF9900"/>
                </a:solidFill>
              </a:rPr>
              <a:t>(dry, many fires)</a:t>
            </a:r>
          </a:p>
        </p:txBody>
      </p:sp>
      <p:sp>
        <p:nvSpPr>
          <p:cNvPr id="39946" name="Text Box 10"/>
          <p:cNvSpPr txBox="1">
            <a:spLocks noChangeArrowheads="1"/>
          </p:cNvSpPr>
          <p:nvPr/>
        </p:nvSpPr>
        <p:spPr bwMode="auto">
          <a:xfrm>
            <a:off x="1600200" y="2971800"/>
            <a:ext cx="3124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b="1">
                <a:solidFill>
                  <a:srgbClr val="FF0000"/>
                </a:solidFill>
              </a:rPr>
              <a:t>"Multiple Stable States"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990600" y="914400"/>
            <a:ext cx="7162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b="1">
                <a:solidFill>
                  <a:srgbClr val="FF0000"/>
                </a:solidFill>
              </a:rPr>
              <a:t>We are dependent on the environment for food and resources.  Ideally, we would like a </a:t>
            </a:r>
            <a:r>
              <a:rPr lang="en-US" altLang="en-US" sz="2800" b="1"/>
              <a:t>STABLE, PRODUCTIVE</a:t>
            </a:r>
            <a:r>
              <a:rPr lang="en-US" altLang="en-US" sz="2800" b="1">
                <a:solidFill>
                  <a:srgbClr val="FF0000"/>
                </a:solidFill>
              </a:rPr>
              <a:t> supply of these resources.... right??</a:t>
            </a:r>
          </a:p>
        </p:txBody>
      </p:sp>
      <p:sp>
        <p:nvSpPr>
          <p:cNvPr id="40963" name="Line 3"/>
          <p:cNvSpPr>
            <a:spLocks noChangeShapeType="1"/>
          </p:cNvSpPr>
          <p:nvPr/>
        </p:nvSpPr>
        <p:spPr bwMode="auto">
          <a:xfrm>
            <a:off x="1981200" y="4343400"/>
            <a:ext cx="0" cy="198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4" name="Line 4"/>
          <p:cNvSpPr>
            <a:spLocks noChangeShapeType="1"/>
          </p:cNvSpPr>
          <p:nvPr/>
        </p:nvSpPr>
        <p:spPr bwMode="auto">
          <a:xfrm>
            <a:off x="1676400" y="6172200"/>
            <a:ext cx="5867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5" name="Freeform 5"/>
          <p:cNvSpPr>
            <a:spLocks/>
          </p:cNvSpPr>
          <p:nvPr/>
        </p:nvSpPr>
        <p:spPr bwMode="auto">
          <a:xfrm>
            <a:off x="2032000" y="4460875"/>
            <a:ext cx="5500688" cy="323850"/>
          </a:xfrm>
          <a:custGeom>
            <a:avLst/>
            <a:gdLst>
              <a:gd name="T0" fmla="*/ 0 w 3465"/>
              <a:gd name="T1" fmla="*/ 2147483646 h 204"/>
              <a:gd name="T2" fmla="*/ 2147483646 w 3465"/>
              <a:gd name="T3" fmla="*/ 2147483646 h 204"/>
              <a:gd name="T4" fmla="*/ 2147483646 w 3465"/>
              <a:gd name="T5" fmla="*/ 2147483646 h 204"/>
              <a:gd name="T6" fmla="*/ 2147483646 w 3465"/>
              <a:gd name="T7" fmla="*/ 2147483646 h 204"/>
              <a:gd name="T8" fmla="*/ 2147483646 w 3465"/>
              <a:gd name="T9" fmla="*/ 2147483646 h 204"/>
              <a:gd name="T10" fmla="*/ 2147483646 w 3465"/>
              <a:gd name="T11" fmla="*/ 2147483646 h 204"/>
              <a:gd name="T12" fmla="*/ 2147483646 w 3465"/>
              <a:gd name="T13" fmla="*/ 2147483646 h 204"/>
              <a:gd name="T14" fmla="*/ 2147483646 w 3465"/>
              <a:gd name="T15" fmla="*/ 2147483646 h 204"/>
              <a:gd name="T16" fmla="*/ 2147483646 w 3465"/>
              <a:gd name="T17" fmla="*/ 2147483646 h 204"/>
              <a:gd name="T18" fmla="*/ 2147483646 w 3465"/>
              <a:gd name="T19" fmla="*/ 2147483646 h 204"/>
              <a:gd name="T20" fmla="*/ 2147483646 w 3465"/>
              <a:gd name="T21" fmla="*/ 2147483646 h 204"/>
              <a:gd name="T22" fmla="*/ 2147483646 w 3465"/>
              <a:gd name="T23" fmla="*/ 2147483646 h 204"/>
              <a:gd name="T24" fmla="*/ 2147483646 w 3465"/>
              <a:gd name="T25" fmla="*/ 2147483646 h 204"/>
              <a:gd name="T26" fmla="*/ 2147483646 w 3465"/>
              <a:gd name="T27" fmla="*/ 2147483646 h 204"/>
              <a:gd name="T28" fmla="*/ 2147483646 w 3465"/>
              <a:gd name="T29" fmla="*/ 2147483646 h 204"/>
              <a:gd name="T30" fmla="*/ 2147483646 w 3465"/>
              <a:gd name="T31" fmla="*/ 2147483646 h 204"/>
              <a:gd name="T32" fmla="*/ 2147483646 w 3465"/>
              <a:gd name="T33" fmla="*/ 2147483646 h 204"/>
              <a:gd name="T34" fmla="*/ 2147483646 w 3465"/>
              <a:gd name="T35" fmla="*/ 2147483646 h 204"/>
              <a:gd name="T36" fmla="*/ 2147483646 w 3465"/>
              <a:gd name="T37" fmla="*/ 2147483646 h 204"/>
              <a:gd name="T38" fmla="*/ 2147483646 w 3465"/>
              <a:gd name="T39" fmla="*/ 2147483646 h 204"/>
              <a:gd name="T40" fmla="*/ 2147483646 w 3465"/>
              <a:gd name="T41" fmla="*/ 2147483646 h 204"/>
              <a:gd name="T42" fmla="*/ 2147483646 w 3465"/>
              <a:gd name="T43" fmla="*/ 2147483646 h 204"/>
              <a:gd name="T44" fmla="*/ 2147483646 w 3465"/>
              <a:gd name="T45" fmla="*/ 2147483646 h 204"/>
              <a:gd name="T46" fmla="*/ 2147483646 w 3465"/>
              <a:gd name="T47" fmla="*/ 2147483646 h 204"/>
              <a:gd name="T48" fmla="*/ 2147483646 w 3465"/>
              <a:gd name="T49" fmla="*/ 2147483646 h 204"/>
              <a:gd name="T50" fmla="*/ 2147483646 w 3465"/>
              <a:gd name="T51" fmla="*/ 2147483646 h 204"/>
              <a:gd name="T52" fmla="*/ 2147483646 w 3465"/>
              <a:gd name="T53" fmla="*/ 2147483646 h 204"/>
              <a:gd name="T54" fmla="*/ 2147483646 w 3465"/>
              <a:gd name="T55" fmla="*/ 2147483646 h 204"/>
              <a:gd name="T56" fmla="*/ 2147483646 w 3465"/>
              <a:gd name="T57" fmla="*/ 2147483646 h 204"/>
              <a:gd name="T58" fmla="*/ 2147483646 w 3465"/>
              <a:gd name="T59" fmla="*/ 2147483646 h 204"/>
              <a:gd name="T60" fmla="*/ 2147483646 w 3465"/>
              <a:gd name="T61" fmla="*/ 2147483646 h 204"/>
              <a:gd name="T62" fmla="*/ 2147483646 w 3465"/>
              <a:gd name="T63" fmla="*/ 2147483646 h 204"/>
              <a:gd name="T64" fmla="*/ 2147483646 w 3465"/>
              <a:gd name="T65" fmla="*/ 2147483646 h 204"/>
              <a:gd name="T66" fmla="*/ 2147483646 w 3465"/>
              <a:gd name="T67" fmla="*/ 2147483646 h 204"/>
              <a:gd name="T68" fmla="*/ 2147483646 w 3465"/>
              <a:gd name="T69" fmla="*/ 2147483646 h 204"/>
              <a:gd name="T70" fmla="*/ 2147483646 w 3465"/>
              <a:gd name="T71" fmla="*/ 2147483646 h 2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65"/>
              <a:gd name="T109" fmla="*/ 0 h 204"/>
              <a:gd name="T110" fmla="*/ 3465 w 3465"/>
              <a:gd name="T111" fmla="*/ 204 h 2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65" h="204">
                <a:moveTo>
                  <a:pt x="0" y="198"/>
                </a:moveTo>
                <a:cubicBezTo>
                  <a:pt x="52" y="185"/>
                  <a:pt x="70" y="178"/>
                  <a:pt x="101" y="134"/>
                </a:cubicBezTo>
                <a:cubicBezTo>
                  <a:pt x="115" y="91"/>
                  <a:pt x="140" y="75"/>
                  <a:pt x="183" y="61"/>
                </a:cubicBezTo>
                <a:cubicBezTo>
                  <a:pt x="212" y="71"/>
                  <a:pt x="227" y="87"/>
                  <a:pt x="256" y="97"/>
                </a:cubicBezTo>
                <a:cubicBezTo>
                  <a:pt x="656" y="82"/>
                  <a:pt x="413" y="131"/>
                  <a:pt x="549" y="43"/>
                </a:cubicBezTo>
                <a:cubicBezTo>
                  <a:pt x="573" y="46"/>
                  <a:pt x="598" y="46"/>
                  <a:pt x="622" y="52"/>
                </a:cubicBezTo>
                <a:cubicBezTo>
                  <a:pt x="650" y="59"/>
                  <a:pt x="653" y="84"/>
                  <a:pt x="677" y="97"/>
                </a:cubicBezTo>
                <a:cubicBezTo>
                  <a:pt x="694" y="106"/>
                  <a:pt x="731" y="116"/>
                  <a:pt x="731" y="116"/>
                </a:cubicBezTo>
                <a:cubicBezTo>
                  <a:pt x="777" y="113"/>
                  <a:pt x="824" y="115"/>
                  <a:pt x="869" y="107"/>
                </a:cubicBezTo>
                <a:cubicBezTo>
                  <a:pt x="891" y="103"/>
                  <a:pt x="899" y="41"/>
                  <a:pt x="951" y="24"/>
                </a:cubicBezTo>
                <a:cubicBezTo>
                  <a:pt x="1005" y="31"/>
                  <a:pt x="1045" y="42"/>
                  <a:pt x="1097" y="52"/>
                </a:cubicBezTo>
                <a:cubicBezTo>
                  <a:pt x="1106" y="61"/>
                  <a:pt x="1119" y="68"/>
                  <a:pt x="1125" y="79"/>
                </a:cubicBezTo>
                <a:cubicBezTo>
                  <a:pt x="1142" y="110"/>
                  <a:pt x="1129" y="143"/>
                  <a:pt x="1170" y="152"/>
                </a:cubicBezTo>
                <a:cubicBezTo>
                  <a:pt x="1200" y="159"/>
                  <a:pt x="1231" y="158"/>
                  <a:pt x="1262" y="161"/>
                </a:cubicBezTo>
                <a:cubicBezTo>
                  <a:pt x="1304" y="177"/>
                  <a:pt x="1347" y="184"/>
                  <a:pt x="1390" y="198"/>
                </a:cubicBezTo>
                <a:cubicBezTo>
                  <a:pt x="1430" y="195"/>
                  <a:pt x="1472" y="204"/>
                  <a:pt x="1509" y="189"/>
                </a:cubicBezTo>
                <a:cubicBezTo>
                  <a:pt x="1520" y="185"/>
                  <a:pt x="1559" y="111"/>
                  <a:pt x="1582" y="88"/>
                </a:cubicBezTo>
                <a:cubicBezTo>
                  <a:pt x="1639" y="96"/>
                  <a:pt x="1674" y="107"/>
                  <a:pt x="1728" y="125"/>
                </a:cubicBezTo>
                <a:cubicBezTo>
                  <a:pt x="1738" y="128"/>
                  <a:pt x="1745" y="138"/>
                  <a:pt x="1755" y="143"/>
                </a:cubicBezTo>
                <a:cubicBezTo>
                  <a:pt x="1764" y="147"/>
                  <a:pt x="1774" y="149"/>
                  <a:pt x="1783" y="152"/>
                </a:cubicBezTo>
                <a:cubicBezTo>
                  <a:pt x="1820" y="149"/>
                  <a:pt x="1857" y="150"/>
                  <a:pt x="1893" y="143"/>
                </a:cubicBezTo>
                <a:cubicBezTo>
                  <a:pt x="1925" y="137"/>
                  <a:pt x="1942" y="99"/>
                  <a:pt x="1975" y="88"/>
                </a:cubicBezTo>
                <a:cubicBezTo>
                  <a:pt x="2033" y="0"/>
                  <a:pt x="2036" y="34"/>
                  <a:pt x="2176" y="43"/>
                </a:cubicBezTo>
                <a:cubicBezTo>
                  <a:pt x="2284" y="78"/>
                  <a:pt x="2189" y="36"/>
                  <a:pt x="2258" y="97"/>
                </a:cubicBezTo>
                <a:cubicBezTo>
                  <a:pt x="2275" y="112"/>
                  <a:pt x="2313" y="134"/>
                  <a:pt x="2313" y="134"/>
                </a:cubicBezTo>
                <a:cubicBezTo>
                  <a:pt x="2374" y="131"/>
                  <a:pt x="2436" y="137"/>
                  <a:pt x="2496" y="125"/>
                </a:cubicBezTo>
                <a:cubicBezTo>
                  <a:pt x="2566" y="111"/>
                  <a:pt x="2530" y="86"/>
                  <a:pt x="2578" y="70"/>
                </a:cubicBezTo>
                <a:cubicBezTo>
                  <a:pt x="2596" y="64"/>
                  <a:pt x="2633" y="52"/>
                  <a:pt x="2633" y="52"/>
                </a:cubicBezTo>
                <a:cubicBezTo>
                  <a:pt x="2683" y="64"/>
                  <a:pt x="2687" y="84"/>
                  <a:pt x="2725" y="107"/>
                </a:cubicBezTo>
                <a:cubicBezTo>
                  <a:pt x="2801" y="153"/>
                  <a:pt x="2700" y="72"/>
                  <a:pt x="2779" y="134"/>
                </a:cubicBezTo>
                <a:cubicBezTo>
                  <a:pt x="2786" y="139"/>
                  <a:pt x="2790" y="148"/>
                  <a:pt x="2798" y="152"/>
                </a:cubicBezTo>
                <a:cubicBezTo>
                  <a:pt x="2841" y="174"/>
                  <a:pt x="2896" y="186"/>
                  <a:pt x="2944" y="198"/>
                </a:cubicBezTo>
                <a:cubicBezTo>
                  <a:pt x="3074" y="185"/>
                  <a:pt x="3001" y="191"/>
                  <a:pt x="3081" y="161"/>
                </a:cubicBezTo>
                <a:cubicBezTo>
                  <a:pt x="3123" y="121"/>
                  <a:pt x="3142" y="80"/>
                  <a:pt x="3200" y="61"/>
                </a:cubicBezTo>
                <a:cubicBezTo>
                  <a:pt x="3241" y="71"/>
                  <a:pt x="3267" y="89"/>
                  <a:pt x="3310" y="97"/>
                </a:cubicBezTo>
                <a:cubicBezTo>
                  <a:pt x="3369" y="77"/>
                  <a:pt x="3465" y="116"/>
                  <a:pt x="3465" y="3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6" name="Text Box 6"/>
          <p:cNvSpPr txBox="1">
            <a:spLocks noChangeArrowheads="1"/>
          </p:cNvSpPr>
          <p:nvPr/>
        </p:nvSpPr>
        <p:spPr bwMode="auto">
          <a:xfrm>
            <a:off x="457200" y="4419600"/>
            <a:ext cx="137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t>FEAST</a:t>
            </a:r>
          </a:p>
        </p:txBody>
      </p:sp>
      <p:sp>
        <p:nvSpPr>
          <p:cNvPr id="40967" name="Text Box 7"/>
          <p:cNvSpPr txBox="1">
            <a:spLocks noChangeArrowheads="1"/>
          </p:cNvSpPr>
          <p:nvPr/>
        </p:nvSpPr>
        <p:spPr bwMode="auto">
          <a:xfrm>
            <a:off x="457200" y="5638800"/>
            <a:ext cx="129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t>FAMINE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609600" y="609600"/>
            <a:ext cx="8077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So, there sure are a lot of species… (= biodiversity)</a:t>
            </a:r>
          </a:p>
          <a:p>
            <a:pPr eaLnBrk="1" hangingPunct="1">
              <a:spcBef>
                <a:spcPct val="0"/>
              </a:spcBef>
              <a:buFontTx/>
              <a:buNone/>
            </a:pPr>
            <a:endParaRPr lang="en-US" altLang="en-US" sz="2800">
              <a:solidFill>
                <a:srgbClr val="FF0000"/>
              </a:solidFill>
            </a:endParaRPr>
          </a:p>
          <a:p>
            <a:pPr algn="ctr" eaLnBrk="1" hangingPunct="1">
              <a:spcBef>
                <a:spcPct val="0"/>
              </a:spcBef>
              <a:buFontTx/>
              <a:buNone/>
            </a:pPr>
            <a:r>
              <a:rPr lang="en-US" altLang="en-US" sz="2800">
                <a:solidFill>
                  <a:srgbClr val="FF0000"/>
                </a:solidFill>
              </a:rPr>
              <a:t>WHY PRESERVE BIODIVERSITY?</a:t>
            </a:r>
          </a:p>
        </p:txBody>
      </p:sp>
      <p:pic>
        <p:nvPicPr>
          <p:cNvPr id="13315" name="Picture 2" descr="http://www.smh.com.au/ffximage/2005/11/03/bird_wideweb__430x32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43200"/>
            <a:ext cx="4095750"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http://news.bbc.co.uk/media/images/41318000/jpg/_41318338_gal_birds_pu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819400"/>
            <a:ext cx="3962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990600" y="914400"/>
            <a:ext cx="7162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endParaRPr lang="en-US" altLang="en-US" sz="2800" b="1"/>
          </a:p>
          <a:p>
            <a:pPr eaLnBrk="1" hangingPunct="1">
              <a:spcBef>
                <a:spcPct val="50000"/>
              </a:spcBef>
              <a:buFontTx/>
              <a:buNone/>
            </a:pPr>
            <a:r>
              <a:rPr lang="en-US" altLang="en-US" sz="2800" b="1">
                <a:solidFill>
                  <a:srgbClr val="FF0000"/>
                </a:solidFill>
              </a:rPr>
              <a:t>(We don't want "boom and bust", "feast and famine" scenarios....)</a:t>
            </a:r>
          </a:p>
        </p:txBody>
      </p:sp>
      <p:sp>
        <p:nvSpPr>
          <p:cNvPr id="41987" name="Line 3"/>
          <p:cNvSpPr>
            <a:spLocks noChangeShapeType="1"/>
          </p:cNvSpPr>
          <p:nvPr/>
        </p:nvSpPr>
        <p:spPr bwMode="auto">
          <a:xfrm>
            <a:off x="1828800" y="4648200"/>
            <a:ext cx="0" cy="190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8" name="Line 4"/>
          <p:cNvSpPr>
            <a:spLocks noChangeShapeType="1"/>
          </p:cNvSpPr>
          <p:nvPr/>
        </p:nvSpPr>
        <p:spPr bwMode="auto">
          <a:xfrm>
            <a:off x="1600200" y="6477000"/>
            <a:ext cx="6553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9" name="Text Box 5"/>
          <p:cNvSpPr txBox="1">
            <a:spLocks noChangeArrowheads="1"/>
          </p:cNvSpPr>
          <p:nvPr/>
        </p:nvSpPr>
        <p:spPr bwMode="auto">
          <a:xfrm>
            <a:off x="457200" y="4572000"/>
            <a:ext cx="121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t>FEAST</a:t>
            </a:r>
          </a:p>
        </p:txBody>
      </p:sp>
      <p:sp>
        <p:nvSpPr>
          <p:cNvPr id="41990" name="Text Box 6"/>
          <p:cNvSpPr txBox="1">
            <a:spLocks noChangeArrowheads="1"/>
          </p:cNvSpPr>
          <p:nvPr/>
        </p:nvSpPr>
        <p:spPr bwMode="auto">
          <a:xfrm>
            <a:off x="381000" y="60198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000"/>
              <a:t>FAMINE</a:t>
            </a:r>
          </a:p>
        </p:txBody>
      </p:sp>
      <p:sp>
        <p:nvSpPr>
          <p:cNvPr id="41991" name="Freeform 7"/>
          <p:cNvSpPr>
            <a:spLocks/>
          </p:cNvSpPr>
          <p:nvPr/>
        </p:nvSpPr>
        <p:spPr bwMode="auto">
          <a:xfrm>
            <a:off x="1828800" y="4495800"/>
            <a:ext cx="6043613" cy="1676400"/>
          </a:xfrm>
          <a:custGeom>
            <a:avLst/>
            <a:gdLst>
              <a:gd name="T0" fmla="*/ 2147483646 w 3807"/>
              <a:gd name="T1" fmla="*/ 2147483646 h 1843"/>
              <a:gd name="T2" fmla="*/ 2147483646 w 3807"/>
              <a:gd name="T3" fmla="*/ 2147483646 h 1843"/>
              <a:gd name="T4" fmla="*/ 2147483646 w 3807"/>
              <a:gd name="T5" fmla="*/ 2147483646 h 1843"/>
              <a:gd name="T6" fmla="*/ 2147483646 w 3807"/>
              <a:gd name="T7" fmla="*/ 2147483646 h 1843"/>
              <a:gd name="T8" fmla="*/ 2147483646 w 3807"/>
              <a:gd name="T9" fmla="*/ 2147483646 h 1843"/>
              <a:gd name="T10" fmla="*/ 2147483646 w 3807"/>
              <a:gd name="T11" fmla="*/ 2147483646 h 1843"/>
              <a:gd name="T12" fmla="*/ 2147483646 w 3807"/>
              <a:gd name="T13" fmla="*/ 2147483646 h 1843"/>
              <a:gd name="T14" fmla="*/ 2147483646 w 3807"/>
              <a:gd name="T15" fmla="*/ 2147483646 h 1843"/>
              <a:gd name="T16" fmla="*/ 2147483646 w 3807"/>
              <a:gd name="T17" fmla="*/ 2147483646 h 1843"/>
              <a:gd name="T18" fmla="*/ 2147483646 w 3807"/>
              <a:gd name="T19" fmla="*/ 2147483646 h 1843"/>
              <a:gd name="T20" fmla="*/ 2147483646 w 3807"/>
              <a:gd name="T21" fmla="*/ 2147483646 h 1843"/>
              <a:gd name="T22" fmla="*/ 2147483646 w 3807"/>
              <a:gd name="T23" fmla="*/ 2147483646 h 1843"/>
              <a:gd name="T24" fmla="*/ 2147483646 w 3807"/>
              <a:gd name="T25" fmla="*/ 2147483646 h 1843"/>
              <a:gd name="T26" fmla="*/ 2147483646 w 3807"/>
              <a:gd name="T27" fmla="*/ 2147483646 h 1843"/>
              <a:gd name="T28" fmla="*/ 2147483646 w 3807"/>
              <a:gd name="T29" fmla="*/ 2147483646 h 1843"/>
              <a:gd name="T30" fmla="*/ 2147483646 w 3807"/>
              <a:gd name="T31" fmla="*/ 2147483646 h 1843"/>
              <a:gd name="T32" fmla="*/ 2147483646 w 3807"/>
              <a:gd name="T33" fmla="*/ 2147483646 h 1843"/>
              <a:gd name="T34" fmla="*/ 2147483646 w 3807"/>
              <a:gd name="T35" fmla="*/ 2147483646 h 1843"/>
              <a:gd name="T36" fmla="*/ 2147483646 w 3807"/>
              <a:gd name="T37" fmla="*/ 2147483646 h 1843"/>
              <a:gd name="T38" fmla="*/ 2147483646 w 3807"/>
              <a:gd name="T39" fmla="*/ 2147483646 h 1843"/>
              <a:gd name="T40" fmla="*/ 2147483646 w 3807"/>
              <a:gd name="T41" fmla="*/ 2147483646 h 1843"/>
              <a:gd name="T42" fmla="*/ 2147483646 w 3807"/>
              <a:gd name="T43" fmla="*/ 2147483646 h 1843"/>
              <a:gd name="T44" fmla="*/ 2147483646 w 3807"/>
              <a:gd name="T45" fmla="*/ 2147483646 h 1843"/>
              <a:gd name="T46" fmla="*/ 2147483646 w 3807"/>
              <a:gd name="T47" fmla="*/ 2147483646 h 1843"/>
              <a:gd name="T48" fmla="*/ 2147483646 w 3807"/>
              <a:gd name="T49" fmla="*/ 2147483646 h 1843"/>
              <a:gd name="T50" fmla="*/ 2147483646 w 3807"/>
              <a:gd name="T51" fmla="*/ 2147483646 h 1843"/>
              <a:gd name="T52" fmla="*/ 2147483646 w 3807"/>
              <a:gd name="T53" fmla="*/ 2147483646 h 1843"/>
              <a:gd name="T54" fmla="*/ 2147483646 w 3807"/>
              <a:gd name="T55" fmla="*/ 2147483646 h 1843"/>
              <a:gd name="T56" fmla="*/ 2147483646 w 3807"/>
              <a:gd name="T57" fmla="*/ 2147483646 h 1843"/>
              <a:gd name="T58" fmla="*/ 2147483646 w 3807"/>
              <a:gd name="T59" fmla="*/ 2147483646 h 1843"/>
              <a:gd name="T60" fmla="*/ 2147483646 w 3807"/>
              <a:gd name="T61" fmla="*/ 2147483646 h 1843"/>
              <a:gd name="T62" fmla="*/ 2147483646 w 3807"/>
              <a:gd name="T63" fmla="*/ 2147483646 h 1843"/>
              <a:gd name="T64" fmla="*/ 2147483646 w 3807"/>
              <a:gd name="T65" fmla="*/ 2147483646 h 18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07"/>
              <a:gd name="T100" fmla="*/ 0 h 1843"/>
              <a:gd name="T101" fmla="*/ 3807 w 3807"/>
              <a:gd name="T102" fmla="*/ 1843 h 18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07" h="1843">
                <a:moveTo>
                  <a:pt x="0" y="1843"/>
                </a:moveTo>
                <a:cubicBezTo>
                  <a:pt x="42" y="1799"/>
                  <a:pt x="94" y="1796"/>
                  <a:pt x="146" y="1770"/>
                </a:cubicBezTo>
                <a:cubicBezTo>
                  <a:pt x="207" y="1739"/>
                  <a:pt x="271" y="1660"/>
                  <a:pt x="311" y="1605"/>
                </a:cubicBezTo>
                <a:cubicBezTo>
                  <a:pt x="333" y="1513"/>
                  <a:pt x="301" y="1626"/>
                  <a:pt x="348" y="1532"/>
                </a:cubicBezTo>
                <a:cubicBezTo>
                  <a:pt x="364" y="1501"/>
                  <a:pt x="373" y="1456"/>
                  <a:pt x="384" y="1422"/>
                </a:cubicBezTo>
                <a:cubicBezTo>
                  <a:pt x="398" y="1379"/>
                  <a:pt x="416" y="1337"/>
                  <a:pt x="430" y="1294"/>
                </a:cubicBezTo>
                <a:cubicBezTo>
                  <a:pt x="444" y="1194"/>
                  <a:pt x="472" y="1088"/>
                  <a:pt x="503" y="992"/>
                </a:cubicBezTo>
                <a:cubicBezTo>
                  <a:pt x="507" y="980"/>
                  <a:pt x="508" y="968"/>
                  <a:pt x="512" y="956"/>
                </a:cubicBezTo>
                <a:cubicBezTo>
                  <a:pt x="521" y="928"/>
                  <a:pt x="531" y="901"/>
                  <a:pt x="540" y="874"/>
                </a:cubicBezTo>
                <a:cubicBezTo>
                  <a:pt x="546" y="856"/>
                  <a:pt x="558" y="819"/>
                  <a:pt x="558" y="819"/>
                </a:cubicBezTo>
                <a:cubicBezTo>
                  <a:pt x="569" y="749"/>
                  <a:pt x="596" y="686"/>
                  <a:pt x="613" y="618"/>
                </a:cubicBezTo>
                <a:cubicBezTo>
                  <a:pt x="617" y="603"/>
                  <a:pt x="618" y="587"/>
                  <a:pt x="622" y="572"/>
                </a:cubicBezTo>
                <a:cubicBezTo>
                  <a:pt x="627" y="553"/>
                  <a:pt x="640" y="517"/>
                  <a:pt x="640" y="517"/>
                </a:cubicBezTo>
                <a:cubicBezTo>
                  <a:pt x="649" y="464"/>
                  <a:pt x="660" y="413"/>
                  <a:pt x="677" y="362"/>
                </a:cubicBezTo>
                <a:cubicBezTo>
                  <a:pt x="679" y="337"/>
                  <a:pt x="692" y="165"/>
                  <a:pt x="704" y="133"/>
                </a:cubicBezTo>
                <a:cubicBezTo>
                  <a:pt x="708" y="123"/>
                  <a:pt x="723" y="121"/>
                  <a:pt x="732" y="115"/>
                </a:cubicBezTo>
                <a:cubicBezTo>
                  <a:pt x="753" y="118"/>
                  <a:pt x="777" y="114"/>
                  <a:pt x="796" y="124"/>
                </a:cubicBezTo>
                <a:cubicBezTo>
                  <a:pt x="818" y="135"/>
                  <a:pt x="840" y="187"/>
                  <a:pt x="860" y="206"/>
                </a:cubicBezTo>
                <a:cubicBezTo>
                  <a:pt x="872" y="255"/>
                  <a:pt x="886" y="301"/>
                  <a:pt x="914" y="343"/>
                </a:cubicBezTo>
                <a:cubicBezTo>
                  <a:pt x="917" y="374"/>
                  <a:pt x="917" y="405"/>
                  <a:pt x="924" y="435"/>
                </a:cubicBezTo>
                <a:cubicBezTo>
                  <a:pt x="926" y="446"/>
                  <a:pt x="939" y="452"/>
                  <a:pt x="942" y="462"/>
                </a:cubicBezTo>
                <a:cubicBezTo>
                  <a:pt x="958" y="524"/>
                  <a:pt x="959" y="577"/>
                  <a:pt x="978" y="636"/>
                </a:cubicBezTo>
                <a:cubicBezTo>
                  <a:pt x="988" y="749"/>
                  <a:pt x="997" y="768"/>
                  <a:pt x="1024" y="864"/>
                </a:cubicBezTo>
                <a:cubicBezTo>
                  <a:pt x="1037" y="909"/>
                  <a:pt x="1038" y="942"/>
                  <a:pt x="1052" y="983"/>
                </a:cubicBezTo>
                <a:cubicBezTo>
                  <a:pt x="1067" y="1027"/>
                  <a:pt x="1093" y="1067"/>
                  <a:pt x="1106" y="1111"/>
                </a:cubicBezTo>
                <a:cubicBezTo>
                  <a:pt x="1138" y="1220"/>
                  <a:pt x="1162" y="1332"/>
                  <a:pt x="1198" y="1440"/>
                </a:cubicBezTo>
                <a:cubicBezTo>
                  <a:pt x="1210" y="1539"/>
                  <a:pt x="1187" y="1659"/>
                  <a:pt x="1298" y="1696"/>
                </a:cubicBezTo>
                <a:cubicBezTo>
                  <a:pt x="1329" y="1693"/>
                  <a:pt x="1361" y="1696"/>
                  <a:pt x="1390" y="1687"/>
                </a:cubicBezTo>
                <a:cubicBezTo>
                  <a:pt x="1402" y="1683"/>
                  <a:pt x="1407" y="1668"/>
                  <a:pt x="1417" y="1660"/>
                </a:cubicBezTo>
                <a:cubicBezTo>
                  <a:pt x="1463" y="1620"/>
                  <a:pt x="1453" y="1628"/>
                  <a:pt x="1500" y="1605"/>
                </a:cubicBezTo>
                <a:cubicBezTo>
                  <a:pt x="1616" y="1457"/>
                  <a:pt x="1694" y="1306"/>
                  <a:pt x="1756" y="1130"/>
                </a:cubicBezTo>
                <a:cubicBezTo>
                  <a:pt x="1787" y="940"/>
                  <a:pt x="1698" y="576"/>
                  <a:pt x="1829" y="389"/>
                </a:cubicBezTo>
                <a:cubicBezTo>
                  <a:pt x="1857" y="306"/>
                  <a:pt x="1894" y="230"/>
                  <a:pt x="1929" y="151"/>
                </a:cubicBezTo>
                <a:cubicBezTo>
                  <a:pt x="1937" y="133"/>
                  <a:pt x="1944" y="115"/>
                  <a:pt x="1948" y="96"/>
                </a:cubicBezTo>
                <a:cubicBezTo>
                  <a:pt x="1951" y="81"/>
                  <a:pt x="1949" y="64"/>
                  <a:pt x="1957" y="51"/>
                </a:cubicBezTo>
                <a:cubicBezTo>
                  <a:pt x="1962" y="43"/>
                  <a:pt x="1975" y="45"/>
                  <a:pt x="1984" y="42"/>
                </a:cubicBezTo>
                <a:cubicBezTo>
                  <a:pt x="1995" y="44"/>
                  <a:pt x="2042" y="51"/>
                  <a:pt x="2057" y="60"/>
                </a:cubicBezTo>
                <a:cubicBezTo>
                  <a:pt x="2109" y="90"/>
                  <a:pt x="2127" y="168"/>
                  <a:pt x="2158" y="215"/>
                </a:cubicBezTo>
                <a:cubicBezTo>
                  <a:pt x="2176" y="272"/>
                  <a:pt x="2179" y="329"/>
                  <a:pt x="2213" y="380"/>
                </a:cubicBezTo>
                <a:cubicBezTo>
                  <a:pt x="2225" y="451"/>
                  <a:pt x="2234" y="526"/>
                  <a:pt x="2268" y="590"/>
                </a:cubicBezTo>
                <a:cubicBezTo>
                  <a:pt x="2290" y="680"/>
                  <a:pt x="2316" y="760"/>
                  <a:pt x="2350" y="846"/>
                </a:cubicBezTo>
                <a:cubicBezTo>
                  <a:pt x="2353" y="864"/>
                  <a:pt x="2354" y="883"/>
                  <a:pt x="2359" y="901"/>
                </a:cubicBezTo>
                <a:cubicBezTo>
                  <a:pt x="2369" y="938"/>
                  <a:pt x="2396" y="1011"/>
                  <a:pt x="2396" y="1011"/>
                </a:cubicBezTo>
                <a:cubicBezTo>
                  <a:pt x="2410" y="1099"/>
                  <a:pt x="2435" y="1181"/>
                  <a:pt x="2460" y="1267"/>
                </a:cubicBezTo>
                <a:cubicBezTo>
                  <a:pt x="2486" y="1355"/>
                  <a:pt x="2501" y="1454"/>
                  <a:pt x="2551" y="1532"/>
                </a:cubicBezTo>
                <a:cubicBezTo>
                  <a:pt x="2564" y="1586"/>
                  <a:pt x="2564" y="1642"/>
                  <a:pt x="2578" y="1696"/>
                </a:cubicBezTo>
                <a:cubicBezTo>
                  <a:pt x="2580" y="1705"/>
                  <a:pt x="2591" y="1709"/>
                  <a:pt x="2597" y="1715"/>
                </a:cubicBezTo>
                <a:cubicBezTo>
                  <a:pt x="2880" y="1669"/>
                  <a:pt x="2942" y="1332"/>
                  <a:pt x="2999" y="1102"/>
                </a:cubicBezTo>
                <a:cubicBezTo>
                  <a:pt x="3002" y="883"/>
                  <a:pt x="3003" y="663"/>
                  <a:pt x="3008" y="444"/>
                </a:cubicBezTo>
                <a:cubicBezTo>
                  <a:pt x="3009" y="392"/>
                  <a:pt x="3017" y="327"/>
                  <a:pt x="3054" y="288"/>
                </a:cubicBezTo>
                <a:cubicBezTo>
                  <a:pt x="3074" y="228"/>
                  <a:pt x="3092" y="167"/>
                  <a:pt x="3127" y="115"/>
                </a:cubicBezTo>
                <a:cubicBezTo>
                  <a:pt x="3130" y="87"/>
                  <a:pt x="3132" y="59"/>
                  <a:pt x="3136" y="32"/>
                </a:cubicBezTo>
                <a:cubicBezTo>
                  <a:pt x="3138" y="23"/>
                  <a:pt x="3136" y="8"/>
                  <a:pt x="3145" y="5"/>
                </a:cubicBezTo>
                <a:cubicBezTo>
                  <a:pt x="3157" y="0"/>
                  <a:pt x="3170" y="11"/>
                  <a:pt x="3182" y="14"/>
                </a:cubicBezTo>
                <a:cubicBezTo>
                  <a:pt x="3231" y="89"/>
                  <a:pt x="3213" y="49"/>
                  <a:pt x="3237" y="142"/>
                </a:cubicBezTo>
                <a:cubicBezTo>
                  <a:pt x="3240" y="154"/>
                  <a:pt x="3246" y="179"/>
                  <a:pt x="3246" y="179"/>
                </a:cubicBezTo>
                <a:cubicBezTo>
                  <a:pt x="3251" y="356"/>
                  <a:pt x="3229" y="582"/>
                  <a:pt x="3301" y="755"/>
                </a:cubicBezTo>
                <a:cubicBezTo>
                  <a:pt x="3315" y="841"/>
                  <a:pt x="3331" y="885"/>
                  <a:pt x="3356" y="965"/>
                </a:cubicBezTo>
                <a:cubicBezTo>
                  <a:pt x="3384" y="1055"/>
                  <a:pt x="3406" y="1146"/>
                  <a:pt x="3447" y="1230"/>
                </a:cubicBezTo>
                <a:cubicBezTo>
                  <a:pt x="3468" y="1317"/>
                  <a:pt x="3438" y="1210"/>
                  <a:pt x="3484" y="1312"/>
                </a:cubicBezTo>
                <a:cubicBezTo>
                  <a:pt x="3489" y="1324"/>
                  <a:pt x="3488" y="1337"/>
                  <a:pt x="3493" y="1349"/>
                </a:cubicBezTo>
                <a:cubicBezTo>
                  <a:pt x="3512" y="1394"/>
                  <a:pt x="3535" y="1435"/>
                  <a:pt x="3557" y="1477"/>
                </a:cubicBezTo>
                <a:cubicBezTo>
                  <a:pt x="3576" y="1514"/>
                  <a:pt x="3574" y="1548"/>
                  <a:pt x="3602" y="1578"/>
                </a:cubicBezTo>
                <a:cubicBezTo>
                  <a:pt x="3605" y="1590"/>
                  <a:pt x="3610" y="1602"/>
                  <a:pt x="3612" y="1614"/>
                </a:cubicBezTo>
                <a:cubicBezTo>
                  <a:pt x="3616" y="1638"/>
                  <a:pt x="3598" y="1679"/>
                  <a:pt x="3621" y="1687"/>
                </a:cubicBezTo>
                <a:cubicBezTo>
                  <a:pt x="3807" y="1749"/>
                  <a:pt x="3804" y="1736"/>
                  <a:pt x="3804" y="166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990600" y="914400"/>
            <a:ext cx="71628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b="1"/>
              <a:t>We are dependent on the environment for food and resources.  Ideally, we would like a STABLE, PRODUCTIVE supply of these resources.... right??</a:t>
            </a:r>
          </a:p>
          <a:p>
            <a:pPr eaLnBrk="1" hangingPunct="1">
              <a:spcBef>
                <a:spcPct val="50000"/>
              </a:spcBef>
              <a:buFontTx/>
              <a:buNone/>
            </a:pPr>
            <a:r>
              <a:rPr lang="en-US" altLang="en-US" sz="2800" b="1">
                <a:solidFill>
                  <a:srgbClr val="FF0000"/>
                </a:solidFill>
              </a:rPr>
              <a:t>(We don't want "boom and bust", "feast and famine" scenarios....)</a:t>
            </a:r>
          </a:p>
        </p:txBody>
      </p:sp>
      <p:sp>
        <p:nvSpPr>
          <p:cNvPr id="43011" name="Text Box 3"/>
          <p:cNvSpPr txBox="1">
            <a:spLocks noChangeArrowheads="1"/>
          </p:cNvSpPr>
          <p:nvPr/>
        </p:nvSpPr>
        <p:spPr bwMode="auto">
          <a:xfrm>
            <a:off x="5257800" y="48006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solidFill>
                  <a:srgbClr val="5CA33F"/>
                </a:solidFill>
              </a:rPr>
              <a:t>STABILITY</a:t>
            </a:r>
          </a:p>
        </p:txBody>
      </p:sp>
      <p:sp>
        <p:nvSpPr>
          <p:cNvPr id="43012" name="Rectangle 4"/>
          <p:cNvSpPr>
            <a:spLocks noChangeArrowheads="1"/>
          </p:cNvSpPr>
          <p:nvPr/>
        </p:nvSpPr>
        <p:spPr bwMode="auto">
          <a:xfrm>
            <a:off x="5257800" y="4876800"/>
            <a:ext cx="1752600"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43013" name="Text Box 5"/>
          <p:cNvSpPr txBox="1">
            <a:spLocks noChangeArrowheads="1"/>
          </p:cNvSpPr>
          <p:nvPr/>
        </p:nvSpPr>
        <p:spPr bwMode="auto">
          <a:xfrm>
            <a:off x="5257800" y="57150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solidFill>
                  <a:srgbClr val="5CA33F"/>
                </a:solidFill>
              </a:rPr>
              <a:t>PRODUCTIVITY</a:t>
            </a:r>
          </a:p>
        </p:txBody>
      </p:sp>
      <p:sp>
        <p:nvSpPr>
          <p:cNvPr id="43014" name="Rectangle 6"/>
          <p:cNvSpPr>
            <a:spLocks noChangeArrowheads="1"/>
          </p:cNvSpPr>
          <p:nvPr/>
        </p:nvSpPr>
        <p:spPr bwMode="auto">
          <a:xfrm>
            <a:off x="5257800" y="5715000"/>
            <a:ext cx="24384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800"/>
          </a:p>
        </p:txBody>
      </p:sp>
      <p:sp>
        <p:nvSpPr>
          <p:cNvPr id="43015" name="Line 7"/>
          <p:cNvSpPr>
            <a:spLocks noChangeShapeType="1"/>
          </p:cNvSpPr>
          <p:nvPr/>
        </p:nvSpPr>
        <p:spPr bwMode="auto">
          <a:xfrm flipV="1">
            <a:off x="2819400" y="5105400"/>
            <a:ext cx="2209800" cy="4572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6" name="Line 8"/>
          <p:cNvSpPr>
            <a:spLocks noChangeShapeType="1"/>
          </p:cNvSpPr>
          <p:nvPr/>
        </p:nvSpPr>
        <p:spPr bwMode="auto">
          <a:xfrm>
            <a:off x="2743200" y="5562600"/>
            <a:ext cx="2286000" cy="4572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7" name="Text Box 9"/>
          <p:cNvSpPr txBox="1">
            <a:spLocks noChangeArrowheads="1"/>
          </p:cNvSpPr>
          <p:nvPr/>
        </p:nvSpPr>
        <p:spPr bwMode="auto">
          <a:xfrm>
            <a:off x="1905000" y="4953000"/>
            <a:ext cx="6858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7200" b="1">
                <a:solidFill>
                  <a:srgbClr val="FF9900"/>
                </a:solidFill>
              </a:rPr>
              <a: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609600" y="914400"/>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t>- Aesthetic reasons to preserve biodiversity:</a:t>
            </a:r>
          </a:p>
        </p:txBody>
      </p:sp>
      <p:pic>
        <p:nvPicPr>
          <p:cNvPr id="45059" name="Picture 3" descr="C:\Windows\a web\BUTLAR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514600"/>
            <a:ext cx="5651500" cy="3694113"/>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609600" y="304800"/>
            <a:ext cx="7696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800">
                <a:solidFill>
                  <a:schemeClr val="tx2"/>
                </a:solidFill>
              </a:rPr>
              <a:t>nature is important to each person, even at an unconscious level.</a:t>
            </a:r>
          </a:p>
        </p:txBody>
      </p:sp>
      <p:pic>
        <p:nvPicPr>
          <p:cNvPr id="132099" name="Picture 7" descr="C:\Windows\a web\TROPICS\HOWLF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400800" cy="508635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8985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838200" y="533400"/>
            <a:ext cx="7315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US" altLang="en-US" sz="2800">
                <a:solidFill>
                  <a:schemeClr val="tx2"/>
                </a:solidFill>
              </a:rPr>
              <a:t>Biophilia:</a:t>
            </a:r>
          </a:p>
          <a:p>
            <a:pPr>
              <a:spcBef>
                <a:spcPct val="0"/>
              </a:spcBef>
              <a:buClrTx/>
              <a:buSzTx/>
              <a:buFontTx/>
              <a:buNone/>
            </a:pPr>
            <a:endParaRPr lang="en-US" altLang="en-US" sz="2400">
              <a:solidFill>
                <a:srgbClr val="CC3300"/>
              </a:solidFill>
            </a:endParaRPr>
          </a:p>
          <a:p>
            <a:pPr>
              <a:spcBef>
                <a:spcPct val="0"/>
              </a:spcBef>
              <a:buClrTx/>
              <a:buSzTx/>
              <a:buFontTx/>
              <a:buNone/>
            </a:pPr>
            <a:r>
              <a:rPr lang="en-US" altLang="en-US" sz="2400">
                <a:solidFill>
                  <a:schemeClr val="accent1"/>
                </a:solidFill>
              </a:rPr>
              <a:t>We are interested in living things…</a:t>
            </a:r>
          </a:p>
          <a:p>
            <a:pPr>
              <a:spcBef>
                <a:spcPct val="50000"/>
              </a:spcBef>
              <a:buClrTx/>
              <a:buSzTx/>
              <a:buFontTx/>
              <a:buNone/>
            </a:pPr>
            <a:endParaRPr lang="en-US" altLang="en-US" sz="2400">
              <a:solidFill>
                <a:srgbClr val="FF3300"/>
              </a:solidFill>
            </a:endParaRPr>
          </a:p>
        </p:txBody>
      </p:sp>
      <p:pic>
        <p:nvPicPr>
          <p:cNvPr id="133123" name="Picture 6" descr="C:\Windows\a web\FRO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81200"/>
            <a:ext cx="5943600" cy="44577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061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6" descr="C:\KokosKitt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048000"/>
            <a:ext cx="5181600" cy="3421063"/>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34147" name="Text Box 2"/>
          <p:cNvSpPr txBox="1">
            <a:spLocks noChangeArrowheads="1"/>
          </p:cNvSpPr>
          <p:nvPr/>
        </p:nvSpPr>
        <p:spPr bwMode="auto">
          <a:xfrm>
            <a:off x="838200" y="533400"/>
            <a:ext cx="73152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US" altLang="en-US" sz="2800">
                <a:solidFill>
                  <a:schemeClr val="tx2"/>
                </a:solidFill>
              </a:rPr>
              <a:t>Biophilia:</a:t>
            </a:r>
          </a:p>
          <a:p>
            <a:pPr>
              <a:spcBef>
                <a:spcPct val="0"/>
              </a:spcBef>
              <a:buClrTx/>
              <a:buSzTx/>
              <a:buFontTx/>
              <a:buNone/>
            </a:pPr>
            <a:endParaRPr lang="en-US" altLang="en-US" sz="2400">
              <a:solidFill>
                <a:srgbClr val="CC3300"/>
              </a:solidFill>
            </a:endParaRPr>
          </a:p>
          <a:p>
            <a:pPr>
              <a:spcBef>
                <a:spcPct val="50000"/>
              </a:spcBef>
              <a:buClrTx/>
              <a:buSzTx/>
              <a:buFontTx/>
              <a:buNone/>
            </a:pPr>
            <a:r>
              <a:rPr lang="en-US" altLang="en-US" sz="2400">
                <a:solidFill>
                  <a:schemeClr val="accent1"/>
                </a:solidFill>
              </a:rPr>
              <a:t>There is an adaptive benefit to this interest that has been selected for over hominid evolution…</a:t>
            </a:r>
          </a:p>
          <a:p>
            <a:pPr>
              <a:spcBef>
                <a:spcPct val="50000"/>
              </a:spcBef>
              <a:buClrTx/>
              <a:buSzTx/>
              <a:buFontTx/>
              <a:buNone/>
            </a:pPr>
            <a:endParaRPr lang="en-US" altLang="en-US" sz="2400">
              <a:solidFill>
                <a:srgbClr val="FF3300"/>
              </a:solidFill>
            </a:endParaRPr>
          </a:p>
          <a:p>
            <a:pPr>
              <a:spcBef>
                <a:spcPct val="0"/>
              </a:spcBef>
              <a:buClrTx/>
              <a:buSzTx/>
              <a:buFontTx/>
              <a:buNone/>
            </a:pPr>
            <a:endParaRPr lang="en-US" altLang="en-US" sz="2400">
              <a:solidFill>
                <a:schemeClr val="accent1"/>
              </a:solidFill>
            </a:endParaRPr>
          </a:p>
          <a:p>
            <a:pPr>
              <a:spcBef>
                <a:spcPct val="50000"/>
              </a:spcBef>
              <a:buClrTx/>
              <a:buSzTx/>
              <a:buFontTx/>
              <a:buNone/>
            </a:pPr>
            <a:endParaRPr lang="en-US" altLang="en-US" sz="2400">
              <a:solidFill>
                <a:srgbClr val="FF3300"/>
              </a:solidFill>
            </a:endParaRPr>
          </a:p>
        </p:txBody>
      </p:sp>
    </p:spTree>
    <p:extLst>
      <p:ext uri="{BB962C8B-B14F-4D97-AF65-F5344CB8AC3E}">
        <p14:creationId xmlns:p14="http://schemas.microsoft.com/office/powerpoint/2010/main" val="24955077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914400" y="457200"/>
            <a:ext cx="70866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Humanities - </a:t>
            </a:r>
            <a:r>
              <a:rPr lang="en-US" altLang="en-US" sz="2400">
                <a:solidFill>
                  <a:schemeClr val="accent1"/>
                </a:solidFill>
              </a:rPr>
              <a:t>Language</a:t>
            </a:r>
          </a:p>
          <a:p>
            <a:pPr>
              <a:spcBef>
                <a:spcPct val="50000"/>
              </a:spcBef>
              <a:buClrTx/>
              <a:buSzTx/>
              <a:buFontTx/>
              <a:buNone/>
            </a:pPr>
            <a:r>
              <a:rPr lang="en-US" altLang="en-US" sz="2400"/>
              <a:t>A ‘first alphabet’ book…..</a:t>
            </a:r>
          </a:p>
          <a:p>
            <a:pPr>
              <a:spcBef>
                <a:spcPct val="50000"/>
              </a:spcBef>
              <a:buClrTx/>
              <a:buSzTx/>
              <a:buFontTx/>
              <a:buNone/>
            </a:pPr>
            <a:endParaRPr lang="en-US" altLang="en-US" sz="2400"/>
          </a:p>
          <a:p>
            <a:pPr>
              <a:spcBef>
                <a:spcPct val="50000"/>
              </a:spcBef>
              <a:buClrTx/>
              <a:buSzTx/>
              <a:buFontTx/>
              <a:buNone/>
            </a:pPr>
            <a:r>
              <a:rPr lang="en-US" altLang="en-US" sz="2400"/>
              <a:t>‘A’ is for _____________.</a:t>
            </a:r>
          </a:p>
          <a:p>
            <a:pPr>
              <a:spcBef>
                <a:spcPct val="50000"/>
              </a:spcBef>
              <a:buClrTx/>
              <a:buSzTx/>
              <a:buFontTx/>
              <a:buNone/>
            </a:pPr>
            <a:r>
              <a:rPr lang="en-US" altLang="en-US" sz="2400"/>
              <a:t>‘B’ is for _____________.</a:t>
            </a:r>
          </a:p>
          <a:p>
            <a:pPr>
              <a:spcBef>
                <a:spcPct val="50000"/>
              </a:spcBef>
              <a:buClrTx/>
              <a:buSzTx/>
              <a:buFontTx/>
              <a:buNone/>
            </a:pPr>
            <a:r>
              <a:rPr lang="en-US" altLang="en-US" sz="2400"/>
              <a:t>‘C’ is for _____________.</a:t>
            </a:r>
          </a:p>
          <a:p>
            <a:pPr>
              <a:spcBef>
                <a:spcPct val="50000"/>
              </a:spcBef>
              <a:buClrTx/>
              <a:buSzTx/>
              <a:buFontTx/>
              <a:buNone/>
            </a:pPr>
            <a:r>
              <a:rPr lang="en-US" altLang="en-US" sz="2400"/>
              <a:t>‘D’ is for _____________.</a:t>
            </a:r>
          </a:p>
          <a:p>
            <a:pPr>
              <a:spcBef>
                <a:spcPct val="50000"/>
              </a:spcBef>
              <a:buClrTx/>
              <a:buSzTx/>
              <a:buFontTx/>
              <a:buNone/>
            </a:pPr>
            <a:r>
              <a:rPr lang="en-US" altLang="en-US" sz="2400"/>
              <a:t>‘E’ is for _____________.</a:t>
            </a:r>
          </a:p>
          <a:p>
            <a:pPr>
              <a:spcBef>
                <a:spcPct val="50000"/>
              </a:spcBef>
              <a:buClrTx/>
              <a:buSzTx/>
              <a:buFontTx/>
              <a:buNone/>
            </a:pPr>
            <a:r>
              <a:rPr lang="en-US" altLang="en-US" sz="2400"/>
              <a:t>‘F’ is for _____________.</a:t>
            </a:r>
          </a:p>
        </p:txBody>
      </p:sp>
      <p:pic>
        <p:nvPicPr>
          <p:cNvPr id="135171" name="Picture 3" descr="c:\Program Files\Microsoft Office\Clipart\standard\stddir1\bd05090_.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57400"/>
            <a:ext cx="357822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096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914400" y="457200"/>
            <a:ext cx="7086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Humanities - </a:t>
            </a:r>
            <a:r>
              <a:rPr lang="en-US" altLang="en-US" sz="2400">
                <a:solidFill>
                  <a:schemeClr val="accent1"/>
                </a:solidFill>
              </a:rPr>
              <a:t>Language</a:t>
            </a:r>
          </a:p>
          <a:p>
            <a:pPr>
              <a:spcBef>
                <a:spcPct val="50000"/>
              </a:spcBef>
              <a:buClrTx/>
              <a:buSzTx/>
              <a:buFontTx/>
              <a:buNone/>
            </a:pPr>
            <a:r>
              <a:rPr lang="en-US" altLang="en-US" sz="2400"/>
              <a:t>A ‘first alphabet’ book…..</a:t>
            </a:r>
          </a:p>
          <a:p>
            <a:pPr>
              <a:spcBef>
                <a:spcPct val="50000"/>
              </a:spcBef>
              <a:buClrTx/>
              <a:buSzTx/>
              <a:buFontTx/>
              <a:buNone/>
            </a:pPr>
            <a:endParaRPr lang="en-US" altLang="en-US" sz="2400"/>
          </a:p>
          <a:p>
            <a:pPr>
              <a:spcBef>
                <a:spcPct val="50000"/>
              </a:spcBef>
              <a:buClrTx/>
              <a:buSzTx/>
              <a:buFontTx/>
              <a:buNone/>
            </a:pPr>
            <a:r>
              <a:rPr lang="en-US" altLang="en-US" sz="2400"/>
              <a:t>‘A’ is for _____________.</a:t>
            </a:r>
          </a:p>
          <a:p>
            <a:pPr>
              <a:spcBef>
                <a:spcPct val="50000"/>
              </a:spcBef>
              <a:buClrTx/>
              <a:buSzTx/>
              <a:buFontTx/>
              <a:buNone/>
            </a:pPr>
            <a:endParaRPr lang="en-US" altLang="en-US" sz="2400"/>
          </a:p>
          <a:p>
            <a:pPr>
              <a:spcBef>
                <a:spcPct val="50000"/>
              </a:spcBef>
              <a:buClrTx/>
              <a:buSzTx/>
              <a:buFontTx/>
              <a:buNone/>
            </a:pPr>
            <a:r>
              <a:rPr lang="en-US" altLang="en-US" sz="2000"/>
              <a:t>- antidisestablishmentarianism?</a:t>
            </a:r>
          </a:p>
        </p:txBody>
      </p:sp>
    </p:spTree>
    <p:extLst>
      <p:ext uri="{BB962C8B-B14F-4D97-AF65-F5344CB8AC3E}">
        <p14:creationId xmlns:p14="http://schemas.microsoft.com/office/powerpoint/2010/main" val="30640049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1027" descr="C:\ki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514600"/>
            <a:ext cx="300355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AutoShape 1028"/>
          <p:cNvSpPr>
            <a:spLocks noChangeArrowheads="1"/>
          </p:cNvSpPr>
          <p:nvPr/>
        </p:nvSpPr>
        <p:spPr bwMode="auto">
          <a:xfrm>
            <a:off x="5638800" y="2209800"/>
            <a:ext cx="1905000" cy="1066800"/>
          </a:xfrm>
          <a:prstGeom prst="irregularSeal1">
            <a:avLst/>
          </a:prstGeom>
          <a:solidFill>
            <a:srgbClr val="FFFF00"/>
          </a:solidFill>
          <a:ln w="9525">
            <a:solidFill>
              <a:schemeClr val="tx1"/>
            </a:solidFill>
            <a:miter lim="800000"/>
            <a:headEnd/>
            <a:tailEnd/>
          </a:ln>
        </p:spPr>
        <p:txBody>
          <a:bodyPr wrap="none" anchor="ct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800"/>
          </a:p>
        </p:txBody>
      </p:sp>
      <p:sp>
        <p:nvSpPr>
          <p:cNvPr id="137220" name="Freeform 1030"/>
          <p:cNvSpPr>
            <a:spLocks/>
          </p:cNvSpPr>
          <p:nvPr/>
        </p:nvSpPr>
        <p:spPr bwMode="auto">
          <a:xfrm>
            <a:off x="6791325" y="1752600"/>
            <a:ext cx="752475" cy="915988"/>
          </a:xfrm>
          <a:custGeom>
            <a:avLst/>
            <a:gdLst>
              <a:gd name="T0" fmla="*/ 0 w 491"/>
              <a:gd name="T1" fmla="*/ 2147483646 h 425"/>
              <a:gd name="T2" fmla="*/ 2147483646 w 491"/>
              <a:gd name="T3" fmla="*/ 2147483646 h 425"/>
              <a:gd name="T4" fmla="*/ 2147483646 w 491"/>
              <a:gd name="T5" fmla="*/ 2147483646 h 425"/>
              <a:gd name="T6" fmla="*/ 2147483646 w 491"/>
              <a:gd name="T7" fmla="*/ 2147483646 h 425"/>
              <a:gd name="T8" fmla="*/ 2147483646 w 491"/>
              <a:gd name="T9" fmla="*/ 2147483646 h 425"/>
              <a:gd name="T10" fmla="*/ 2147483646 w 491"/>
              <a:gd name="T11" fmla="*/ 0 h 425"/>
              <a:gd name="T12" fmla="*/ 2147483646 w 491"/>
              <a:gd name="T13" fmla="*/ 2147483646 h 425"/>
              <a:gd name="T14" fmla="*/ 0 60000 65536"/>
              <a:gd name="T15" fmla="*/ 0 60000 65536"/>
              <a:gd name="T16" fmla="*/ 0 60000 65536"/>
              <a:gd name="T17" fmla="*/ 0 60000 65536"/>
              <a:gd name="T18" fmla="*/ 0 60000 65536"/>
              <a:gd name="T19" fmla="*/ 0 60000 65536"/>
              <a:gd name="T20" fmla="*/ 0 60000 65536"/>
              <a:gd name="T21" fmla="*/ 0 w 491"/>
              <a:gd name="T22" fmla="*/ 0 h 425"/>
              <a:gd name="T23" fmla="*/ 491 w 491"/>
              <a:gd name="T24" fmla="*/ 425 h 4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1" h="425">
                <a:moveTo>
                  <a:pt x="0" y="425"/>
                </a:moveTo>
                <a:cubicBezTo>
                  <a:pt x="5" y="375"/>
                  <a:pt x="4" y="293"/>
                  <a:pt x="28" y="245"/>
                </a:cubicBezTo>
                <a:cubicBezTo>
                  <a:pt x="40" y="221"/>
                  <a:pt x="62" y="202"/>
                  <a:pt x="75" y="179"/>
                </a:cubicBezTo>
                <a:cubicBezTo>
                  <a:pt x="104" y="129"/>
                  <a:pt x="79" y="152"/>
                  <a:pt x="122" y="123"/>
                </a:cubicBezTo>
                <a:cubicBezTo>
                  <a:pt x="158" y="68"/>
                  <a:pt x="274" y="32"/>
                  <a:pt x="339" y="19"/>
                </a:cubicBezTo>
                <a:cubicBezTo>
                  <a:pt x="377" y="12"/>
                  <a:pt x="453" y="0"/>
                  <a:pt x="453" y="0"/>
                </a:cubicBezTo>
                <a:cubicBezTo>
                  <a:pt x="484" y="10"/>
                  <a:pt x="471" y="9"/>
                  <a:pt x="491" y="9"/>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21" name="Freeform 1031"/>
          <p:cNvSpPr>
            <a:spLocks/>
          </p:cNvSpPr>
          <p:nvPr/>
        </p:nvSpPr>
        <p:spPr bwMode="auto">
          <a:xfrm>
            <a:off x="6596063" y="1333500"/>
            <a:ext cx="404812" cy="1470025"/>
          </a:xfrm>
          <a:custGeom>
            <a:avLst/>
            <a:gdLst>
              <a:gd name="T0" fmla="*/ 0 w 255"/>
              <a:gd name="T1" fmla="*/ 2147483646 h 926"/>
              <a:gd name="T2" fmla="*/ 2147483646 w 255"/>
              <a:gd name="T3" fmla="*/ 2147483646 h 926"/>
              <a:gd name="T4" fmla="*/ 2147483646 w 255"/>
              <a:gd name="T5" fmla="*/ 2147483646 h 926"/>
              <a:gd name="T6" fmla="*/ 2147483646 w 255"/>
              <a:gd name="T7" fmla="*/ 2147483646 h 926"/>
              <a:gd name="T8" fmla="*/ 2147483646 w 255"/>
              <a:gd name="T9" fmla="*/ 2147483646 h 926"/>
              <a:gd name="T10" fmla="*/ 2147483646 w 255"/>
              <a:gd name="T11" fmla="*/ 2147483646 h 926"/>
              <a:gd name="T12" fmla="*/ 2147483646 w 255"/>
              <a:gd name="T13" fmla="*/ 2147483646 h 926"/>
              <a:gd name="T14" fmla="*/ 2147483646 w 255"/>
              <a:gd name="T15" fmla="*/ 0 h 926"/>
              <a:gd name="T16" fmla="*/ 0 60000 65536"/>
              <a:gd name="T17" fmla="*/ 0 60000 65536"/>
              <a:gd name="T18" fmla="*/ 0 60000 65536"/>
              <a:gd name="T19" fmla="*/ 0 60000 65536"/>
              <a:gd name="T20" fmla="*/ 0 60000 65536"/>
              <a:gd name="T21" fmla="*/ 0 60000 65536"/>
              <a:gd name="T22" fmla="*/ 0 60000 65536"/>
              <a:gd name="T23" fmla="*/ 0 60000 65536"/>
              <a:gd name="T24" fmla="*/ 0 w 255"/>
              <a:gd name="T25" fmla="*/ 0 h 926"/>
              <a:gd name="T26" fmla="*/ 255 w 255"/>
              <a:gd name="T27" fmla="*/ 926 h 9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5" h="926">
                <a:moveTo>
                  <a:pt x="0" y="926"/>
                </a:moveTo>
                <a:cubicBezTo>
                  <a:pt x="9" y="813"/>
                  <a:pt x="7" y="698"/>
                  <a:pt x="28" y="586"/>
                </a:cubicBezTo>
                <a:cubicBezTo>
                  <a:pt x="38" y="535"/>
                  <a:pt x="66" y="435"/>
                  <a:pt x="66" y="435"/>
                </a:cubicBezTo>
                <a:cubicBezTo>
                  <a:pt x="76" y="345"/>
                  <a:pt x="67" y="307"/>
                  <a:pt x="123" y="236"/>
                </a:cubicBezTo>
                <a:cubicBezTo>
                  <a:pt x="137" y="185"/>
                  <a:pt x="139" y="158"/>
                  <a:pt x="170" y="114"/>
                </a:cubicBezTo>
                <a:cubicBezTo>
                  <a:pt x="180" y="100"/>
                  <a:pt x="197" y="90"/>
                  <a:pt x="207" y="76"/>
                </a:cubicBezTo>
                <a:cubicBezTo>
                  <a:pt x="215" y="65"/>
                  <a:pt x="218" y="50"/>
                  <a:pt x="226" y="38"/>
                </a:cubicBezTo>
                <a:cubicBezTo>
                  <a:pt x="235" y="25"/>
                  <a:pt x="255" y="0"/>
                  <a:pt x="255"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22" name="Freeform 1032"/>
          <p:cNvSpPr>
            <a:spLocks/>
          </p:cNvSpPr>
          <p:nvPr/>
        </p:nvSpPr>
        <p:spPr bwMode="auto">
          <a:xfrm>
            <a:off x="5500688" y="1798638"/>
            <a:ext cx="885825" cy="974725"/>
          </a:xfrm>
          <a:custGeom>
            <a:avLst/>
            <a:gdLst>
              <a:gd name="T0" fmla="*/ 2147483646 w 558"/>
              <a:gd name="T1" fmla="*/ 2147483646 h 614"/>
              <a:gd name="T2" fmla="*/ 2147483646 w 558"/>
              <a:gd name="T3" fmla="*/ 2147483646 h 614"/>
              <a:gd name="T4" fmla="*/ 2147483646 w 558"/>
              <a:gd name="T5" fmla="*/ 2147483646 h 614"/>
              <a:gd name="T6" fmla="*/ 2147483646 w 558"/>
              <a:gd name="T7" fmla="*/ 2147483646 h 614"/>
              <a:gd name="T8" fmla="*/ 2147483646 w 558"/>
              <a:gd name="T9" fmla="*/ 2147483646 h 614"/>
              <a:gd name="T10" fmla="*/ 2147483646 w 558"/>
              <a:gd name="T11" fmla="*/ 2147483646 h 614"/>
              <a:gd name="T12" fmla="*/ 2147483646 w 558"/>
              <a:gd name="T13" fmla="*/ 2147483646 h 614"/>
              <a:gd name="T14" fmla="*/ 2147483646 w 558"/>
              <a:gd name="T15" fmla="*/ 2147483646 h 614"/>
              <a:gd name="T16" fmla="*/ 2147483646 w 558"/>
              <a:gd name="T17" fmla="*/ 2147483646 h 614"/>
              <a:gd name="T18" fmla="*/ 0 w 558"/>
              <a:gd name="T19" fmla="*/ 0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8"/>
              <a:gd name="T31" fmla="*/ 0 h 614"/>
              <a:gd name="T32" fmla="*/ 558 w 558"/>
              <a:gd name="T33" fmla="*/ 614 h 6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8" h="614">
                <a:moveTo>
                  <a:pt x="510" y="614"/>
                </a:moveTo>
                <a:cubicBezTo>
                  <a:pt x="533" y="580"/>
                  <a:pt x="547" y="550"/>
                  <a:pt x="558" y="510"/>
                </a:cubicBezTo>
                <a:cubicBezTo>
                  <a:pt x="549" y="440"/>
                  <a:pt x="555" y="423"/>
                  <a:pt x="501" y="387"/>
                </a:cubicBezTo>
                <a:cubicBezTo>
                  <a:pt x="471" y="343"/>
                  <a:pt x="438" y="343"/>
                  <a:pt x="388" y="331"/>
                </a:cubicBezTo>
                <a:cubicBezTo>
                  <a:pt x="311" y="340"/>
                  <a:pt x="281" y="333"/>
                  <a:pt x="255" y="406"/>
                </a:cubicBezTo>
                <a:cubicBezTo>
                  <a:pt x="273" y="491"/>
                  <a:pt x="281" y="473"/>
                  <a:pt x="369" y="463"/>
                </a:cubicBezTo>
                <a:cubicBezTo>
                  <a:pt x="433" y="397"/>
                  <a:pt x="426" y="391"/>
                  <a:pt x="435" y="283"/>
                </a:cubicBezTo>
                <a:cubicBezTo>
                  <a:pt x="425" y="226"/>
                  <a:pt x="405" y="145"/>
                  <a:pt x="359" y="104"/>
                </a:cubicBezTo>
                <a:cubicBezTo>
                  <a:pt x="303" y="55"/>
                  <a:pt x="310" y="73"/>
                  <a:pt x="246" y="47"/>
                </a:cubicBezTo>
                <a:cubicBezTo>
                  <a:pt x="134" y="1"/>
                  <a:pt x="123" y="0"/>
                  <a:pt x="0" y="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23" name="Freeform 1033"/>
          <p:cNvSpPr>
            <a:spLocks/>
          </p:cNvSpPr>
          <p:nvPr/>
        </p:nvSpPr>
        <p:spPr bwMode="auto">
          <a:xfrm>
            <a:off x="7000875" y="2173288"/>
            <a:ext cx="1204913" cy="735012"/>
          </a:xfrm>
          <a:custGeom>
            <a:avLst/>
            <a:gdLst>
              <a:gd name="T0" fmla="*/ 0 w 759"/>
              <a:gd name="T1" fmla="*/ 2147483646 h 463"/>
              <a:gd name="T2" fmla="*/ 2147483646 w 759"/>
              <a:gd name="T3" fmla="*/ 2147483646 h 463"/>
              <a:gd name="T4" fmla="*/ 2147483646 w 759"/>
              <a:gd name="T5" fmla="*/ 2147483646 h 463"/>
              <a:gd name="T6" fmla="*/ 2147483646 w 759"/>
              <a:gd name="T7" fmla="*/ 2147483646 h 463"/>
              <a:gd name="T8" fmla="*/ 2147483646 w 759"/>
              <a:gd name="T9" fmla="*/ 2147483646 h 463"/>
              <a:gd name="T10" fmla="*/ 2147483646 w 759"/>
              <a:gd name="T11" fmla="*/ 2147483646 h 463"/>
              <a:gd name="T12" fmla="*/ 2147483646 w 759"/>
              <a:gd name="T13" fmla="*/ 2147483646 h 463"/>
              <a:gd name="T14" fmla="*/ 2147483646 w 759"/>
              <a:gd name="T15" fmla="*/ 0 h 463"/>
              <a:gd name="T16" fmla="*/ 2147483646 w 759"/>
              <a:gd name="T17" fmla="*/ 2147483646 h 463"/>
              <a:gd name="T18" fmla="*/ 2147483646 w 759"/>
              <a:gd name="T19" fmla="*/ 2147483646 h 463"/>
              <a:gd name="T20" fmla="*/ 2147483646 w 759"/>
              <a:gd name="T21" fmla="*/ 2147483646 h 463"/>
              <a:gd name="T22" fmla="*/ 2147483646 w 759"/>
              <a:gd name="T23" fmla="*/ 2147483646 h 463"/>
              <a:gd name="T24" fmla="*/ 2147483646 w 759"/>
              <a:gd name="T25" fmla="*/ 2147483646 h 463"/>
              <a:gd name="T26" fmla="*/ 2147483646 w 759"/>
              <a:gd name="T27" fmla="*/ 2147483646 h 46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9"/>
              <a:gd name="T43" fmla="*/ 0 h 463"/>
              <a:gd name="T44" fmla="*/ 759 w 759"/>
              <a:gd name="T45" fmla="*/ 463 h 46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9" h="463">
                <a:moveTo>
                  <a:pt x="0" y="359"/>
                </a:moveTo>
                <a:cubicBezTo>
                  <a:pt x="15" y="236"/>
                  <a:pt x="33" y="212"/>
                  <a:pt x="122" y="123"/>
                </a:cubicBezTo>
                <a:cubicBezTo>
                  <a:pt x="156" y="89"/>
                  <a:pt x="231" y="86"/>
                  <a:pt x="274" y="76"/>
                </a:cubicBezTo>
                <a:cubicBezTo>
                  <a:pt x="324" y="79"/>
                  <a:pt x="376" y="74"/>
                  <a:pt x="425" y="85"/>
                </a:cubicBezTo>
                <a:cubicBezTo>
                  <a:pt x="443" y="89"/>
                  <a:pt x="468" y="179"/>
                  <a:pt x="472" y="189"/>
                </a:cubicBezTo>
                <a:cubicBezTo>
                  <a:pt x="456" y="283"/>
                  <a:pt x="455" y="268"/>
                  <a:pt x="359" y="255"/>
                </a:cubicBezTo>
                <a:cubicBezTo>
                  <a:pt x="315" y="197"/>
                  <a:pt x="304" y="129"/>
                  <a:pt x="340" y="57"/>
                </a:cubicBezTo>
                <a:cubicBezTo>
                  <a:pt x="359" y="20"/>
                  <a:pt x="451" y="5"/>
                  <a:pt x="481" y="0"/>
                </a:cubicBezTo>
                <a:cubicBezTo>
                  <a:pt x="509" y="6"/>
                  <a:pt x="539" y="7"/>
                  <a:pt x="566" y="19"/>
                </a:cubicBezTo>
                <a:cubicBezTo>
                  <a:pt x="591" y="30"/>
                  <a:pt x="610" y="51"/>
                  <a:pt x="632" y="66"/>
                </a:cubicBezTo>
                <a:cubicBezTo>
                  <a:pt x="641" y="73"/>
                  <a:pt x="661" y="85"/>
                  <a:pt x="661" y="85"/>
                </a:cubicBezTo>
                <a:cubicBezTo>
                  <a:pt x="675" y="105"/>
                  <a:pt x="695" y="121"/>
                  <a:pt x="708" y="142"/>
                </a:cubicBezTo>
                <a:cubicBezTo>
                  <a:pt x="719" y="159"/>
                  <a:pt x="739" y="207"/>
                  <a:pt x="746" y="227"/>
                </a:cubicBezTo>
                <a:cubicBezTo>
                  <a:pt x="759" y="308"/>
                  <a:pt x="746" y="378"/>
                  <a:pt x="746" y="463"/>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24" name="Freeform 1037"/>
          <p:cNvSpPr>
            <a:spLocks/>
          </p:cNvSpPr>
          <p:nvPr/>
        </p:nvSpPr>
        <p:spPr bwMode="auto">
          <a:xfrm>
            <a:off x="7075488" y="884238"/>
            <a:ext cx="425450" cy="506412"/>
          </a:xfrm>
          <a:custGeom>
            <a:avLst/>
            <a:gdLst>
              <a:gd name="T0" fmla="*/ 2147483646 w 268"/>
              <a:gd name="T1" fmla="*/ 0 h 319"/>
              <a:gd name="T2" fmla="*/ 2147483646 w 268"/>
              <a:gd name="T3" fmla="*/ 2147483646 h 319"/>
              <a:gd name="T4" fmla="*/ 2147483646 w 268"/>
              <a:gd name="T5" fmla="*/ 2147483646 h 319"/>
              <a:gd name="T6" fmla="*/ 2147483646 w 268"/>
              <a:gd name="T7" fmla="*/ 2147483646 h 319"/>
              <a:gd name="T8" fmla="*/ 2147483646 w 268"/>
              <a:gd name="T9" fmla="*/ 2147483646 h 319"/>
              <a:gd name="T10" fmla="*/ 2147483646 w 268"/>
              <a:gd name="T11" fmla="*/ 2147483646 h 319"/>
              <a:gd name="T12" fmla="*/ 2147483646 w 268"/>
              <a:gd name="T13" fmla="*/ 2147483646 h 319"/>
              <a:gd name="T14" fmla="*/ 2147483646 w 268"/>
              <a:gd name="T15" fmla="*/ 2147483646 h 319"/>
              <a:gd name="T16" fmla="*/ 2147483646 w 268"/>
              <a:gd name="T17" fmla="*/ 2147483646 h 319"/>
              <a:gd name="T18" fmla="*/ 2147483646 w 268"/>
              <a:gd name="T19" fmla="*/ 2147483646 h 319"/>
              <a:gd name="T20" fmla="*/ 2147483646 w 268"/>
              <a:gd name="T21" fmla="*/ 2147483646 h 319"/>
              <a:gd name="T22" fmla="*/ 2147483646 w 268"/>
              <a:gd name="T23" fmla="*/ 2147483646 h 319"/>
              <a:gd name="T24" fmla="*/ 2147483646 w 268"/>
              <a:gd name="T25" fmla="*/ 2147483646 h 319"/>
              <a:gd name="T26" fmla="*/ 0 w 268"/>
              <a:gd name="T27" fmla="*/ 2147483646 h 3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8"/>
              <a:gd name="T43" fmla="*/ 0 h 319"/>
              <a:gd name="T44" fmla="*/ 268 w 268"/>
              <a:gd name="T45" fmla="*/ 319 h 3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8" h="319">
                <a:moveTo>
                  <a:pt x="132" y="0"/>
                </a:moveTo>
                <a:cubicBezTo>
                  <a:pt x="148" y="60"/>
                  <a:pt x="183" y="108"/>
                  <a:pt x="227" y="151"/>
                </a:cubicBezTo>
                <a:cubicBezTo>
                  <a:pt x="236" y="148"/>
                  <a:pt x="252" y="151"/>
                  <a:pt x="255" y="142"/>
                </a:cubicBezTo>
                <a:cubicBezTo>
                  <a:pt x="268" y="100"/>
                  <a:pt x="229" y="67"/>
                  <a:pt x="198" y="57"/>
                </a:cubicBezTo>
                <a:cubicBezTo>
                  <a:pt x="129" y="10"/>
                  <a:pt x="98" y="39"/>
                  <a:pt x="75" y="104"/>
                </a:cubicBezTo>
                <a:cubicBezTo>
                  <a:pt x="95" y="161"/>
                  <a:pt x="131" y="199"/>
                  <a:pt x="189" y="217"/>
                </a:cubicBezTo>
                <a:cubicBezTo>
                  <a:pt x="195" y="208"/>
                  <a:pt x="206" y="200"/>
                  <a:pt x="208" y="189"/>
                </a:cubicBezTo>
                <a:cubicBezTo>
                  <a:pt x="217" y="133"/>
                  <a:pt x="130" y="115"/>
                  <a:pt x="94" y="104"/>
                </a:cubicBezTo>
                <a:cubicBezTo>
                  <a:pt x="56" y="116"/>
                  <a:pt x="50" y="133"/>
                  <a:pt x="38" y="170"/>
                </a:cubicBezTo>
                <a:cubicBezTo>
                  <a:pt x="46" y="224"/>
                  <a:pt x="42" y="245"/>
                  <a:pt x="85" y="274"/>
                </a:cubicBezTo>
                <a:cubicBezTo>
                  <a:pt x="88" y="283"/>
                  <a:pt x="85" y="299"/>
                  <a:pt x="94" y="302"/>
                </a:cubicBezTo>
                <a:cubicBezTo>
                  <a:pt x="152" y="319"/>
                  <a:pt x="150" y="297"/>
                  <a:pt x="160" y="265"/>
                </a:cubicBezTo>
                <a:cubicBezTo>
                  <a:pt x="132" y="236"/>
                  <a:pt x="114" y="220"/>
                  <a:pt x="75" y="208"/>
                </a:cubicBezTo>
                <a:cubicBezTo>
                  <a:pt x="40" y="214"/>
                  <a:pt x="0" y="208"/>
                  <a:pt x="0" y="255"/>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25" name="Freeform 1038"/>
          <p:cNvSpPr>
            <a:spLocks/>
          </p:cNvSpPr>
          <p:nvPr/>
        </p:nvSpPr>
        <p:spPr bwMode="auto">
          <a:xfrm>
            <a:off x="7559675" y="1589088"/>
            <a:ext cx="288925" cy="269875"/>
          </a:xfrm>
          <a:custGeom>
            <a:avLst/>
            <a:gdLst>
              <a:gd name="T0" fmla="*/ 2147483646 w 182"/>
              <a:gd name="T1" fmla="*/ 0 h 170"/>
              <a:gd name="T2" fmla="*/ 2147483646 w 182"/>
              <a:gd name="T3" fmla="*/ 2147483646 h 170"/>
              <a:gd name="T4" fmla="*/ 2147483646 w 182"/>
              <a:gd name="T5" fmla="*/ 2147483646 h 170"/>
              <a:gd name="T6" fmla="*/ 2147483646 w 182"/>
              <a:gd name="T7" fmla="*/ 2147483646 h 170"/>
              <a:gd name="T8" fmla="*/ 2147483646 w 182"/>
              <a:gd name="T9" fmla="*/ 2147483646 h 170"/>
              <a:gd name="T10" fmla="*/ 2147483646 w 182"/>
              <a:gd name="T11" fmla="*/ 0 h 170"/>
              <a:gd name="T12" fmla="*/ 0 60000 65536"/>
              <a:gd name="T13" fmla="*/ 0 60000 65536"/>
              <a:gd name="T14" fmla="*/ 0 60000 65536"/>
              <a:gd name="T15" fmla="*/ 0 60000 65536"/>
              <a:gd name="T16" fmla="*/ 0 60000 65536"/>
              <a:gd name="T17" fmla="*/ 0 60000 65536"/>
              <a:gd name="T18" fmla="*/ 0 w 182"/>
              <a:gd name="T19" fmla="*/ 0 h 170"/>
              <a:gd name="T20" fmla="*/ 182 w 182"/>
              <a:gd name="T21" fmla="*/ 170 h 170"/>
            </a:gdLst>
            <a:ahLst/>
            <a:cxnLst>
              <a:cxn ang="T12">
                <a:pos x="T0" y="T1"/>
              </a:cxn>
              <a:cxn ang="T13">
                <a:pos x="T2" y="T3"/>
              </a:cxn>
              <a:cxn ang="T14">
                <a:pos x="T4" y="T5"/>
              </a:cxn>
              <a:cxn ang="T15">
                <a:pos x="T6" y="T7"/>
              </a:cxn>
              <a:cxn ang="T16">
                <a:pos x="T8" y="T9"/>
              </a:cxn>
              <a:cxn ang="T17">
                <a:pos x="T10" y="T11"/>
              </a:cxn>
            </a:cxnLst>
            <a:rect l="T18" t="T19" r="T20" b="T21"/>
            <a:pathLst>
              <a:path w="182" h="170">
                <a:moveTo>
                  <a:pt x="92" y="0"/>
                </a:moveTo>
                <a:cubicBezTo>
                  <a:pt x="0" y="29"/>
                  <a:pt x="55" y="133"/>
                  <a:pt x="110" y="170"/>
                </a:cubicBezTo>
                <a:cubicBezTo>
                  <a:pt x="126" y="167"/>
                  <a:pt x="144" y="169"/>
                  <a:pt x="158" y="160"/>
                </a:cubicBezTo>
                <a:cubicBezTo>
                  <a:pt x="182" y="144"/>
                  <a:pt x="162" y="74"/>
                  <a:pt x="148" y="57"/>
                </a:cubicBezTo>
                <a:cubicBezTo>
                  <a:pt x="141" y="48"/>
                  <a:pt x="129" y="44"/>
                  <a:pt x="120" y="38"/>
                </a:cubicBezTo>
                <a:cubicBezTo>
                  <a:pt x="99" y="5"/>
                  <a:pt x="109" y="17"/>
                  <a:pt x="92" y="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26" name="Freeform 1039"/>
          <p:cNvSpPr>
            <a:spLocks/>
          </p:cNvSpPr>
          <p:nvPr/>
        </p:nvSpPr>
        <p:spPr bwMode="auto">
          <a:xfrm>
            <a:off x="7780338" y="1514475"/>
            <a:ext cx="449262" cy="200025"/>
          </a:xfrm>
          <a:custGeom>
            <a:avLst/>
            <a:gdLst>
              <a:gd name="T0" fmla="*/ 0 w 283"/>
              <a:gd name="T1" fmla="*/ 2147483646 h 126"/>
              <a:gd name="T2" fmla="*/ 2147483646 w 283"/>
              <a:gd name="T3" fmla="*/ 2147483646 h 126"/>
              <a:gd name="T4" fmla="*/ 2147483646 w 283"/>
              <a:gd name="T5" fmla="*/ 2147483646 h 126"/>
              <a:gd name="T6" fmla="*/ 2147483646 w 283"/>
              <a:gd name="T7" fmla="*/ 0 h 126"/>
              <a:gd name="T8" fmla="*/ 2147483646 w 283"/>
              <a:gd name="T9" fmla="*/ 2147483646 h 126"/>
              <a:gd name="T10" fmla="*/ 2147483646 w 283"/>
              <a:gd name="T11" fmla="*/ 2147483646 h 126"/>
              <a:gd name="T12" fmla="*/ 0 w 283"/>
              <a:gd name="T13" fmla="*/ 2147483646 h 126"/>
              <a:gd name="T14" fmla="*/ 0 60000 65536"/>
              <a:gd name="T15" fmla="*/ 0 60000 65536"/>
              <a:gd name="T16" fmla="*/ 0 60000 65536"/>
              <a:gd name="T17" fmla="*/ 0 60000 65536"/>
              <a:gd name="T18" fmla="*/ 0 60000 65536"/>
              <a:gd name="T19" fmla="*/ 0 60000 65536"/>
              <a:gd name="T20" fmla="*/ 0 60000 65536"/>
              <a:gd name="T21" fmla="*/ 0 w 283"/>
              <a:gd name="T22" fmla="*/ 0 h 126"/>
              <a:gd name="T23" fmla="*/ 283 w 283"/>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3" h="126">
                <a:moveTo>
                  <a:pt x="0" y="104"/>
                </a:moveTo>
                <a:cubicBezTo>
                  <a:pt x="68" y="81"/>
                  <a:pt x="129" y="50"/>
                  <a:pt x="198" y="28"/>
                </a:cubicBezTo>
                <a:cubicBezTo>
                  <a:pt x="271" y="4"/>
                  <a:pt x="180" y="34"/>
                  <a:pt x="255" y="9"/>
                </a:cubicBezTo>
                <a:cubicBezTo>
                  <a:pt x="264" y="6"/>
                  <a:pt x="283" y="0"/>
                  <a:pt x="283" y="0"/>
                </a:cubicBezTo>
                <a:cubicBezTo>
                  <a:pt x="266" y="53"/>
                  <a:pt x="240" y="31"/>
                  <a:pt x="189" y="56"/>
                </a:cubicBezTo>
                <a:cubicBezTo>
                  <a:pt x="138" y="82"/>
                  <a:pt x="93" y="105"/>
                  <a:pt x="37" y="122"/>
                </a:cubicBezTo>
                <a:cubicBezTo>
                  <a:pt x="24" y="126"/>
                  <a:pt x="12" y="110"/>
                  <a:pt x="0" y="104"/>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27" name="Freeform 1040"/>
          <p:cNvSpPr>
            <a:spLocks/>
          </p:cNvSpPr>
          <p:nvPr/>
        </p:nvSpPr>
        <p:spPr bwMode="auto">
          <a:xfrm>
            <a:off x="7689850" y="1649413"/>
            <a:ext cx="30163" cy="179387"/>
          </a:xfrm>
          <a:custGeom>
            <a:avLst/>
            <a:gdLst>
              <a:gd name="T0" fmla="*/ 2147483646 w 19"/>
              <a:gd name="T1" fmla="*/ 0 h 113"/>
              <a:gd name="T2" fmla="*/ 2147483646 w 19"/>
              <a:gd name="T3" fmla="*/ 2147483646 h 113"/>
              <a:gd name="T4" fmla="*/ 0 w 19"/>
              <a:gd name="T5" fmla="*/ 2147483646 h 113"/>
              <a:gd name="T6" fmla="*/ 0 60000 65536"/>
              <a:gd name="T7" fmla="*/ 0 60000 65536"/>
              <a:gd name="T8" fmla="*/ 0 60000 65536"/>
              <a:gd name="T9" fmla="*/ 0 w 19"/>
              <a:gd name="T10" fmla="*/ 0 h 113"/>
              <a:gd name="T11" fmla="*/ 19 w 19"/>
              <a:gd name="T12" fmla="*/ 113 h 113"/>
            </a:gdLst>
            <a:ahLst/>
            <a:cxnLst>
              <a:cxn ang="T6">
                <a:pos x="T0" y="T1"/>
              </a:cxn>
              <a:cxn ang="T7">
                <a:pos x="T2" y="T3"/>
              </a:cxn>
              <a:cxn ang="T8">
                <a:pos x="T4" y="T5"/>
              </a:cxn>
            </a:cxnLst>
            <a:rect l="T9" t="T10" r="T11" b="T12"/>
            <a:pathLst>
              <a:path w="19" h="113">
                <a:moveTo>
                  <a:pt x="19" y="0"/>
                </a:moveTo>
                <a:cubicBezTo>
                  <a:pt x="16" y="28"/>
                  <a:pt x="15" y="57"/>
                  <a:pt x="10" y="85"/>
                </a:cubicBezTo>
                <a:cubicBezTo>
                  <a:pt x="8" y="95"/>
                  <a:pt x="0" y="113"/>
                  <a:pt x="0" y="11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28" name="Freeform 1041"/>
          <p:cNvSpPr>
            <a:spLocks/>
          </p:cNvSpPr>
          <p:nvPr/>
        </p:nvSpPr>
        <p:spPr bwMode="auto">
          <a:xfrm>
            <a:off x="7807325" y="1514475"/>
            <a:ext cx="452438" cy="200025"/>
          </a:xfrm>
          <a:custGeom>
            <a:avLst/>
            <a:gdLst>
              <a:gd name="T0" fmla="*/ 2147483646 w 285"/>
              <a:gd name="T1" fmla="*/ 2147483646 h 126"/>
              <a:gd name="T2" fmla="*/ 2147483646 w 285"/>
              <a:gd name="T3" fmla="*/ 2147483646 h 126"/>
              <a:gd name="T4" fmla="*/ 2147483646 w 285"/>
              <a:gd name="T5" fmla="*/ 2147483646 h 126"/>
              <a:gd name="T6" fmla="*/ 2147483646 w 285"/>
              <a:gd name="T7" fmla="*/ 2147483646 h 126"/>
              <a:gd name="T8" fmla="*/ 2147483646 w 285"/>
              <a:gd name="T9" fmla="*/ 2147483646 h 126"/>
              <a:gd name="T10" fmla="*/ 2147483646 w 285"/>
              <a:gd name="T11" fmla="*/ 2147483646 h 126"/>
              <a:gd name="T12" fmla="*/ 2147483646 w 285"/>
              <a:gd name="T13" fmla="*/ 2147483646 h 126"/>
              <a:gd name="T14" fmla="*/ 2147483646 w 285"/>
              <a:gd name="T15" fmla="*/ 2147483646 h 126"/>
              <a:gd name="T16" fmla="*/ 2147483646 w 285"/>
              <a:gd name="T17" fmla="*/ 0 h 1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5"/>
              <a:gd name="T28" fmla="*/ 0 h 126"/>
              <a:gd name="T29" fmla="*/ 285 w 285"/>
              <a:gd name="T30" fmla="*/ 126 h 1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5" h="126">
                <a:moveTo>
                  <a:pt x="11" y="104"/>
                </a:moveTo>
                <a:cubicBezTo>
                  <a:pt x="84" y="78"/>
                  <a:pt x="0" y="97"/>
                  <a:pt x="49" y="122"/>
                </a:cubicBezTo>
                <a:cubicBezTo>
                  <a:pt x="58" y="126"/>
                  <a:pt x="68" y="116"/>
                  <a:pt x="77" y="113"/>
                </a:cubicBezTo>
                <a:cubicBezTo>
                  <a:pt x="81" y="101"/>
                  <a:pt x="90" y="60"/>
                  <a:pt x="115" y="66"/>
                </a:cubicBezTo>
                <a:cubicBezTo>
                  <a:pt x="125" y="68"/>
                  <a:pt x="117" y="87"/>
                  <a:pt x="124" y="94"/>
                </a:cubicBezTo>
                <a:cubicBezTo>
                  <a:pt x="131" y="101"/>
                  <a:pt x="143" y="101"/>
                  <a:pt x="153" y="104"/>
                </a:cubicBezTo>
                <a:cubicBezTo>
                  <a:pt x="165" y="66"/>
                  <a:pt x="166" y="51"/>
                  <a:pt x="200" y="28"/>
                </a:cubicBezTo>
                <a:cubicBezTo>
                  <a:pt x="209" y="34"/>
                  <a:pt x="217" y="45"/>
                  <a:pt x="228" y="47"/>
                </a:cubicBezTo>
                <a:cubicBezTo>
                  <a:pt x="260" y="52"/>
                  <a:pt x="267" y="16"/>
                  <a:pt x="285"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29" name="Freeform 1042"/>
          <p:cNvSpPr>
            <a:spLocks/>
          </p:cNvSpPr>
          <p:nvPr/>
        </p:nvSpPr>
        <p:spPr bwMode="auto">
          <a:xfrm>
            <a:off x="8020050" y="2949575"/>
            <a:ext cx="628650" cy="509588"/>
          </a:xfrm>
          <a:custGeom>
            <a:avLst/>
            <a:gdLst>
              <a:gd name="T0" fmla="*/ 2147483646 w 396"/>
              <a:gd name="T1" fmla="*/ 2147483646 h 321"/>
              <a:gd name="T2" fmla="*/ 2147483646 w 396"/>
              <a:gd name="T3" fmla="*/ 2147483646 h 321"/>
              <a:gd name="T4" fmla="*/ 2147483646 w 396"/>
              <a:gd name="T5" fmla="*/ 2147483646 h 321"/>
              <a:gd name="T6" fmla="*/ 2147483646 w 396"/>
              <a:gd name="T7" fmla="*/ 2147483646 h 321"/>
              <a:gd name="T8" fmla="*/ 0 w 396"/>
              <a:gd name="T9" fmla="*/ 2147483646 h 321"/>
              <a:gd name="T10" fmla="*/ 2147483646 w 396"/>
              <a:gd name="T11" fmla="*/ 2147483646 h 321"/>
              <a:gd name="T12" fmla="*/ 2147483646 w 396"/>
              <a:gd name="T13" fmla="*/ 2147483646 h 321"/>
              <a:gd name="T14" fmla="*/ 2147483646 w 396"/>
              <a:gd name="T15" fmla="*/ 2147483646 h 321"/>
              <a:gd name="T16" fmla="*/ 2147483646 w 396"/>
              <a:gd name="T17" fmla="*/ 2147483646 h 321"/>
              <a:gd name="T18" fmla="*/ 2147483646 w 396"/>
              <a:gd name="T19" fmla="*/ 2147483646 h 321"/>
              <a:gd name="T20" fmla="*/ 2147483646 w 396"/>
              <a:gd name="T21" fmla="*/ 2147483646 h 3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6"/>
              <a:gd name="T34" fmla="*/ 0 h 321"/>
              <a:gd name="T35" fmla="*/ 396 w 396"/>
              <a:gd name="T36" fmla="*/ 321 h 3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6" h="321">
                <a:moveTo>
                  <a:pt x="217" y="2"/>
                </a:moveTo>
                <a:cubicBezTo>
                  <a:pt x="154" y="25"/>
                  <a:pt x="225" y="0"/>
                  <a:pt x="160" y="21"/>
                </a:cubicBezTo>
                <a:cubicBezTo>
                  <a:pt x="141" y="27"/>
                  <a:pt x="104" y="40"/>
                  <a:pt x="104" y="40"/>
                </a:cubicBezTo>
                <a:cubicBezTo>
                  <a:pt x="65" y="66"/>
                  <a:pt x="72" y="78"/>
                  <a:pt x="47" y="116"/>
                </a:cubicBezTo>
                <a:cubicBezTo>
                  <a:pt x="37" y="147"/>
                  <a:pt x="0" y="200"/>
                  <a:pt x="0" y="200"/>
                </a:cubicBezTo>
                <a:cubicBezTo>
                  <a:pt x="3" y="211"/>
                  <a:pt x="26" y="294"/>
                  <a:pt x="28" y="295"/>
                </a:cubicBezTo>
                <a:cubicBezTo>
                  <a:pt x="55" y="305"/>
                  <a:pt x="85" y="301"/>
                  <a:pt x="113" y="304"/>
                </a:cubicBezTo>
                <a:cubicBezTo>
                  <a:pt x="177" y="321"/>
                  <a:pt x="232" y="295"/>
                  <a:pt x="293" y="276"/>
                </a:cubicBezTo>
                <a:cubicBezTo>
                  <a:pt x="312" y="263"/>
                  <a:pt x="336" y="257"/>
                  <a:pt x="349" y="238"/>
                </a:cubicBezTo>
                <a:cubicBezTo>
                  <a:pt x="378" y="196"/>
                  <a:pt x="381" y="154"/>
                  <a:pt x="396" y="106"/>
                </a:cubicBezTo>
                <a:cubicBezTo>
                  <a:pt x="333" y="8"/>
                  <a:pt x="250" y="31"/>
                  <a:pt x="141" y="3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30" name="Freeform 1043"/>
          <p:cNvSpPr>
            <a:spLocks/>
          </p:cNvSpPr>
          <p:nvPr/>
        </p:nvSpPr>
        <p:spPr bwMode="auto">
          <a:xfrm>
            <a:off x="8243888" y="3178175"/>
            <a:ext cx="285750" cy="184150"/>
          </a:xfrm>
          <a:custGeom>
            <a:avLst/>
            <a:gdLst>
              <a:gd name="T0" fmla="*/ 2147483646 w 180"/>
              <a:gd name="T1" fmla="*/ 0 h 116"/>
              <a:gd name="T2" fmla="*/ 0 w 180"/>
              <a:gd name="T3" fmla="*/ 2147483646 h 116"/>
              <a:gd name="T4" fmla="*/ 2147483646 w 180"/>
              <a:gd name="T5" fmla="*/ 2147483646 h 116"/>
              <a:gd name="T6" fmla="*/ 2147483646 w 180"/>
              <a:gd name="T7" fmla="*/ 2147483646 h 116"/>
              <a:gd name="T8" fmla="*/ 2147483646 w 180"/>
              <a:gd name="T9" fmla="*/ 0 h 116"/>
              <a:gd name="T10" fmla="*/ 0 60000 65536"/>
              <a:gd name="T11" fmla="*/ 0 60000 65536"/>
              <a:gd name="T12" fmla="*/ 0 60000 65536"/>
              <a:gd name="T13" fmla="*/ 0 60000 65536"/>
              <a:gd name="T14" fmla="*/ 0 60000 65536"/>
              <a:gd name="T15" fmla="*/ 0 w 180"/>
              <a:gd name="T16" fmla="*/ 0 h 116"/>
              <a:gd name="T17" fmla="*/ 180 w 180"/>
              <a:gd name="T18" fmla="*/ 116 h 116"/>
            </a:gdLst>
            <a:ahLst/>
            <a:cxnLst>
              <a:cxn ang="T10">
                <a:pos x="T0" y="T1"/>
              </a:cxn>
              <a:cxn ang="T11">
                <a:pos x="T2" y="T3"/>
              </a:cxn>
              <a:cxn ang="T12">
                <a:pos x="T4" y="T5"/>
              </a:cxn>
              <a:cxn ang="T13">
                <a:pos x="T6" y="T7"/>
              </a:cxn>
              <a:cxn ang="T14">
                <a:pos x="T8" y="T9"/>
              </a:cxn>
            </a:cxnLst>
            <a:rect l="T15" t="T16" r="T17" b="T18"/>
            <a:pathLst>
              <a:path w="180" h="116">
                <a:moveTo>
                  <a:pt x="95" y="0"/>
                </a:moveTo>
                <a:cubicBezTo>
                  <a:pt x="42" y="8"/>
                  <a:pt x="18" y="5"/>
                  <a:pt x="0" y="56"/>
                </a:cubicBezTo>
                <a:cubicBezTo>
                  <a:pt x="21" y="116"/>
                  <a:pt x="52" y="92"/>
                  <a:pt x="114" y="85"/>
                </a:cubicBezTo>
                <a:cubicBezTo>
                  <a:pt x="150" y="72"/>
                  <a:pt x="167" y="65"/>
                  <a:pt x="180" y="28"/>
                </a:cubicBezTo>
                <a:cubicBezTo>
                  <a:pt x="149" y="7"/>
                  <a:pt x="132" y="0"/>
                  <a:pt x="95" y="0"/>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31" name="Freeform 1044"/>
          <p:cNvSpPr>
            <a:spLocks/>
          </p:cNvSpPr>
          <p:nvPr/>
        </p:nvSpPr>
        <p:spPr bwMode="auto">
          <a:xfrm>
            <a:off x="8161338" y="3117850"/>
            <a:ext cx="352425" cy="212725"/>
          </a:xfrm>
          <a:custGeom>
            <a:avLst/>
            <a:gdLst>
              <a:gd name="T0" fmla="*/ 2147483646 w 222"/>
              <a:gd name="T1" fmla="*/ 2147483646 h 134"/>
              <a:gd name="T2" fmla="*/ 2147483646 w 222"/>
              <a:gd name="T3" fmla="*/ 0 h 134"/>
              <a:gd name="T4" fmla="*/ 2147483646 w 222"/>
              <a:gd name="T5" fmla="*/ 2147483646 h 134"/>
              <a:gd name="T6" fmla="*/ 2147483646 w 222"/>
              <a:gd name="T7" fmla="*/ 2147483646 h 134"/>
              <a:gd name="T8" fmla="*/ 2147483646 w 222"/>
              <a:gd name="T9" fmla="*/ 2147483646 h 134"/>
              <a:gd name="T10" fmla="*/ 0 60000 65536"/>
              <a:gd name="T11" fmla="*/ 0 60000 65536"/>
              <a:gd name="T12" fmla="*/ 0 60000 65536"/>
              <a:gd name="T13" fmla="*/ 0 60000 65536"/>
              <a:gd name="T14" fmla="*/ 0 60000 65536"/>
              <a:gd name="T15" fmla="*/ 0 w 222"/>
              <a:gd name="T16" fmla="*/ 0 h 134"/>
              <a:gd name="T17" fmla="*/ 222 w 222"/>
              <a:gd name="T18" fmla="*/ 134 h 134"/>
            </a:gdLst>
            <a:ahLst/>
            <a:cxnLst>
              <a:cxn ang="T10">
                <a:pos x="T0" y="T1"/>
              </a:cxn>
              <a:cxn ang="T11">
                <a:pos x="T2" y="T3"/>
              </a:cxn>
              <a:cxn ang="T12">
                <a:pos x="T4" y="T5"/>
              </a:cxn>
              <a:cxn ang="T13">
                <a:pos x="T6" y="T7"/>
              </a:cxn>
              <a:cxn ang="T14">
                <a:pos x="T8" y="T9"/>
              </a:cxn>
            </a:cxnLst>
            <a:rect l="T15" t="T16" r="T17" b="T18"/>
            <a:pathLst>
              <a:path w="222" h="134">
                <a:moveTo>
                  <a:pt x="222" y="85"/>
                </a:moveTo>
                <a:cubicBezTo>
                  <a:pt x="212" y="22"/>
                  <a:pt x="212" y="19"/>
                  <a:pt x="156" y="0"/>
                </a:cubicBezTo>
                <a:cubicBezTo>
                  <a:pt x="113" y="9"/>
                  <a:pt x="88" y="14"/>
                  <a:pt x="52" y="38"/>
                </a:cubicBezTo>
                <a:cubicBezTo>
                  <a:pt x="32" y="69"/>
                  <a:pt x="0" y="125"/>
                  <a:pt x="62" y="132"/>
                </a:cubicBezTo>
                <a:cubicBezTo>
                  <a:pt x="78" y="134"/>
                  <a:pt x="93" y="132"/>
                  <a:pt x="109" y="13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32" name="Freeform 1045"/>
          <p:cNvSpPr>
            <a:spLocks/>
          </p:cNvSpPr>
          <p:nvPr/>
        </p:nvSpPr>
        <p:spPr bwMode="auto">
          <a:xfrm>
            <a:off x="8094663" y="3133725"/>
            <a:ext cx="614362" cy="449263"/>
          </a:xfrm>
          <a:custGeom>
            <a:avLst/>
            <a:gdLst>
              <a:gd name="T0" fmla="*/ 0 w 387"/>
              <a:gd name="T1" fmla="*/ 2147483646 h 283"/>
              <a:gd name="T2" fmla="*/ 2147483646 w 387"/>
              <a:gd name="T3" fmla="*/ 2147483646 h 283"/>
              <a:gd name="T4" fmla="*/ 2147483646 w 387"/>
              <a:gd name="T5" fmla="*/ 2147483646 h 283"/>
              <a:gd name="T6" fmla="*/ 2147483646 w 387"/>
              <a:gd name="T7" fmla="*/ 2147483646 h 283"/>
              <a:gd name="T8" fmla="*/ 2147483646 w 387"/>
              <a:gd name="T9" fmla="*/ 2147483646 h 283"/>
              <a:gd name="T10" fmla="*/ 2147483646 w 387"/>
              <a:gd name="T11" fmla="*/ 2147483646 h 283"/>
              <a:gd name="T12" fmla="*/ 2147483646 w 387"/>
              <a:gd name="T13" fmla="*/ 2147483646 h 283"/>
              <a:gd name="T14" fmla="*/ 2147483646 w 387"/>
              <a:gd name="T15" fmla="*/ 2147483646 h 283"/>
              <a:gd name="T16" fmla="*/ 2147483646 w 387"/>
              <a:gd name="T17" fmla="*/ 0 h 2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7"/>
              <a:gd name="T28" fmla="*/ 0 h 283"/>
              <a:gd name="T29" fmla="*/ 387 w 387"/>
              <a:gd name="T30" fmla="*/ 283 h 2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7" h="283">
                <a:moveTo>
                  <a:pt x="0" y="179"/>
                </a:moveTo>
                <a:cubicBezTo>
                  <a:pt x="15" y="226"/>
                  <a:pt x="36" y="257"/>
                  <a:pt x="76" y="283"/>
                </a:cubicBezTo>
                <a:cubicBezTo>
                  <a:pt x="88" y="282"/>
                  <a:pt x="171" y="275"/>
                  <a:pt x="198" y="264"/>
                </a:cubicBezTo>
                <a:cubicBezTo>
                  <a:pt x="319" y="213"/>
                  <a:pt x="145" y="271"/>
                  <a:pt x="255" y="236"/>
                </a:cubicBezTo>
                <a:cubicBezTo>
                  <a:pt x="264" y="230"/>
                  <a:pt x="273" y="222"/>
                  <a:pt x="283" y="217"/>
                </a:cubicBezTo>
                <a:cubicBezTo>
                  <a:pt x="301" y="209"/>
                  <a:pt x="340" y="198"/>
                  <a:pt x="340" y="198"/>
                </a:cubicBezTo>
                <a:cubicBezTo>
                  <a:pt x="356" y="165"/>
                  <a:pt x="376" y="138"/>
                  <a:pt x="387" y="103"/>
                </a:cubicBezTo>
                <a:cubicBezTo>
                  <a:pt x="383" y="80"/>
                  <a:pt x="379" y="50"/>
                  <a:pt x="368" y="28"/>
                </a:cubicBezTo>
                <a:cubicBezTo>
                  <a:pt x="363" y="18"/>
                  <a:pt x="349" y="0"/>
                  <a:pt x="349"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33" name="Freeform 1046"/>
          <p:cNvSpPr>
            <a:spLocks/>
          </p:cNvSpPr>
          <p:nvPr/>
        </p:nvSpPr>
        <p:spPr bwMode="auto">
          <a:xfrm>
            <a:off x="8243888" y="3448050"/>
            <a:ext cx="76200" cy="119063"/>
          </a:xfrm>
          <a:custGeom>
            <a:avLst/>
            <a:gdLst>
              <a:gd name="T0" fmla="*/ 0 w 48"/>
              <a:gd name="T1" fmla="*/ 0 h 75"/>
              <a:gd name="T2" fmla="*/ 2147483646 w 48"/>
              <a:gd name="T3" fmla="*/ 2147483646 h 75"/>
              <a:gd name="T4" fmla="*/ 0 60000 65536"/>
              <a:gd name="T5" fmla="*/ 0 60000 65536"/>
              <a:gd name="T6" fmla="*/ 0 w 48"/>
              <a:gd name="T7" fmla="*/ 0 h 75"/>
              <a:gd name="T8" fmla="*/ 48 w 48"/>
              <a:gd name="T9" fmla="*/ 75 h 75"/>
            </a:gdLst>
            <a:ahLst/>
            <a:cxnLst>
              <a:cxn ang="T4">
                <a:pos x="T0" y="T1"/>
              </a:cxn>
              <a:cxn ang="T5">
                <a:pos x="T2" y="T3"/>
              </a:cxn>
            </a:cxnLst>
            <a:rect l="T6" t="T7" r="T8" b="T9"/>
            <a:pathLst>
              <a:path w="48" h="75">
                <a:moveTo>
                  <a:pt x="0" y="0"/>
                </a:moveTo>
                <a:cubicBezTo>
                  <a:pt x="18" y="27"/>
                  <a:pt x="25" y="52"/>
                  <a:pt x="48" y="7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34" name="Freeform 1047"/>
          <p:cNvSpPr>
            <a:spLocks/>
          </p:cNvSpPr>
          <p:nvPr/>
        </p:nvSpPr>
        <p:spPr bwMode="auto">
          <a:xfrm>
            <a:off x="8559800" y="3357563"/>
            <a:ext cx="74613" cy="104775"/>
          </a:xfrm>
          <a:custGeom>
            <a:avLst/>
            <a:gdLst>
              <a:gd name="T0" fmla="*/ 0 w 47"/>
              <a:gd name="T1" fmla="*/ 0 h 66"/>
              <a:gd name="T2" fmla="*/ 2147483646 w 47"/>
              <a:gd name="T3" fmla="*/ 2147483646 h 66"/>
              <a:gd name="T4" fmla="*/ 0 60000 65536"/>
              <a:gd name="T5" fmla="*/ 0 60000 65536"/>
              <a:gd name="T6" fmla="*/ 0 w 47"/>
              <a:gd name="T7" fmla="*/ 0 h 66"/>
              <a:gd name="T8" fmla="*/ 47 w 47"/>
              <a:gd name="T9" fmla="*/ 66 h 66"/>
            </a:gdLst>
            <a:ahLst/>
            <a:cxnLst>
              <a:cxn ang="T4">
                <a:pos x="T0" y="T1"/>
              </a:cxn>
              <a:cxn ang="T5">
                <a:pos x="T2" y="T3"/>
              </a:cxn>
            </a:cxnLst>
            <a:rect l="T6" t="T7" r="T8" b="T9"/>
            <a:pathLst>
              <a:path w="47" h="66">
                <a:moveTo>
                  <a:pt x="0" y="0"/>
                </a:moveTo>
                <a:cubicBezTo>
                  <a:pt x="17" y="17"/>
                  <a:pt x="47" y="39"/>
                  <a:pt x="47" y="6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235" name="AutoShape 1052"/>
          <p:cNvSpPr>
            <a:spLocks noChangeArrowheads="1"/>
          </p:cNvSpPr>
          <p:nvPr/>
        </p:nvSpPr>
        <p:spPr bwMode="auto">
          <a:xfrm>
            <a:off x="5105400" y="1524000"/>
            <a:ext cx="304800" cy="457200"/>
          </a:xfrm>
          <a:prstGeom prst="flowChartMagneticDrum">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0"/>
              </a:spcBef>
              <a:buClrTx/>
              <a:buSzTx/>
              <a:buFontTx/>
              <a:buNone/>
            </a:pPr>
            <a:endParaRPr lang="en-US" altLang="en-US" sz="2800"/>
          </a:p>
        </p:txBody>
      </p:sp>
      <p:sp>
        <p:nvSpPr>
          <p:cNvPr id="137236" name="Text Box 2"/>
          <p:cNvSpPr txBox="1">
            <a:spLocks noChangeArrowheads="1"/>
          </p:cNvSpPr>
          <p:nvPr/>
        </p:nvSpPr>
        <p:spPr bwMode="auto">
          <a:xfrm>
            <a:off x="914400" y="457200"/>
            <a:ext cx="7086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Humanities - </a:t>
            </a:r>
            <a:r>
              <a:rPr lang="en-US" altLang="en-US" sz="2400">
                <a:solidFill>
                  <a:schemeClr val="accent1"/>
                </a:solidFill>
              </a:rPr>
              <a:t>Language</a:t>
            </a:r>
          </a:p>
          <a:p>
            <a:pPr>
              <a:spcBef>
                <a:spcPct val="50000"/>
              </a:spcBef>
              <a:buClrTx/>
              <a:buSzTx/>
              <a:buFontTx/>
              <a:buNone/>
            </a:pPr>
            <a:r>
              <a:rPr lang="en-US" altLang="en-US" sz="2400"/>
              <a:t>A ‘first alphabet’ book…..</a:t>
            </a:r>
          </a:p>
          <a:p>
            <a:pPr>
              <a:spcBef>
                <a:spcPct val="50000"/>
              </a:spcBef>
              <a:buClrTx/>
              <a:buSzTx/>
              <a:buFontTx/>
              <a:buNone/>
            </a:pPr>
            <a:endParaRPr lang="en-US" altLang="en-US" sz="2400"/>
          </a:p>
          <a:p>
            <a:pPr>
              <a:spcBef>
                <a:spcPct val="50000"/>
              </a:spcBef>
              <a:buClrTx/>
              <a:buSzTx/>
              <a:buFontTx/>
              <a:buNone/>
            </a:pPr>
            <a:r>
              <a:rPr lang="en-US" altLang="en-US" sz="2400"/>
              <a:t>‘A’ is for _____________.</a:t>
            </a:r>
          </a:p>
          <a:p>
            <a:pPr>
              <a:spcBef>
                <a:spcPct val="50000"/>
              </a:spcBef>
              <a:buClrTx/>
              <a:buSzTx/>
              <a:buFontTx/>
              <a:buNone/>
            </a:pPr>
            <a:endParaRPr lang="en-US" altLang="en-US" sz="2400"/>
          </a:p>
          <a:p>
            <a:pPr>
              <a:spcBef>
                <a:spcPct val="50000"/>
              </a:spcBef>
              <a:buClrTx/>
              <a:buSzTx/>
              <a:buFontTx/>
              <a:buNone/>
            </a:pPr>
            <a:r>
              <a:rPr lang="en-US" altLang="en-US" sz="2000"/>
              <a:t>- antidisestablishmentarianism?</a:t>
            </a:r>
          </a:p>
        </p:txBody>
      </p:sp>
    </p:spTree>
    <p:extLst>
      <p:ext uri="{BB962C8B-B14F-4D97-AF65-F5344CB8AC3E}">
        <p14:creationId xmlns:p14="http://schemas.microsoft.com/office/powerpoint/2010/main" val="7536665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914400" y="457200"/>
            <a:ext cx="70866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Humanities - </a:t>
            </a:r>
            <a:r>
              <a:rPr lang="en-US" altLang="en-US" sz="2400">
                <a:solidFill>
                  <a:schemeClr val="accent1"/>
                </a:solidFill>
              </a:rPr>
              <a:t>Language</a:t>
            </a:r>
          </a:p>
          <a:p>
            <a:pPr>
              <a:spcBef>
                <a:spcPct val="50000"/>
              </a:spcBef>
              <a:buClrTx/>
              <a:buSzTx/>
              <a:buFontTx/>
              <a:buNone/>
            </a:pPr>
            <a:r>
              <a:rPr lang="en-US" altLang="en-US" sz="2400"/>
              <a:t>A ‘first alphabet’ book…..</a:t>
            </a:r>
          </a:p>
          <a:p>
            <a:pPr>
              <a:spcBef>
                <a:spcPct val="50000"/>
              </a:spcBef>
              <a:buClrTx/>
              <a:buSzTx/>
              <a:buFontTx/>
              <a:buNone/>
            </a:pPr>
            <a:endParaRPr lang="en-US" altLang="en-US" sz="2400"/>
          </a:p>
          <a:p>
            <a:pPr>
              <a:spcBef>
                <a:spcPct val="50000"/>
              </a:spcBef>
              <a:buClrTx/>
              <a:buSzTx/>
              <a:buFontTx/>
              <a:buNone/>
            </a:pPr>
            <a:r>
              <a:rPr lang="en-US" altLang="en-US" sz="2400"/>
              <a:t>‘A’ is for _____________.</a:t>
            </a:r>
          </a:p>
          <a:p>
            <a:pPr>
              <a:spcBef>
                <a:spcPct val="50000"/>
              </a:spcBef>
              <a:buClrTx/>
              <a:buSzTx/>
              <a:buFontTx/>
              <a:buNone/>
            </a:pPr>
            <a:r>
              <a:rPr lang="en-US" altLang="en-US" sz="2400"/>
              <a:t>‘B’ is for _____________.</a:t>
            </a:r>
          </a:p>
          <a:p>
            <a:pPr>
              <a:spcBef>
                <a:spcPct val="50000"/>
              </a:spcBef>
              <a:buClrTx/>
              <a:buSzTx/>
              <a:buFontTx/>
              <a:buNone/>
            </a:pPr>
            <a:r>
              <a:rPr lang="en-US" altLang="en-US" sz="2400"/>
              <a:t>‘C’ is for _____________.</a:t>
            </a:r>
          </a:p>
          <a:p>
            <a:pPr>
              <a:spcBef>
                <a:spcPct val="50000"/>
              </a:spcBef>
              <a:buClrTx/>
              <a:buSzTx/>
              <a:buFontTx/>
              <a:buNone/>
            </a:pPr>
            <a:r>
              <a:rPr lang="en-US" altLang="en-US" sz="2400"/>
              <a:t>‘D’ is for _____________.</a:t>
            </a:r>
          </a:p>
          <a:p>
            <a:pPr>
              <a:spcBef>
                <a:spcPct val="50000"/>
              </a:spcBef>
              <a:buClrTx/>
              <a:buSzTx/>
              <a:buFontTx/>
              <a:buNone/>
            </a:pPr>
            <a:r>
              <a:rPr lang="en-US" altLang="en-US" sz="2400"/>
              <a:t>‘E’ is for _____________.</a:t>
            </a:r>
          </a:p>
          <a:p>
            <a:pPr>
              <a:spcBef>
                <a:spcPct val="50000"/>
              </a:spcBef>
              <a:buClrTx/>
              <a:buSzTx/>
              <a:buFontTx/>
              <a:buNone/>
            </a:pPr>
            <a:r>
              <a:rPr lang="en-US" altLang="en-US" sz="2400"/>
              <a:t>‘F’ is for _____________.</a:t>
            </a:r>
          </a:p>
        </p:txBody>
      </p:sp>
      <p:pic>
        <p:nvPicPr>
          <p:cNvPr id="138243" name="Picture 1029" descr="c:\Program Files\Microsoft Office\Clipart\standard\stddir2\bd08879_.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09800"/>
            <a:ext cx="1676400"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5" descr="c:\Program Files\Microsoft Office\Clipart\standard\stddir1\an01652_.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895600"/>
            <a:ext cx="1524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4" descr="c:\Program Files\Microsoft Office\Clipart\standard\stddir1\an01651_.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733800"/>
            <a:ext cx="127158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4" descr="c:\Program Files\Microsoft Office\Clipart\standard\stddir1\an02550_.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4191000"/>
            <a:ext cx="17272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7" name="Picture 4" descr="c:\Program Files\Microsoft Office\Clipart\standard\stddir1\an02476_.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953000"/>
            <a:ext cx="1828800"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8" name="Picture 4" descr="c:\Program Files\Microsoft Office\Clipart\standard\stddir1\an04304_.w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5715000"/>
            <a:ext cx="180181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24592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609600" y="609600"/>
            <a:ext cx="8077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So, there sure are a lot of species… (= biodiversity)</a:t>
            </a:r>
          </a:p>
          <a:p>
            <a:pPr eaLnBrk="1" hangingPunct="1">
              <a:spcBef>
                <a:spcPct val="0"/>
              </a:spcBef>
              <a:buFontTx/>
              <a:buNone/>
            </a:pPr>
            <a:endParaRPr lang="en-US" altLang="en-US" sz="2800">
              <a:solidFill>
                <a:srgbClr val="FF0000"/>
              </a:solidFill>
            </a:endParaRPr>
          </a:p>
          <a:p>
            <a:pPr algn="ctr" eaLnBrk="1" hangingPunct="1">
              <a:spcBef>
                <a:spcPct val="0"/>
              </a:spcBef>
              <a:buFontTx/>
              <a:buNone/>
            </a:pPr>
            <a:r>
              <a:rPr lang="en-US" altLang="en-US" sz="2800">
                <a:solidFill>
                  <a:srgbClr val="FF0000"/>
                </a:solidFill>
              </a:rPr>
              <a:t>WHY PRESERVE BIODIVERSITY?</a:t>
            </a:r>
          </a:p>
          <a:p>
            <a:pPr algn="ctr" eaLnBrk="1" hangingPunct="1">
              <a:spcBef>
                <a:spcPct val="0"/>
              </a:spcBef>
              <a:buFontTx/>
              <a:buNone/>
            </a:pPr>
            <a:endParaRPr lang="en-US" altLang="en-US" sz="2800">
              <a:solidFill>
                <a:srgbClr val="FF0000"/>
              </a:solidFill>
            </a:endParaRPr>
          </a:p>
          <a:p>
            <a:pPr algn="ctr" eaLnBrk="1" hangingPunct="1">
              <a:spcBef>
                <a:spcPct val="0"/>
              </a:spcBef>
              <a:buFontTx/>
              <a:buNone/>
            </a:pPr>
            <a:r>
              <a:rPr lang="en-US" altLang="en-US" sz="2800">
                <a:solidFill>
                  <a:srgbClr val="00CC00"/>
                </a:solidFill>
              </a:rPr>
              <a:t>Because it has value….</a:t>
            </a:r>
          </a:p>
          <a:p>
            <a:pPr algn="ctr" eaLnBrk="1" hangingPunct="1">
              <a:spcBef>
                <a:spcPct val="0"/>
              </a:spcBef>
              <a:buFontTx/>
              <a:buNone/>
            </a:pPr>
            <a:endParaRPr lang="en-US" altLang="en-US" sz="2800">
              <a:solidFill>
                <a:srgbClr val="00CC00"/>
              </a:solidFill>
            </a:endParaRPr>
          </a:p>
          <a:p>
            <a:pPr algn="ctr" eaLnBrk="1" hangingPunct="1">
              <a:spcBef>
                <a:spcPct val="0"/>
              </a:spcBef>
              <a:buFontTx/>
              <a:buNone/>
            </a:pPr>
            <a:r>
              <a:rPr lang="en-US" altLang="en-US" sz="2800">
                <a:solidFill>
                  <a:srgbClr val="00CC00"/>
                </a:solidFill>
              </a:rPr>
              <a:t>Functional</a:t>
            </a:r>
          </a:p>
          <a:p>
            <a:pPr algn="ctr" eaLnBrk="1" hangingPunct="1">
              <a:spcBef>
                <a:spcPct val="0"/>
              </a:spcBef>
              <a:buFontTx/>
              <a:buNone/>
            </a:pPr>
            <a:endParaRPr lang="en-US" altLang="en-US" sz="2800">
              <a:solidFill>
                <a:srgbClr val="00CC00"/>
              </a:solidFill>
            </a:endParaRPr>
          </a:p>
        </p:txBody>
      </p:sp>
      <p:pic>
        <p:nvPicPr>
          <p:cNvPr id="14339" name="Picture 2" descr="http://www.naturephoto-cz.com/photos/mraz/dung-beetle-05a26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0"/>
            <a:ext cx="34004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914400" y="533400"/>
            <a:ext cx="70866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Humanities - </a:t>
            </a:r>
            <a:r>
              <a:rPr lang="en-US" altLang="en-US" sz="2400">
                <a:solidFill>
                  <a:schemeClr val="accent1"/>
                </a:solidFill>
              </a:rPr>
              <a:t>Language</a:t>
            </a:r>
          </a:p>
          <a:p>
            <a:pPr>
              <a:spcBef>
                <a:spcPct val="50000"/>
              </a:spcBef>
              <a:buClrTx/>
              <a:buSzTx/>
              <a:buFontTx/>
              <a:buNone/>
            </a:pPr>
            <a:r>
              <a:rPr lang="en-US" altLang="en-US" sz="2400"/>
              <a:t>Adjectives and similes…..</a:t>
            </a:r>
          </a:p>
          <a:p>
            <a:pPr>
              <a:spcBef>
                <a:spcPct val="50000"/>
              </a:spcBef>
              <a:buClrTx/>
              <a:buSzTx/>
              <a:buFontTx/>
              <a:buNone/>
            </a:pPr>
            <a:r>
              <a:rPr lang="en-US" altLang="en-US" sz="2400"/>
              <a:t>Sly as _________</a:t>
            </a:r>
          </a:p>
          <a:p>
            <a:pPr>
              <a:spcBef>
                <a:spcPct val="50000"/>
              </a:spcBef>
              <a:buClrTx/>
              <a:buSzTx/>
              <a:buFontTx/>
              <a:buNone/>
            </a:pPr>
            <a:r>
              <a:rPr lang="en-US" altLang="en-US" sz="2400"/>
              <a:t>	</a:t>
            </a:r>
          </a:p>
        </p:txBody>
      </p:sp>
    </p:spTree>
    <p:extLst>
      <p:ext uri="{BB962C8B-B14F-4D97-AF65-F5344CB8AC3E}">
        <p14:creationId xmlns:p14="http://schemas.microsoft.com/office/powerpoint/2010/main" val="13412148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914400" y="533400"/>
            <a:ext cx="70866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Humanities - </a:t>
            </a:r>
            <a:r>
              <a:rPr lang="en-US" altLang="en-US" sz="2400">
                <a:solidFill>
                  <a:schemeClr val="accent1"/>
                </a:solidFill>
              </a:rPr>
              <a:t>Language</a:t>
            </a:r>
          </a:p>
          <a:p>
            <a:pPr>
              <a:spcBef>
                <a:spcPct val="50000"/>
              </a:spcBef>
              <a:buClrTx/>
              <a:buSzTx/>
              <a:buFontTx/>
              <a:buNone/>
            </a:pPr>
            <a:r>
              <a:rPr lang="en-US" altLang="en-US" sz="2400"/>
              <a:t>Adjectives and similes…..</a:t>
            </a:r>
          </a:p>
          <a:p>
            <a:pPr>
              <a:spcBef>
                <a:spcPct val="50000"/>
              </a:spcBef>
              <a:buClrTx/>
              <a:buSzTx/>
              <a:buFontTx/>
              <a:buNone/>
            </a:pPr>
            <a:r>
              <a:rPr lang="en-US" altLang="en-US" sz="2400"/>
              <a:t>Sly as _________  </a:t>
            </a:r>
            <a:r>
              <a:rPr lang="en-US" altLang="en-US" sz="2400">
                <a:solidFill>
                  <a:schemeClr val="accent1"/>
                </a:solidFill>
              </a:rPr>
              <a:t>a hedge fund manager?</a:t>
            </a:r>
          </a:p>
          <a:p>
            <a:pPr>
              <a:spcBef>
                <a:spcPct val="50000"/>
              </a:spcBef>
              <a:buClrTx/>
              <a:buSzTx/>
              <a:buFontTx/>
              <a:buNone/>
            </a:pPr>
            <a:r>
              <a:rPr lang="en-US" altLang="en-US" sz="2400"/>
              <a:t>	</a:t>
            </a:r>
          </a:p>
        </p:txBody>
      </p:sp>
      <p:pic>
        <p:nvPicPr>
          <p:cNvPr id="140291" name="Picture 7" descr="http://static.guim.co.uk/sys-images/Guardian/Pix/pictures/2008/11/13/soros4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963863"/>
            <a:ext cx="57912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79935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914400" y="533400"/>
            <a:ext cx="70866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Humanities - </a:t>
            </a:r>
            <a:r>
              <a:rPr lang="en-US" altLang="en-US" sz="2400">
                <a:solidFill>
                  <a:schemeClr val="accent1"/>
                </a:solidFill>
              </a:rPr>
              <a:t>Language</a:t>
            </a:r>
          </a:p>
          <a:p>
            <a:pPr>
              <a:spcBef>
                <a:spcPct val="50000"/>
              </a:spcBef>
              <a:buClrTx/>
              <a:buSzTx/>
              <a:buFontTx/>
              <a:buNone/>
            </a:pPr>
            <a:r>
              <a:rPr lang="en-US" altLang="en-US" sz="2400"/>
              <a:t>Adjectives and similes…..</a:t>
            </a:r>
          </a:p>
          <a:p>
            <a:pPr>
              <a:spcBef>
                <a:spcPct val="50000"/>
              </a:spcBef>
              <a:buClrTx/>
              <a:buSzTx/>
              <a:buFontTx/>
              <a:buNone/>
            </a:pPr>
            <a:r>
              <a:rPr lang="en-US" altLang="en-US" sz="2400"/>
              <a:t>Sly as _________</a:t>
            </a:r>
            <a:endParaRPr lang="en-US" altLang="en-US" sz="2400">
              <a:solidFill>
                <a:schemeClr val="accent1"/>
              </a:solidFill>
            </a:endParaRPr>
          </a:p>
          <a:p>
            <a:pPr>
              <a:spcBef>
                <a:spcPct val="50000"/>
              </a:spcBef>
              <a:buClrTx/>
              <a:buSzTx/>
              <a:buFontTx/>
              <a:buNone/>
            </a:pPr>
            <a:r>
              <a:rPr lang="en-US" altLang="en-US" sz="2400"/>
              <a:t>	</a:t>
            </a:r>
          </a:p>
        </p:txBody>
      </p:sp>
      <p:pic>
        <p:nvPicPr>
          <p:cNvPr id="141315" name="Picture 5" descr="C:\fo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819400"/>
            <a:ext cx="4465638" cy="29765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5111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914400" y="457200"/>
            <a:ext cx="7086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Humanities - </a:t>
            </a:r>
            <a:r>
              <a:rPr lang="en-US" altLang="en-US" sz="2400">
                <a:solidFill>
                  <a:schemeClr val="accent1"/>
                </a:solidFill>
              </a:rPr>
              <a:t>Language</a:t>
            </a:r>
          </a:p>
          <a:p>
            <a:pPr>
              <a:spcBef>
                <a:spcPct val="50000"/>
              </a:spcBef>
              <a:buClrTx/>
              <a:buSzTx/>
              <a:buFontTx/>
              <a:buNone/>
            </a:pPr>
            <a:r>
              <a:rPr lang="en-US" altLang="en-US" sz="2400"/>
              <a:t>Adjectives and similes…..</a:t>
            </a:r>
          </a:p>
          <a:p>
            <a:pPr>
              <a:spcBef>
                <a:spcPct val="50000"/>
              </a:spcBef>
              <a:buClrTx/>
              <a:buSzTx/>
              <a:buFontTx/>
              <a:buNone/>
            </a:pPr>
            <a:r>
              <a:rPr lang="en-US" altLang="en-US" sz="2400"/>
              <a:t>busy as __________?</a:t>
            </a:r>
          </a:p>
          <a:p>
            <a:pPr>
              <a:spcBef>
                <a:spcPct val="50000"/>
              </a:spcBef>
              <a:buClrTx/>
              <a:buSzTx/>
              <a:buFontTx/>
              <a:buNone/>
            </a:pPr>
            <a:r>
              <a:rPr lang="en-US" altLang="en-US" sz="2400"/>
              <a:t>Strong as ________ ?</a:t>
            </a:r>
          </a:p>
          <a:p>
            <a:pPr>
              <a:spcBef>
                <a:spcPct val="50000"/>
              </a:spcBef>
              <a:buClrTx/>
              <a:buSzTx/>
              <a:buFontTx/>
              <a:buNone/>
            </a:pPr>
            <a:r>
              <a:rPr lang="en-US" altLang="en-US" sz="2400"/>
              <a:t>Weak as _________ ?</a:t>
            </a:r>
          </a:p>
        </p:txBody>
      </p:sp>
      <p:pic>
        <p:nvPicPr>
          <p:cNvPr id="142339" name="Picture 3" descr="c:\Program Files\Microsoft Office\Clipart\standard\stddir1\an03406_.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352800"/>
            <a:ext cx="18288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4" descr="c:\Program Files\Microsoft Office\Clipart\standard\stddir1\an03340_.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648200"/>
            <a:ext cx="23622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1" name="Picture 5" descr="c:\Program Files\Microsoft Office\Clipart\smbusbas\pe00259_.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447800"/>
            <a:ext cx="3205163"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Picture 6" descr="c:\Program Files\Microsoft Office\Clipart\standard\stddir1\an01266_.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0513" y="3810000"/>
            <a:ext cx="2193925" cy="233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03987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914400" y="457200"/>
            <a:ext cx="7086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Humanities – </a:t>
            </a:r>
            <a:r>
              <a:rPr lang="en-US" altLang="en-US" sz="2400">
                <a:solidFill>
                  <a:schemeClr val="accent1"/>
                </a:solidFill>
              </a:rPr>
              <a:t>Language</a:t>
            </a:r>
          </a:p>
          <a:p>
            <a:pPr>
              <a:spcBef>
                <a:spcPct val="50000"/>
              </a:spcBef>
              <a:buClrTx/>
              <a:buSzTx/>
              <a:buFontTx/>
              <a:buNone/>
            </a:pPr>
            <a:r>
              <a:rPr lang="en-US" altLang="en-US" sz="2400"/>
              <a:t>Verbs:</a:t>
            </a:r>
          </a:p>
          <a:p>
            <a:pPr>
              <a:spcBef>
                <a:spcPct val="50000"/>
              </a:spcBef>
              <a:buClrTx/>
              <a:buSzTx/>
              <a:buFontTx/>
              <a:buNone/>
            </a:pPr>
            <a:r>
              <a:rPr lang="en-US" altLang="en-US" sz="2400"/>
              <a:t>To ‘cow’	To ‘quail’</a:t>
            </a:r>
          </a:p>
          <a:p>
            <a:pPr>
              <a:spcBef>
                <a:spcPct val="50000"/>
              </a:spcBef>
              <a:buClrTx/>
              <a:buSzTx/>
              <a:buFontTx/>
              <a:buNone/>
            </a:pPr>
            <a:r>
              <a:rPr lang="en-US" altLang="en-US" sz="2400"/>
              <a:t>To ‘clam up’	To ‘weasel’</a:t>
            </a:r>
          </a:p>
          <a:p>
            <a:pPr>
              <a:spcBef>
                <a:spcPct val="50000"/>
              </a:spcBef>
              <a:buClrTx/>
              <a:buSzTx/>
              <a:buFontTx/>
              <a:buNone/>
            </a:pPr>
            <a:r>
              <a:rPr lang="en-US" altLang="en-US" sz="2400"/>
              <a:t>To ‘outfox’	To ‘hound’</a:t>
            </a:r>
          </a:p>
          <a:p>
            <a:pPr>
              <a:spcBef>
                <a:spcPct val="50000"/>
              </a:spcBef>
              <a:buClrTx/>
              <a:buSzTx/>
              <a:buFontTx/>
              <a:buNone/>
            </a:pPr>
            <a:r>
              <a:rPr lang="en-US" altLang="en-US" sz="2400"/>
              <a:t>To ‘hog’	To ‘grouse’</a:t>
            </a:r>
          </a:p>
          <a:p>
            <a:pPr>
              <a:spcBef>
                <a:spcPct val="50000"/>
              </a:spcBef>
              <a:buClrTx/>
              <a:buSzTx/>
              <a:buFontTx/>
              <a:buNone/>
            </a:pPr>
            <a:r>
              <a:rPr lang="en-US" altLang="en-US" sz="2400"/>
              <a:t>To ‘fawn’	To ‘buffalo’</a:t>
            </a:r>
          </a:p>
        </p:txBody>
      </p:sp>
      <p:pic>
        <p:nvPicPr>
          <p:cNvPr id="143363" name="Picture 7" descr="c:\Program Files\Microsoft Office\Clipart\standard\stddir1\an03316_.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953000"/>
            <a:ext cx="1770063"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Picture 8" descr="c:\Program Files\Microsoft Office\Clipart\standard\stddir1\an02487_.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0"/>
            <a:ext cx="217805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9" descr="c:\Program Files\Microsoft Office\Clipart\standard\stddir1\an01115_.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724400"/>
            <a:ext cx="180498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6" name="Picture 10" descr="c:\Program Files\Microsoft Office\Clipart\standard\stddir2\bd07411_.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962400"/>
            <a:ext cx="17113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Picture 11" descr="c:\Program Files\Microsoft Office\Clipart\standard\stddir1\an04122_.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1981200"/>
            <a:ext cx="175260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8" name="Picture 12" descr="c:\Program Files\Microsoft Office\Clipart\standard\stddir1\an04242_.w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524000"/>
            <a:ext cx="181768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5767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914400" y="685800"/>
            <a:ext cx="708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Humanities – </a:t>
            </a:r>
            <a:r>
              <a:rPr lang="en-US" altLang="en-US" sz="2400">
                <a:solidFill>
                  <a:schemeClr val="accent1"/>
                </a:solidFill>
              </a:rPr>
              <a:t>Language</a:t>
            </a:r>
          </a:p>
        </p:txBody>
      </p:sp>
      <p:sp>
        <p:nvSpPr>
          <p:cNvPr id="144387" name="Text Box 3"/>
          <p:cNvSpPr txBox="1">
            <a:spLocks noChangeArrowheads="1"/>
          </p:cNvSpPr>
          <p:nvPr/>
        </p:nvSpPr>
        <p:spPr bwMode="auto">
          <a:xfrm>
            <a:off x="838200" y="2514600"/>
            <a:ext cx="7543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t>Summary – </a:t>
            </a:r>
          </a:p>
          <a:p>
            <a:pPr>
              <a:spcBef>
                <a:spcPct val="50000"/>
              </a:spcBef>
              <a:buClrTx/>
              <a:buSzTx/>
              <a:buFontTx/>
              <a:buNone/>
            </a:pPr>
            <a:r>
              <a:rPr lang="en-US" altLang="en-US" sz="2400"/>
              <a:t>“Human intelligence is bound to the presence of animals.  They are the </a:t>
            </a:r>
            <a:r>
              <a:rPr lang="en-US" altLang="en-US" sz="2400">
                <a:solidFill>
                  <a:schemeClr val="accent1"/>
                </a:solidFill>
              </a:rPr>
              <a:t>means</a:t>
            </a:r>
            <a:r>
              <a:rPr lang="en-US" altLang="en-US" sz="2400"/>
              <a:t> by which cognition takes shape and they are the </a:t>
            </a:r>
            <a:r>
              <a:rPr lang="en-US" altLang="en-US" sz="2400">
                <a:solidFill>
                  <a:schemeClr val="accent1"/>
                </a:solidFill>
              </a:rPr>
              <a:t>instruments for imagining abstract ideas and qualities… </a:t>
            </a:r>
            <a:r>
              <a:rPr lang="en-US" altLang="en-US" sz="2400"/>
              <a:t>they are basic to the development of speech and thought.” </a:t>
            </a:r>
          </a:p>
          <a:p>
            <a:pPr>
              <a:spcBef>
                <a:spcPct val="50000"/>
              </a:spcBef>
              <a:buClrTx/>
              <a:buSzTx/>
              <a:buFontTx/>
              <a:buNone/>
            </a:pPr>
            <a:r>
              <a:rPr lang="en-US" altLang="en-US" sz="2400"/>
              <a:t>-Shepard 1978</a:t>
            </a:r>
          </a:p>
        </p:txBody>
      </p:sp>
      <p:sp>
        <p:nvSpPr>
          <p:cNvPr id="144388" name="Text Box 4"/>
          <p:cNvSpPr txBox="1">
            <a:spLocks noChangeArrowheads="1"/>
          </p:cNvSpPr>
          <p:nvPr/>
        </p:nvSpPr>
        <p:spPr bwMode="auto">
          <a:xfrm>
            <a:off x="838200" y="16764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t>Trivial examples or basic, fundamental examples?</a:t>
            </a:r>
          </a:p>
        </p:txBody>
      </p:sp>
    </p:spTree>
    <p:extLst>
      <p:ext uri="{BB962C8B-B14F-4D97-AF65-F5344CB8AC3E}">
        <p14:creationId xmlns:p14="http://schemas.microsoft.com/office/powerpoint/2010/main" val="11329595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762000" y="533400"/>
            <a:ext cx="73152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Humanities - </a:t>
            </a:r>
            <a:r>
              <a:rPr lang="en-US" altLang="en-US" sz="2400">
                <a:solidFill>
                  <a:schemeClr val="accent1"/>
                </a:solidFill>
              </a:rPr>
              <a:t>Religion</a:t>
            </a:r>
          </a:p>
          <a:p>
            <a:pPr>
              <a:spcBef>
                <a:spcPct val="50000"/>
              </a:spcBef>
              <a:buClrTx/>
              <a:buSzTx/>
              <a:buFontTx/>
              <a:buNone/>
            </a:pPr>
            <a:r>
              <a:rPr lang="en-US" altLang="en-US" sz="2400"/>
              <a:t>Animals are central to the myths that give our lives meaning and our culture context.  </a:t>
            </a:r>
          </a:p>
          <a:p>
            <a:pPr>
              <a:spcBef>
                <a:spcPct val="50000"/>
              </a:spcBef>
              <a:buClrTx/>
              <a:buSzTx/>
              <a:buFontTx/>
              <a:buNone/>
            </a:pPr>
            <a:r>
              <a:rPr lang="en-US" altLang="en-US" sz="2400"/>
              <a:t>In particular, the serpent figures </a:t>
            </a:r>
          </a:p>
          <a:p>
            <a:pPr>
              <a:spcBef>
                <a:spcPct val="50000"/>
              </a:spcBef>
              <a:buClrTx/>
              <a:buSzTx/>
              <a:buFontTx/>
              <a:buNone/>
            </a:pPr>
            <a:r>
              <a:rPr lang="en-US" altLang="en-US" sz="2400"/>
              <a:t>prominently as an icon of power, </a:t>
            </a:r>
          </a:p>
          <a:p>
            <a:pPr>
              <a:spcBef>
                <a:spcPct val="50000"/>
              </a:spcBef>
              <a:buClrTx/>
              <a:buSzTx/>
              <a:buFontTx/>
              <a:buNone/>
            </a:pPr>
            <a:r>
              <a:rPr lang="en-US" altLang="en-US" sz="2400"/>
              <a:t>knowledge, life, and death.</a:t>
            </a:r>
          </a:p>
          <a:p>
            <a:pPr>
              <a:spcBef>
                <a:spcPct val="50000"/>
              </a:spcBef>
              <a:buClrTx/>
              <a:buSzTx/>
              <a:buFontTx/>
              <a:buNone/>
            </a:pPr>
            <a:endParaRPr lang="en-US" altLang="en-US" sz="2400"/>
          </a:p>
          <a:p>
            <a:pPr>
              <a:spcBef>
                <a:spcPct val="50000"/>
              </a:spcBef>
              <a:buClrTx/>
              <a:buSzTx/>
              <a:buFontTx/>
              <a:buNone/>
            </a:pPr>
            <a:endParaRPr lang="en-US" altLang="en-US" sz="2400"/>
          </a:p>
          <a:p>
            <a:pPr>
              <a:spcBef>
                <a:spcPct val="50000"/>
              </a:spcBef>
              <a:buClrTx/>
              <a:buSzTx/>
              <a:buFontTx/>
              <a:buNone/>
            </a:pPr>
            <a:r>
              <a:rPr lang="en-US" altLang="en-US" sz="2400"/>
              <a:t>Egyptians – the Earth as an</a:t>
            </a:r>
          </a:p>
          <a:p>
            <a:pPr>
              <a:spcBef>
                <a:spcPct val="50000"/>
              </a:spcBef>
              <a:buClrTx/>
              <a:buSzTx/>
              <a:buFontTx/>
              <a:buNone/>
            </a:pPr>
            <a:r>
              <a:rPr lang="en-US" altLang="en-US" sz="2400"/>
              <a:t>Egg, grasped by a serpent</a:t>
            </a:r>
          </a:p>
          <a:p>
            <a:pPr>
              <a:spcBef>
                <a:spcPct val="50000"/>
              </a:spcBef>
              <a:buClrTx/>
              <a:buSzTx/>
              <a:buFontTx/>
              <a:buNone/>
            </a:pPr>
            <a:endParaRPr lang="en-US" altLang="en-US" sz="2400"/>
          </a:p>
          <a:p>
            <a:pPr>
              <a:spcBef>
                <a:spcPct val="50000"/>
              </a:spcBef>
              <a:buClrTx/>
              <a:buSzTx/>
              <a:buFontTx/>
              <a:buNone/>
            </a:pPr>
            <a:endParaRPr lang="en-US" altLang="en-US" sz="2400"/>
          </a:p>
        </p:txBody>
      </p:sp>
      <p:pic>
        <p:nvPicPr>
          <p:cNvPr id="145411" name="Picture 3" descr="C:\eg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2438400"/>
            <a:ext cx="3009900" cy="4064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0468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2"/>
          <p:cNvSpPr txBox="1">
            <a:spLocks noChangeArrowheads="1"/>
          </p:cNvSpPr>
          <p:nvPr/>
        </p:nvSpPr>
        <p:spPr bwMode="auto">
          <a:xfrm>
            <a:off x="762000" y="609600"/>
            <a:ext cx="7315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Humanities - </a:t>
            </a:r>
            <a:r>
              <a:rPr lang="en-US" altLang="en-US" sz="2400">
                <a:solidFill>
                  <a:schemeClr val="accent1"/>
                </a:solidFill>
              </a:rPr>
              <a:t>Religion</a:t>
            </a:r>
          </a:p>
          <a:p>
            <a:pPr>
              <a:spcBef>
                <a:spcPct val="50000"/>
              </a:spcBef>
              <a:buClrTx/>
              <a:buSzTx/>
              <a:buFontTx/>
              <a:buNone/>
            </a:pPr>
            <a:r>
              <a:rPr lang="en-US" altLang="en-US" sz="2400"/>
              <a:t>Middle East – Judaism – Eve and the serpent </a:t>
            </a:r>
          </a:p>
        </p:txBody>
      </p:sp>
      <p:pic>
        <p:nvPicPr>
          <p:cNvPr id="146435" name="Picture 4" descr="C:\ev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057400"/>
            <a:ext cx="5029200" cy="44783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5784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762000" y="533400"/>
            <a:ext cx="7315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Humanities - </a:t>
            </a:r>
            <a:r>
              <a:rPr lang="en-US" altLang="en-US" sz="2400">
                <a:solidFill>
                  <a:schemeClr val="accent1"/>
                </a:solidFill>
              </a:rPr>
              <a:t>Religion</a:t>
            </a:r>
          </a:p>
          <a:p>
            <a:pPr>
              <a:spcBef>
                <a:spcPct val="50000"/>
              </a:spcBef>
              <a:buClrTx/>
              <a:buSzTx/>
              <a:buFontTx/>
              <a:buNone/>
            </a:pPr>
            <a:r>
              <a:rPr lang="en-US" altLang="en-US" sz="2400"/>
              <a:t>Greeks – Gaia (Earth) was protected by her son, Python, who lived at the center of the world and held it together</a:t>
            </a:r>
          </a:p>
          <a:p>
            <a:pPr>
              <a:spcBef>
                <a:spcPct val="50000"/>
              </a:spcBef>
              <a:buClrTx/>
              <a:buSzTx/>
              <a:buFontTx/>
              <a:buNone/>
            </a:pPr>
            <a:endParaRPr lang="en-US" altLang="en-US" sz="2400"/>
          </a:p>
          <a:p>
            <a:pPr>
              <a:spcBef>
                <a:spcPct val="50000"/>
              </a:spcBef>
              <a:buClrTx/>
              <a:buSzTx/>
              <a:buFontTx/>
              <a:buNone/>
            </a:pPr>
            <a:endParaRPr lang="en-US" altLang="en-US" sz="2400"/>
          </a:p>
          <a:p>
            <a:pPr>
              <a:spcBef>
                <a:spcPct val="50000"/>
              </a:spcBef>
              <a:buClrTx/>
              <a:buSzTx/>
              <a:buFontTx/>
              <a:buNone/>
            </a:pPr>
            <a:r>
              <a:rPr lang="en-US" altLang="en-US" sz="2400"/>
              <a:t>					</a:t>
            </a:r>
          </a:p>
        </p:txBody>
      </p:sp>
      <p:pic>
        <p:nvPicPr>
          <p:cNvPr id="147459" name="Picture 5" descr="C:\oro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743200"/>
            <a:ext cx="3706813" cy="38941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220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762000" y="609600"/>
            <a:ext cx="7315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Humanities - </a:t>
            </a:r>
            <a:r>
              <a:rPr lang="en-US" altLang="en-US" sz="2400">
                <a:solidFill>
                  <a:schemeClr val="accent1"/>
                </a:solidFill>
              </a:rPr>
              <a:t>Religion</a:t>
            </a:r>
          </a:p>
          <a:p>
            <a:pPr>
              <a:spcBef>
                <a:spcPct val="50000"/>
              </a:spcBef>
              <a:buClrTx/>
              <a:buSzTx/>
              <a:buFontTx/>
              <a:buNone/>
            </a:pPr>
            <a:r>
              <a:rPr lang="en-US" altLang="en-US" sz="2400"/>
              <a:t>Australian aboriginal culture – the rainbow serpent – art dates from 6000 years ago </a:t>
            </a:r>
          </a:p>
        </p:txBody>
      </p:sp>
      <p:pic>
        <p:nvPicPr>
          <p:cNvPr id="148483" name="Picture 3" descr="C:\rainb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590800"/>
            <a:ext cx="4876800" cy="36020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444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609600" y="609600"/>
            <a:ext cx="8077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So, there sure are a lot of species… (= biodiversity)</a:t>
            </a:r>
          </a:p>
          <a:p>
            <a:pPr eaLnBrk="1" hangingPunct="1">
              <a:spcBef>
                <a:spcPct val="0"/>
              </a:spcBef>
              <a:buFontTx/>
              <a:buNone/>
            </a:pPr>
            <a:endParaRPr lang="en-US" altLang="en-US" sz="2800">
              <a:solidFill>
                <a:srgbClr val="FF0000"/>
              </a:solidFill>
            </a:endParaRPr>
          </a:p>
          <a:p>
            <a:pPr algn="ctr" eaLnBrk="1" hangingPunct="1">
              <a:spcBef>
                <a:spcPct val="0"/>
              </a:spcBef>
              <a:buFontTx/>
              <a:buNone/>
            </a:pPr>
            <a:r>
              <a:rPr lang="en-US" altLang="en-US" sz="2800">
                <a:solidFill>
                  <a:srgbClr val="FF0000"/>
                </a:solidFill>
              </a:rPr>
              <a:t>WHY PRESERVE BIODIVERSITY?</a:t>
            </a:r>
          </a:p>
          <a:p>
            <a:pPr algn="ctr" eaLnBrk="1" hangingPunct="1">
              <a:spcBef>
                <a:spcPct val="0"/>
              </a:spcBef>
              <a:buFontTx/>
              <a:buNone/>
            </a:pPr>
            <a:endParaRPr lang="en-US" altLang="en-US" sz="2800">
              <a:solidFill>
                <a:srgbClr val="FF0000"/>
              </a:solidFill>
            </a:endParaRPr>
          </a:p>
          <a:p>
            <a:pPr algn="ctr" eaLnBrk="1" hangingPunct="1">
              <a:spcBef>
                <a:spcPct val="0"/>
              </a:spcBef>
              <a:buFontTx/>
              <a:buNone/>
            </a:pPr>
            <a:r>
              <a:rPr lang="en-US" altLang="en-US" sz="2800">
                <a:solidFill>
                  <a:srgbClr val="00CC00"/>
                </a:solidFill>
              </a:rPr>
              <a:t>Because it has value….</a:t>
            </a:r>
          </a:p>
          <a:p>
            <a:pPr algn="ctr" eaLnBrk="1" hangingPunct="1">
              <a:spcBef>
                <a:spcPct val="0"/>
              </a:spcBef>
              <a:buFontTx/>
              <a:buNone/>
            </a:pPr>
            <a:endParaRPr lang="en-US" altLang="en-US" sz="2800">
              <a:solidFill>
                <a:srgbClr val="00CC00"/>
              </a:solidFill>
            </a:endParaRPr>
          </a:p>
          <a:p>
            <a:pPr algn="ctr" eaLnBrk="1" hangingPunct="1">
              <a:spcBef>
                <a:spcPct val="0"/>
              </a:spcBef>
              <a:buFontTx/>
              <a:buNone/>
            </a:pPr>
            <a:r>
              <a:rPr lang="en-US" altLang="en-US" sz="2800">
                <a:solidFill>
                  <a:srgbClr val="00CC00"/>
                </a:solidFill>
              </a:rPr>
              <a:t>Functional</a:t>
            </a:r>
          </a:p>
          <a:p>
            <a:pPr algn="ctr" eaLnBrk="1" hangingPunct="1">
              <a:spcBef>
                <a:spcPct val="0"/>
              </a:spcBef>
              <a:buFontTx/>
              <a:buNone/>
            </a:pPr>
            <a:endParaRPr lang="en-US" altLang="en-US" sz="2800">
              <a:solidFill>
                <a:srgbClr val="00CC00"/>
              </a:solidFill>
            </a:endParaRPr>
          </a:p>
          <a:p>
            <a:pPr algn="ctr" eaLnBrk="1" hangingPunct="1">
              <a:spcBef>
                <a:spcPct val="0"/>
              </a:spcBef>
              <a:buFontTx/>
              <a:buNone/>
            </a:pPr>
            <a:r>
              <a:rPr lang="en-US" altLang="en-US" sz="2800">
                <a:solidFill>
                  <a:srgbClr val="00CC00"/>
                </a:solidFill>
              </a:rPr>
              <a:t>Aesthetic</a:t>
            </a:r>
          </a:p>
          <a:p>
            <a:pPr algn="ctr" eaLnBrk="1" hangingPunct="1">
              <a:spcBef>
                <a:spcPct val="0"/>
              </a:spcBef>
              <a:buFontTx/>
              <a:buNone/>
            </a:pPr>
            <a:endParaRPr lang="en-US" altLang="en-US" sz="2800">
              <a:solidFill>
                <a:srgbClr val="00CC00"/>
              </a:solidFill>
            </a:endParaRPr>
          </a:p>
        </p:txBody>
      </p:sp>
      <p:pic>
        <p:nvPicPr>
          <p:cNvPr id="15363" name="Picture 2" descr="http://www.naturephoto-cz.com/photos/mraz/dung-beetle-05a26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048000"/>
            <a:ext cx="34004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descr="http://www.climb.org.uk/Pics/ro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971800"/>
            <a:ext cx="286702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762000" y="533400"/>
            <a:ext cx="7315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Humanities - </a:t>
            </a:r>
            <a:r>
              <a:rPr lang="en-US" altLang="en-US" sz="2400">
                <a:solidFill>
                  <a:schemeClr val="accent1"/>
                </a:solidFill>
              </a:rPr>
              <a:t>Religion</a:t>
            </a:r>
          </a:p>
          <a:p>
            <a:pPr>
              <a:spcBef>
                <a:spcPct val="50000"/>
              </a:spcBef>
              <a:buClrTx/>
              <a:buSzTx/>
              <a:buFontTx/>
              <a:buNone/>
            </a:pPr>
            <a:r>
              <a:rPr lang="en-US" altLang="en-US" sz="2400"/>
              <a:t>Aztecs – Quetzalcoatl, the ‘bird-serpent’ or “feathered serpent” </a:t>
            </a:r>
          </a:p>
        </p:txBody>
      </p:sp>
      <p:pic>
        <p:nvPicPr>
          <p:cNvPr id="149507" name="Picture 3" descr="C:\oroazte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362200"/>
            <a:ext cx="3563938" cy="37465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3189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609600" y="381000"/>
            <a:ext cx="7772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Humanities – </a:t>
            </a:r>
          </a:p>
          <a:p>
            <a:pPr>
              <a:spcBef>
                <a:spcPct val="50000"/>
              </a:spcBef>
              <a:buClrTx/>
              <a:buSzTx/>
              <a:buFontTx/>
              <a:buNone/>
            </a:pPr>
            <a:r>
              <a:rPr lang="en-US" altLang="en-US" sz="2400">
                <a:solidFill>
                  <a:schemeClr val="accent1"/>
                </a:solidFill>
              </a:rPr>
              <a:t>Summary</a:t>
            </a:r>
          </a:p>
          <a:p>
            <a:pPr algn="ctr">
              <a:spcBef>
                <a:spcPct val="50000"/>
              </a:spcBef>
              <a:buClrTx/>
              <a:buSzTx/>
              <a:buFontTx/>
              <a:buNone/>
            </a:pPr>
            <a:r>
              <a:rPr lang="en-US" altLang="en-US" sz="2400">
                <a:cs typeface="Times New Roman" panose="02020603050405020304" pitchFamily="18" charset="0"/>
              </a:rPr>
              <a:t>"Animals are far more fundamental to our thinking than we supposed.  They are </a:t>
            </a:r>
            <a:r>
              <a:rPr lang="en-US" altLang="en-US" sz="2400" i="1">
                <a:solidFill>
                  <a:schemeClr val="accent1"/>
                </a:solidFill>
                <a:cs typeface="Times New Roman" panose="02020603050405020304" pitchFamily="18" charset="0"/>
              </a:rPr>
              <a:t>not just a part of the fabric of thought</a:t>
            </a:r>
            <a:r>
              <a:rPr lang="en-US" altLang="en-US" sz="2400">
                <a:cs typeface="Times New Roman" panose="02020603050405020304" pitchFamily="18" charset="0"/>
              </a:rPr>
              <a:t>: they are a </a:t>
            </a:r>
            <a:r>
              <a:rPr lang="en-US" altLang="en-US" sz="2400" i="1">
                <a:solidFill>
                  <a:schemeClr val="accent1"/>
                </a:solidFill>
                <a:cs typeface="Times New Roman" panose="02020603050405020304" pitchFamily="18" charset="0"/>
              </a:rPr>
              <a:t>part of the loom</a:t>
            </a:r>
            <a:r>
              <a:rPr lang="en-US" altLang="en-US" sz="2400">
                <a:cs typeface="Times New Roman" panose="02020603050405020304" pitchFamily="18" charset="0"/>
              </a:rPr>
              <a:t>." (Peter Steinhart, 1989).</a:t>
            </a:r>
          </a:p>
          <a:p>
            <a:pPr algn="ctr">
              <a:spcBef>
                <a:spcPct val="50000"/>
              </a:spcBef>
              <a:buClrTx/>
              <a:buSzTx/>
              <a:buFontTx/>
              <a:buNone/>
            </a:pPr>
            <a:endParaRPr lang="en-US" altLang="en-US" sz="2400">
              <a:solidFill>
                <a:srgbClr val="FF0000"/>
              </a:solidFill>
              <a:cs typeface="Times New Roman" panose="02020603050405020304" pitchFamily="18" charset="0"/>
            </a:endParaRPr>
          </a:p>
          <a:p>
            <a:pPr algn="ctr">
              <a:spcBef>
                <a:spcPct val="50000"/>
              </a:spcBef>
              <a:buClrTx/>
              <a:buSzTx/>
              <a:buFontTx/>
              <a:buNone/>
            </a:pPr>
            <a:r>
              <a:rPr lang="en-US" altLang="en-US" sz="2400">
                <a:solidFill>
                  <a:srgbClr val="FF0000"/>
                </a:solidFill>
                <a:cs typeface="Times New Roman" panose="02020603050405020304" pitchFamily="18" charset="0"/>
              </a:rPr>
              <a:t>		</a:t>
            </a:r>
            <a:r>
              <a:rPr lang="en-US" altLang="en-US" sz="2400">
                <a:cs typeface="Times New Roman" panose="02020603050405020304" pitchFamily="18" charset="0"/>
              </a:rPr>
              <a:t>(Native American 			ouroboric image)</a:t>
            </a:r>
          </a:p>
        </p:txBody>
      </p:sp>
      <p:pic>
        <p:nvPicPr>
          <p:cNvPr id="150531" name="Picture 6" descr="C:\oro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200400"/>
            <a:ext cx="3205163" cy="33147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8963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762000" y="457200"/>
            <a:ext cx="79248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Social Sciences - </a:t>
            </a:r>
            <a:r>
              <a:rPr lang="en-US" altLang="en-US" sz="2400">
                <a:solidFill>
                  <a:schemeClr val="accent1"/>
                </a:solidFill>
              </a:rPr>
              <a:t>Sociology</a:t>
            </a:r>
          </a:p>
          <a:p>
            <a:pPr>
              <a:spcBef>
                <a:spcPct val="50000"/>
              </a:spcBef>
              <a:buClrTx/>
              <a:buSzTx/>
              <a:buFontTx/>
              <a:buNone/>
            </a:pPr>
            <a:r>
              <a:rPr lang="en-US" altLang="en-US" sz="2400"/>
              <a:t>Animals are our cultural icons, we use them for tribal affiliation, both trivial….</a:t>
            </a:r>
          </a:p>
          <a:p>
            <a:pPr>
              <a:spcBef>
                <a:spcPct val="50000"/>
              </a:spcBef>
              <a:buClrTx/>
              <a:buSzTx/>
              <a:buFontTx/>
              <a:buNone/>
            </a:pPr>
            <a:r>
              <a:rPr lang="en-US" altLang="en-US" sz="2400"/>
              <a:t>NFL Football Team Mascots:</a:t>
            </a:r>
          </a:p>
          <a:p>
            <a:pPr>
              <a:spcBef>
                <a:spcPct val="50000"/>
              </a:spcBef>
              <a:buClrTx/>
              <a:buSzTx/>
              <a:buFontTx/>
              <a:buNone/>
            </a:pPr>
            <a:r>
              <a:rPr lang="en-US" altLang="en-US" sz="2400"/>
              <a:t>	Cardinals 	Falcons 				Ravens 	Bills 					Panthers	Bears 					Bengals 	Broncos				Lions 		Colts 					Jaguars 	Dolphins				Eagles 	Seahawks 				Rams</a:t>
            </a:r>
          </a:p>
          <a:p>
            <a:pPr>
              <a:spcBef>
                <a:spcPct val="50000"/>
              </a:spcBef>
              <a:buClrTx/>
              <a:buSzTx/>
              <a:buFontTx/>
              <a:buNone/>
            </a:pPr>
            <a:r>
              <a:rPr lang="en-US" altLang="en-US" sz="2400"/>
              <a:t>	15 of 32 teams</a:t>
            </a:r>
          </a:p>
        </p:txBody>
      </p:sp>
      <p:pic>
        <p:nvPicPr>
          <p:cNvPr id="151555" name="Picture 4" descr="C:\DE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905000"/>
            <a:ext cx="32083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2728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1026"/>
          <p:cNvSpPr txBox="1">
            <a:spLocks noChangeArrowheads="1"/>
          </p:cNvSpPr>
          <p:nvPr/>
        </p:nvSpPr>
        <p:spPr bwMode="auto">
          <a:xfrm>
            <a:off x="762000" y="9906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endParaRPr lang="en-US" altLang="en-US" sz="2400"/>
          </a:p>
        </p:txBody>
      </p:sp>
      <p:sp>
        <p:nvSpPr>
          <p:cNvPr id="152579" name="Text Box 1027"/>
          <p:cNvSpPr txBox="1">
            <a:spLocks noChangeArrowheads="1"/>
          </p:cNvSpPr>
          <p:nvPr/>
        </p:nvSpPr>
        <p:spPr bwMode="auto">
          <a:xfrm>
            <a:off x="914400" y="457200"/>
            <a:ext cx="7848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Social Sciences - </a:t>
            </a:r>
            <a:r>
              <a:rPr lang="en-US" altLang="en-US" sz="2400">
                <a:solidFill>
                  <a:schemeClr val="accent1"/>
                </a:solidFill>
              </a:rPr>
              <a:t>Sociology</a:t>
            </a:r>
          </a:p>
          <a:p>
            <a:pPr>
              <a:spcBef>
                <a:spcPct val="50000"/>
              </a:spcBef>
              <a:buClrTx/>
              <a:buSzTx/>
              <a:buFontTx/>
              <a:buNone/>
            </a:pPr>
            <a:r>
              <a:rPr lang="en-US" altLang="en-US" sz="2400"/>
              <a:t>And significant…  </a:t>
            </a:r>
          </a:p>
          <a:p>
            <a:pPr>
              <a:spcBef>
                <a:spcPct val="50000"/>
              </a:spcBef>
              <a:buClrTx/>
              <a:buSzTx/>
              <a:buFontTx/>
              <a:buNone/>
            </a:pPr>
            <a:r>
              <a:rPr lang="en-US" altLang="en-US" sz="2400"/>
              <a:t> </a:t>
            </a:r>
          </a:p>
        </p:txBody>
      </p:sp>
      <p:pic>
        <p:nvPicPr>
          <p:cNvPr id="152580" name="Picture 1028" descr="Q:\WORTHEN\eag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81200"/>
            <a:ext cx="5715000" cy="3956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4489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762000" y="609600"/>
            <a:ext cx="77724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Social Sciences - </a:t>
            </a:r>
            <a:r>
              <a:rPr lang="en-US" altLang="en-US" sz="2400">
                <a:solidFill>
                  <a:schemeClr val="accent1"/>
                </a:solidFill>
              </a:rPr>
              <a:t>Psychology</a:t>
            </a:r>
          </a:p>
          <a:p>
            <a:pPr>
              <a:spcBef>
                <a:spcPct val="50000"/>
              </a:spcBef>
              <a:buClrTx/>
              <a:buSzTx/>
              <a:buFontTx/>
              <a:buNone/>
            </a:pPr>
            <a:r>
              <a:rPr lang="en-US" altLang="en-US" sz="2400"/>
              <a:t>- phobias are usually related to natural cues: (snakes, spiders, water, closed spaces, heights)</a:t>
            </a:r>
          </a:p>
          <a:p>
            <a:pPr>
              <a:spcBef>
                <a:spcPct val="50000"/>
              </a:spcBef>
              <a:buClrTx/>
              <a:buSzTx/>
              <a:buFontTx/>
              <a:buNone/>
            </a:pPr>
            <a:endParaRPr lang="en-US" altLang="en-US" sz="2400"/>
          </a:p>
          <a:p>
            <a:pPr>
              <a:spcBef>
                <a:spcPct val="50000"/>
              </a:spcBef>
              <a:buClrTx/>
              <a:buSzTx/>
              <a:buFontTx/>
              <a:buNone/>
            </a:pPr>
            <a:endParaRPr lang="en-US" altLang="en-US" sz="2400"/>
          </a:p>
          <a:p>
            <a:pPr>
              <a:spcBef>
                <a:spcPct val="50000"/>
              </a:spcBef>
              <a:buClrTx/>
              <a:buSzTx/>
              <a:buFontTx/>
              <a:buNone/>
            </a:pPr>
            <a:endParaRPr lang="en-US" altLang="en-US" sz="2400"/>
          </a:p>
          <a:p>
            <a:pPr>
              <a:spcBef>
                <a:spcPct val="50000"/>
              </a:spcBef>
              <a:buClrTx/>
              <a:buSzTx/>
              <a:buFontTx/>
              <a:buNone/>
            </a:pPr>
            <a:endParaRPr lang="en-US" altLang="en-US" sz="2400"/>
          </a:p>
          <a:p>
            <a:pPr>
              <a:spcBef>
                <a:spcPct val="50000"/>
              </a:spcBef>
              <a:buClrTx/>
              <a:buSzTx/>
              <a:buFontTx/>
              <a:buNone/>
            </a:pPr>
            <a:endParaRPr lang="en-US" altLang="en-US" sz="2400"/>
          </a:p>
          <a:p>
            <a:pPr>
              <a:spcBef>
                <a:spcPct val="50000"/>
              </a:spcBef>
              <a:buClrTx/>
              <a:buSzTx/>
              <a:buFontTx/>
              <a:buNone/>
            </a:pPr>
            <a:endParaRPr lang="en-US" altLang="en-US" sz="2400"/>
          </a:p>
          <a:p>
            <a:pPr>
              <a:spcBef>
                <a:spcPct val="50000"/>
              </a:spcBef>
              <a:buClrTx/>
              <a:buSzTx/>
              <a:buFontTx/>
              <a:buNone/>
            </a:pPr>
            <a:r>
              <a:rPr lang="en-US" altLang="en-US" sz="2400"/>
              <a:t>(and other primates that encounter snakes are ophidophobes)</a:t>
            </a:r>
          </a:p>
        </p:txBody>
      </p:sp>
      <p:pic>
        <p:nvPicPr>
          <p:cNvPr id="153603" name="Picture 4" descr="C:\Windows\a web\tar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743200"/>
            <a:ext cx="3124200" cy="26590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53604" name="Picture 5" descr="C:\Windows\a web\TROPICS\SNA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667000"/>
            <a:ext cx="3276600" cy="27511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95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762000" y="762000"/>
            <a:ext cx="7772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Social Sciences - </a:t>
            </a:r>
            <a:r>
              <a:rPr lang="en-US" altLang="en-US" sz="2400">
                <a:solidFill>
                  <a:schemeClr val="accent1"/>
                </a:solidFill>
              </a:rPr>
              <a:t>Psychology</a:t>
            </a:r>
          </a:p>
          <a:p>
            <a:pPr>
              <a:spcBef>
                <a:spcPct val="50000"/>
              </a:spcBef>
              <a:buClrTx/>
              <a:buSzTx/>
              <a:buFontTx/>
              <a:buNone/>
            </a:pPr>
            <a:r>
              <a:rPr lang="en-US" altLang="en-US" sz="2400"/>
              <a:t>- even though cultures have produced more deadly risks</a:t>
            </a:r>
          </a:p>
        </p:txBody>
      </p:sp>
      <p:pic>
        <p:nvPicPr>
          <p:cNvPr id="154627" name="Picture 5" descr="C:\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895600"/>
            <a:ext cx="3962400" cy="27987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54628" name="Picture 6" descr="C:\Nagas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90800"/>
            <a:ext cx="3319463" cy="39068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4142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838200" y="685800"/>
            <a:ext cx="7924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Social Sciences - </a:t>
            </a:r>
            <a:r>
              <a:rPr lang="en-US" altLang="en-US" sz="2400">
                <a:solidFill>
                  <a:schemeClr val="accent1"/>
                </a:solidFill>
              </a:rPr>
              <a:t>Psychology</a:t>
            </a:r>
          </a:p>
          <a:p>
            <a:pPr>
              <a:spcBef>
                <a:spcPct val="50000"/>
              </a:spcBef>
              <a:buClrTx/>
              <a:buSzTx/>
              <a:buFontTx/>
              <a:buChar char="-"/>
            </a:pPr>
            <a:r>
              <a:rPr lang="en-US" altLang="en-US" sz="2400"/>
              <a:t>habitat selection – humans with the resources build homes on promontories near water, with a view</a:t>
            </a:r>
          </a:p>
          <a:p>
            <a:pPr>
              <a:spcBef>
                <a:spcPct val="50000"/>
              </a:spcBef>
              <a:buClrTx/>
              <a:buSzTx/>
              <a:buFontTx/>
              <a:buNone/>
            </a:pPr>
            <a:endParaRPr lang="en-US" altLang="en-US" sz="2400"/>
          </a:p>
          <a:p>
            <a:pPr>
              <a:spcBef>
                <a:spcPct val="50000"/>
              </a:spcBef>
              <a:buClrTx/>
              <a:buSzTx/>
              <a:buFontTx/>
              <a:buNone/>
            </a:pPr>
            <a:endParaRPr lang="en-US" altLang="en-US" sz="2400"/>
          </a:p>
          <a:p>
            <a:pPr>
              <a:spcBef>
                <a:spcPct val="50000"/>
              </a:spcBef>
              <a:buClrTx/>
              <a:buSzTx/>
              <a:buFontTx/>
              <a:buChar char="-"/>
            </a:pPr>
            <a:endParaRPr lang="en-US" altLang="en-US" sz="2400"/>
          </a:p>
          <a:p>
            <a:pPr>
              <a:spcBef>
                <a:spcPct val="50000"/>
              </a:spcBef>
              <a:buClrTx/>
              <a:buSzTx/>
              <a:buFontTx/>
              <a:buChar char="-"/>
            </a:pPr>
            <a:endParaRPr lang="en-US" altLang="en-US" sz="2400"/>
          </a:p>
          <a:p>
            <a:pPr>
              <a:spcBef>
                <a:spcPct val="50000"/>
              </a:spcBef>
              <a:buClrTx/>
              <a:buSzTx/>
              <a:buFontTx/>
              <a:buChar char="-"/>
            </a:pPr>
            <a:endParaRPr lang="en-US" altLang="en-US" sz="2400"/>
          </a:p>
          <a:p>
            <a:pPr>
              <a:spcBef>
                <a:spcPct val="50000"/>
              </a:spcBef>
              <a:buClrTx/>
              <a:buSzTx/>
              <a:buFontTx/>
              <a:buChar char="-"/>
            </a:pPr>
            <a:endParaRPr lang="en-US" altLang="en-US" sz="2400"/>
          </a:p>
          <a:p>
            <a:pPr>
              <a:spcBef>
                <a:spcPct val="50000"/>
              </a:spcBef>
              <a:buClrTx/>
              <a:buSzTx/>
              <a:buFontTx/>
              <a:buNone/>
            </a:pPr>
            <a:r>
              <a:rPr lang="en-US" altLang="en-US" sz="2400"/>
              <a:t>    The Vanderbilt Estate, “The Breakers”, Newport, RI</a:t>
            </a:r>
          </a:p>
        </p:txBody>
      </p:sp>
      <p:pic>
        <p:nvPicPr>
          <p:cNvPr id="155651" name="Picture 3" descr="C:\break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667000"/>
            <a:ext cx="8077200" cy="29479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829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685800" y="533400"/>
            <a:ext cx="7924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Social Sciences - </a:t>
            </a:r>
            <a:r>
              <a:rPr lang="en-US" altLang="en-US" sz="2400">
                <a:solidFill>
                  <a:schemeClr val="accent1"/>
                </a:solidFill>
              </a:rPr>
              <a:t>Psychology</a:t>
            </a:r>
          </a:p>
          <a:p>
            <a:pPr>
              <a:spcBef>
                <a:spcPct val="0"/>
              </a:spcBef>
              <a:buClrTx/>
              <a:buSzTx/>
              <a:buFontTx/>
              <a:buNone/>
            </a:pPr>
            <a:endParaRPr lang="en-US" altLang="en-US" sz="2400"/>
          </a:p>
          <a:p>
            <a:pPr>
              <a:spcBef>
                <a:spcPct val="0"/>
              </a:spcBef>
              <a:buClrTx/>
              <a:buSzTx/>
              <a:buFontTx/>
              <a:buNone/>
            </a:pPr>
            <a:r>
              <a:rPr lang="en-US" altLang="en-US" sz="2400"/>
              <a:t>Societies construct gardens, parks, and green spaces in urban environments – like Central Park, NYC.</a:t>
            </a:r>
          </a:p>
        </p:txBody>
      </p:sp>
      <p:pic>
        <p:nvPicPr>
          <p:cNvPr id="156675" name="Picture 3" descr="C:\central p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819400"/>
            <a:ext cx="5181600" cy="359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4" descr="C:\c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819400"/>
            <a:ext cx="2424113"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76032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609600" y="533400"/>
            <a:ext cx="79248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for Biophilia in the Social Sciences - </a:t>
            </a:r>
            <a:r>
              <a:rPr lang="en-US" altLang="en-US" sz="2400">
                <a:solidFill>
                  <a:schemeClr val="accent1"/>
                </a:solidFill>
              </a:rPr>
              <a:t>Psychology</a:t>
            </a:r>
          </a:p>
          <a:p>
            <a:pPr>
              <a:spcBef>
                <a:spcPct val="50000"/>
              </a:spcBef>
              <a:buClrTx/>
              <a:buSzTx/>
              <a:buFontTx/>
              <a:buNone/>
            </a:pPr>
            <a:r>
              <a:rPr lang="en-US" altLang="en-US" sz="2400"/>
              <a:t>We need nature, and we take it with us into man-made environments; it is a part of what we are, and it has shaped who we are and how we identify ourselves, individually and collectively.</a:t>
            </a:r>
          </a:p>
          <a:p>
            <a:pPr>
              <a:spcBef>
                <a:spcPct val="50000"/>
              </a:spcBef>
              <a:buClrTx/>
              <a:buSzTx/>
              <a:buFontTx/>
              <a:buNone/>
            </a:pPr>
            <a:endParaRPr lang="en-US" altLang="en-US" sz="2400"/>
          </a:p>
          <a:p>
            <a:pPr>
              <a:spcBef>
                <a:spcPct val="50000"/>
              </a:spcBef>
              <a:buClrTx/>
              <a:buSzTx/>
              <a:buFontTx/>
              <a:buNone/>
            </a:pPr>
            <a:r>
              <a:rPr lang="en-US" altLang="en-US" sz="2400">
                <a:solidFill>
                  <a:srgbClr val="FF0000"/>
                </a:solidFill>
              </a:rPr>
              <a:t>					</a:t>
            </a:r>
            <a:r>
              <a:rPr lang="en-US" altLang="en-US" sz="2400"/>
              <a:t>Rooftop Garden, Tokyo					Tokyo</a:t>
            </a:r>
          </a:p>
        </p:txBody>
      </p:sp>
      <p:pic>
        <p:nvPicPr>
          <p:cNvPr id="157699" name="Picture 3" descr="C:\roo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76600"/>
            <a:ext cx="4191000" cy="29321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5843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762000" y="533400"/>
            <a:ext cx="807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of Biophilia in the Natural Sciences - </a:t>
            </a:r>
            <a:r>
              <a:rPr lang="en-US" altLang="en-US" sz="2400">
                <a:solidFill>
                  <a:schemeClr val="accent1"/>
                </a:solidFill>
              </a:rPr>
              <a:t>Physiology</a:t>
            </a:r>
          </a:p>
          <a:p>
            <a:pPr>
              <a:spcBef>
                <a:spcPct val="50000"/>
              </a:spcBef>
              <a:buClrTx/>
              <a:buSzTx/>
              <a:buFontTx/>
              <a:buNone/>
            </a:pPr>
            <a:r>
              <a:rPr lang="en-US" altLang="en-US" sz="2400"/>
              <a:t>- contact with people helps development and healing</a:t>
            </a:r>
          </a:p>
          <a:p>
            <a:pPr>
              <a:spcBef>
                <a:spcPct val="50000"/>
              </a:spcBef>
              <a:buClrTx/>
              <a:buSzTx/>
              <a:buFontTx/>
              <a:buNone/>
            </a:pPr>
            <a:r>
              <a:rPr lang="en-US" altLang="en-US" sz="2400"/>
              <a:t>- contact with animals helps stress and healing, and gives us someone who depends upon us.</a:t>
            </a:r>
          </a:p>
        </p:txBody>
      </p:sp>
      <p:pic>
        <p:nvPicPr>
          <p:cNvPr id="158723" name="Picture 3" descr="Q:\WORTHEN\webimage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276600"/>
            <a:ext cx="2740025" cy="2862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58724" name="Picture 4" descr="Q:\WORTHEN\Hol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276600"/>
            <a:ext cx="3886200" cy="29067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7834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533400" y="533400"/>
            <a:ext cx="79248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Functionally:</a:t>
            </a:r>
          </a:p>
          <a:p>
            <a:pPr eaLnBrk="1" hangingPunct="1">
              <a:spcBef>
                <a:spcPct val="0"/>
              </a:spcBef>
              <a:buFontTx/>
              <a:buNone/>
            </a:pPr>
            <a:endParaRPr lang="en-US" altLang="en-US" sz="2800"/>
          </a:p>
          <a:p>
            <a:pPr eaLnBrk="1" hangingPunct="1">
              <a:spcBef>
                <a:spcPct val="0"/>
              </a:spcBef>
              <a:buFontTx/>
              <a:buNone/>
            </a:pPr>
            <a:r>
              <a:rPr lang="en-US" altLang="en-US" sz="2800">
                <a:solidFill>
                  <a:srgbClr val="FF0000"/>
                </a:solidFill>
              </a:rPr>
              <a:t>Productivity</a:t>
            </a:r>
            <a:r>
              <a:rPr lang="en-US" altLang="en-US" sz="2800"/>
              <a:t> is the energy that an organism absorbs and stores as tissue – as biomass.  (And not the energy that the organism spends to move or keep their cells alive…).</a:t>
            </a:r>
          </a:p>
          <a:p>
            <a:pPr eaLnBrk="1" hangingPunct="1">
              <a:spcBef>
                <a:spcPct val="0"/>
              </a:spcBef>
              <a:buFontTx/>
              <a:buNone/>
            </a:pPr>
            <a:endParaRPr lang="en-US" altLang="en-US" sz="2800"/>
          </a:p>
          <a:p>
            <a:pPr eaLnBrk="1" hangingPunct="1">
              <a:spcBef>
                <a:spcPct val="0"/>
              </a:spcBef>
              <a:buFontTx/>
              <a:buNone/>
            </a:pPr>
            <a:r>
              <a:rPr lang="en-US" altLang="en-US" sz="2800"/>
              <a:t>So, for humans, ecosystem productivity is </a:t>
            </a:r>
            <a:r>
              <a:rPr lang="en-US" altLang="en-US" sz="2800">
                <a:solidFill>
                  <a:srgbClr val="FF0000"/>
                </a:solidFill>
              </a:rPr>
              <a:t>food</a:t>
            </a:r>
            <a:r>
              <a:rPr lang="en-US" altLang="en-US" sz="2800"/>
              <a:t>.</a:t>
            </a:r>
          </a:p>
        </p:txBody>
      </p:sp>
      <p:pic>
        <p:nvPicPr>
          <p:cNvPr id="17411" name="Picture 6" descr="http://voiceofsouth.files.wordpress.com/2007/06/pakistan_agricul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038600"/>
            <a:ext cx="35179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762000" y="533400"/>
            <a:ext cx="77724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Evidence of Biophilia in the Natural Sciences - </a:t>
            </a:r>
            <a:r>
              <a:rPr lang="en-US" altLang="en-US" sz="2400">
                <a:solidFill>
                  <a:schemeClr val="accent1"/>
                </a:solidFill>
              </a:rPr>
              <a:t>Physiology</a:t>
            </a:r>
          </a:p>
          <a:p>
            <a:pPr>
              <a:spcBef>
                <a:spcPct val="50000"/>
              </a:spcBef>
              <a:buClrTx/>
              <a:buSzTx/>
              <a:buFontTx/>
              <a:buNone/>
            </a:pPr>
            <a:r>
              <a:rPr lang="en-US" altLang="en-US" sz="2400"/>
              <a:t>- vistas - people with a natural view are less stressed and are more productive.</a:t>
            </a:r>
          </a:p>
          <a:p>
            <a:pPr>
              <a:spcBef>
                <a:spcPct val="50000"/>
              </a:spcBef>
              <a:buClrTx/>
              <a:buSzTx/>
              <a:buFontTx/>
              <a:buNone/>
            </a:pPr>
            <a:r>
              <a:rPr lang="en-US" altLang="en-US" sz="2400"/>
              <a:t>- inner city children with a view of a park are able to concentrate in school and are better learners.</a:t>
            </a:r>
          </a:p>
        </p:txBody>
      </p:sp>
      <p:pic>
        <p:nvPicPr>
          <p:cNvPr id="159747" name="Picture 6" descr="C:\Windows\WEB\TROPICS\SUNSETP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276600"/>
            <a:ext cx="5181600" cy="3286125"/>
          </a:xfrm>
          <a:prstGeom prst="rect">
            <a:avLst/>
          </a:prstGeom>
          <a:noFill/>
          <a:ln w="9525">
            <a:solidFill>
              <a:srgbClr val="CC66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7306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381000" y="4572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endParaRPr lang="en-US" altLang="en-US" sz="2400"/>
          </a:p>
        </p:txBody>
      </p:sp>
      <p:pic>
        <p:nvPicPr>
          <p:cNvPr id="160771" name="Picture 3" descr="C:\sav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86000"/>
            <a:ext cx="6781800" cy="325755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60772" name="Text Box 4"/>
          <p:cNvSpPr txBox="1">
            <a:spLocks noChangeArrowheads="1"/>
          </p:cNvSpPr>
          <p:nvPr/>
        </p:nvSpPr>
        <p:spPr bwMode="auto">
          <a:xfrm>
            <a:off x="838200" y="457200"/>
            <a:ext cx="78486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Monotype Sorts" charset="0"/>
              <a:buChar char="F"/>
              <a:defRPr sz="3200">
                <a:solidFill>
                  <a:schemeClr val="tx1"/>
                </a:solidFill>
                <a:latin typeface="Arial" panose="020B0604020202020204" pitchFamily="34" charset="0"/>
              </a:defRPr>
            </a:lvl1pPr>
            <a:lvl2pPr marL="742950" indent="-285750">
              <a:spcBef>
                <a:spcPct val="20000"/>
              </a:spcBef>
              <a:buClr>
                <a:schemeClr val="tx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tx1"/>
              </a:buClr>
              <a:buSzPct val="100000"/>
              <a:buChar char="–"/>
              <a:defRPr sz="2000">
                <a:solidFill>
                  <a:schemeClr val="tx1"/>
                </a:solidFill>
                <a:latin typeface="Arial" panose="020B0604020202020204" pitchFamily="34" charset="0"/>
              </a:defRPr>
            </a:lvl4pPr>
            <a:lvl5pPr marL="2057400" indent="-228600">
              <a:spcBef>
                <a:spcPct val="20000"/>
              </a:spcBef>
              <a:buClr>
                <a:schemeClr val="tx2"/>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panose="020B0604020202020204" pitchFamily="34" charset="0"/>
              </a:defRPr>
            </a:lvl9pPr>
          </a:lstStyle>
          <a:p>
            <a:pPr>
              <a:spcBef>
                <a:spcPct val="50000"/>
              </a:spcBef>
              <a:buClrTx/>
              <a:buSzTx/>
              <a:buFontTx/>
              <a:buNone/>
            </a:pPr>
            <a:r>
              <a:rPr lang="en-US" altLang="en-US" sz="2400">
                <a:solidFill>
                  <a:schemeClr val="tx2"/>
                </a:solidFill>
              </a:rPr>
              <a:t>What are the ramifications of biophilia?</a:t>
            </a:r>
          </a:p>
          <a:p>
            <a:pPr>
              <a:spcBef>
                <a:spcPct val="50000"/>
              </a:spcBef>
              <a:buClrTx/>
              <a:buSzTx/>
              <a:buFontTx/>
              <a:buNone/>
            </a:pPr>
            <a:r>
              <a:rPr lang="en-US" altLang="en-US" sz="2400"/>
              <a:t>Humans need nature as a reference to completely express our humanity.  It is at once the “other” and the “self”.</a:t>
            </a:r>
          </a:p>
          <a:p>
            <a:pPr>
              <a:spcBef>
                <a:spcPct val="50000"/>
              </a:spcBef>
              <a:buClrTx/>
              <a:buSzTx/>
              <a:buFontTx/>
              <a:buNone/>
            </a:pPr>
            <a:endParaRPr lang="en-US" altLang="en-US" sz="2400"/>
          </a:p>
          <a:p>
            <a:pPr>
              <a:spcBef>
                <a:spcPct val="50000"/>
              </a:spcBef>
              <a:buClrTx/>
              <a:buSzTx/>
              <a:buFontTx/>
              <a:buNone/>
            </a:pPr>
            <a:endParaRPr lang="en-US" altLang="en-US" sz="2400"/>
          </a:p>
          <a:p>
            <a:pPr>
              <a:spcBef>
                <a:spcPct val="50000"/>
              </a:spcBef>
              <a:buClrTx/>
              <a:buSzTx/>
              <a:buFontTx/>
              <a:buNone/>
            </a:pPr>
            <a:endParaRPr lang="en-US" altLang="en-US" sz="2400"/>
          </a:p>
          <a:p>
            <a:pPr>
              <a:spcBef>
                <a:spcPct val="50000"/>
              </a:spcBef>
              <a:buClrTx/>
              <a:buSzTx/>
              <a:buFontTx/>
              <a:buNone/>
            </a:pPr>
            <a:endParaRPr lang="en-US" altLang="en-US" sz="2400"/>
          </a:p>
          <a:p>
            <a:pPr>
              <a:spcBef>
                <a:spcPct val="50000"/>
              </a:spcBef>
              <a:buClrTx/>
              <a:buSzTx/>
              <a:buFontTx/>
              <a:buNone/>
            </a:pPr>
            <a:endParaRPr lang="en-US" altLang="en-US" sz="2400"/>
          </a:p>
          <a:p>
            <a:pPr>
              <a:spcBef>
                <a:spcPct val="50000"/>
              </a:spcBef>
              <a:buClrTx/>
              <a:buSzTx/>
              <a:buFontTx/>
              <a:buNone/>
            </a:pPr>
            <a:endParaRPr lang="en-US" altLang="en-US" sz="2400"/>
          </a:p>
          <a:p>
            <a:pPr>
              <a:spcBef>
                <a:spcPct val="50000"/>
              </a:spcBef>
              <a:buClrTx/>
              <a:buSzTx/>
              <a:buFontTx/>
              <a:buNone/>
            </a:pPr>
            <a:r>
              <a:rPr lang="en-US" altLang="en-US" sz="2400"/>
              <a:t>To lose it, or to simplify it, will profoundly affect what and who we are. </a:t>
            </a:r>
          </a:p>
        </p:txBody>
      </p:sp>
    </p:spTree>
    <p:extLst>
      <p:ext uri="{BB962C8B-B14F-4D97-AF65-F5344CB8AC3E}">
        <p14:creationId xmlns:p14="http://schemas.microsoft.com/office/powerpoint/2010/main" val="16550989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agmrc.org/media/cms/swcorn_BDEC10B87D1D0.jpg"/>
          <p:cNvPicPr>
            <a:picLocks noChangeAspect="1" noChangeArrowheads="1"/>
          </p:cNvPicPr>
          <p:nvPr/>
        </p:nvPicPr>
        <p:blipFill>
          <a:blip r:embed="rId3">
            <a:lum bright="66000" contrast="-30000"/>
            <a:extLst>
              <a:ext uri="{28A0092B-C50C-407E-A947-70E740481C1C}">
                <a14:useLocalDpi xmlns:a14="http://schemas.microsoft.com/office/drawing/2010/main" val="0"/>
              </a:ext>
            </a:extLst>
          </a:blip>
          <a:srcRect/>
          <a:stretch>
            <a:fillRect/>
          </a:stretch>
        </p:blipFill>
        <p:spPr bwMode="auto">
          <a:xfrm>
            <a:off x="381000" y="1524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1"/>
          <p:cNvSpPr txBox="1">
            <a:spLocks noChangeArrowheads="1"/>
          </p:cNvSpPr>
          <p:nvPr/>
        </p:nvSpPr>
        <p:spPr bwMode="auto">
          <a:xfrm>
            <a:off x="381000" y="457200"/>
            <a:ext cx="815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latin typeface="Arial" panose="020B0604020202020204" pitchFamily="34" charset="0"/>
              </a:rPr>
              <a:t>How is our biodiversity doing?</a:t>
            </a:r>
          </a:p>
        </p:txBody>
      </p:sp>
      <p:sp>
        <p:nvSpPr>
          <p:cNvPr id="48132" name="TextBox 2"/>
          <p:cNvSpPr txBox="1">
            <a:spLocks noChangeArrowheads="1"/>
          </p:cNvSpPr>
          <p:nvPr/>
        </p:nvSpPr>
        <p:spPr bwMode="auto">
          <a:xfrm>
            <a:off x="533400" y="1905000"/>
            <a:ext cx="7696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7030A0"/>
                </a:solidFill>
                <a:latin typeface="Arial" panose="020B0604020202020204" pitchFamily="34" charset="0"/>
              </a:rPr>
              <a:t>Genetic diversity within species</a:t>
            </a:r>
          </a:p>
          <a:p>
            <a:pPr eaLnBrk="1" hangingPunct="1">
              <a:spcBef>
                <a:spcPct val="0"/>
              </a:spcBef>
              <a:buFontTx/>
              <a:buNone/>
            </a:pPr>
            <a:endParaRPr lang="en-US" altLang="en-US" b="1">
              <a:solidFill>
                <a:srgbClr val="7030A0"/>
              </a:solidFill>
              <a:latin typeface="Arial" panose="020B0604020202020204" pitchFamily="34" charset="0"/>
            </a:endParaRPr>
          </a:p>
          <a:p>
            <a:pPr eaLnBrk="1" hangingPunct="1">
              <a:spcBef>
                <a:spcPct val="0"/>
              </a:spcBef>
              <a:buFontTx/>
              <a:buNone/>
            </a:pPr>
            <a:r>
              <a:rPr lang="en-US" altLang="en-US" b="1">
                <a:solidFill>
                  <a:srgbClr val="7030A0"/>
                </a:solidFill>
                <a:latin typeface="Arial" panose="020B0604020202020204" pitchFamily="34" charset="0"/>
              </a:rPr>
              <a:t>Species diversity in communities</a:t>
            </a:r>
          </a:p>
          <a:p>
            <a:pPr eaLnBrk="1" hangingPunct="1">
              <a:spcBef>
                <a:spcPct val="0"/>
              </a:spcBef>
              <a:buFontTx/>
              <a:buNone/>
            </a:pPr>
            <a:endParaRPr lang="en-US" altLang="en-US" b="1">
              <a:solidFill>
                <a:srgbClr val="7030A0"/>
              </a:solidFill>
              <a:latin typeface="Arial" panose="020B0604020202020204" pitchFamily="34" charset="0"/>
            </a:endParaRPr>
          </a:p>
          <a:p>
            <a:pPr eaLnBrk="1" hangingPunct="1">
              <a:spcBef>
                <a:spcPct val="0"/>
              </a:spcBef>
              <a:buFontTx/>
              <a:buNone/>
            </a:pPr>
            <a:r>
              <a:rPr lang="en-US" altLang="en-US" b="1">
                <a:solidFill>
                  <a:srgbClr val="7030A0"/>
                </a:solidFill>
                <a:latin typeface="Arial" panose="020B0604020202020204" pitchFamily="34" charset="0"/>
              </a:rPr>
              <a:t>Ecosystem diversity</a:t>
            </a:r>
          </a:p>
        </p:txBody>
      </p:sp>
    </p:spTree>
    <p:extLst>
      <p:ext uri="{BB962C8B-B14F-4D97-AF65-F5344CB8AC3E}">
        <p14:creationId xmlns:p14="http://schemas.microsoft.com/office/powerpoint/2010/main" val="41856910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agmrc.org/media/cms/swcorn_BDEC10B87D1D0.jpg"/>
          <p:cNvPicPr>
            <a:picLocks noChangeAspect="1" noChangeArrowheads="1"/>
          </p:cNvPicPr>
          <p:nvPr/>
        </p:nvPicPr>
        <p:blipFill>
          <a:blip r:embed="rId3">
            <a:lum bright="66000" contrast="-30000"/>
            <a:extLst>
              <a:ext uri="{28A0092B-C50C-407E-A947-70E740481C1C}">
                <a14:useLocalDpi xmlns:a14="http://schemas.microsoft.com/office/drawing/2010/main" val="0"/>
              </a:ext>
            </a:extLst>
          </a:blip>
          <a:srcRect/>
          <a:stretch>
            <a:fillRect/>
          </a:stretch>
        </p:blipFill>
        <p:spPr bwMode="auto">
          <a:xfrm>
            <a:off x="381000" y="1524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1"/>
          <p:cNvSpPr txBox="1">
            <a:spLocks noChangeArrowheads="1"/>
          </p:cNvSpPr>
          <p:nvPr/>
        </p:nvSpPr>
        <p:spPr bwMode="auto">
          <a:xfrm>
            <a:off x="381000" y="457200"/>
            <a:ext cx="8153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latin typeface="Arial" panose="020B0604020202020204" pitchFamily="34" charset="0"/>
              </a:rPr>
              <a:t>How is our biodiversity doing?</a:t>
            </a:r>
          </a:p>
          <a:p>
            <a:pPr eaLnBrk="1" hangingPunct="1">
              <a:spcBef>
                <a:spcPct val="0"/>
              </a:spcBef>
              <a:buFontTx/>
              <a:buNone/>
            </a:pPr>
            <a:r>
              <a:rPr lang="en-US" altLang="en-US" sz="2800">
                <a:latin typeface="Arial" panose="020B0604020202020204" pitchFamily="34" charset="0"/>
              </a:rPr>
              <a:t> </a:t>
            </a:r>
            <a:endParaRPr lang="en-US" altLang="en-US" sz="2400" b="1">
              <a:solidFill>
                <a:srgbClr val="7030A0"/>
              </a:solidFill>
              <a:latin typeface="Arial" panose="020B0604020202020204" pitchFamily="34" charset="0"/>
            </a:endParaRPr>
          </a:p>
        </p:txBody>
      </p:sp>
      <p:sp>
        <p:nvSpPr>
          <p:cNvPr id="50180" name="TextBox 4"/>
          <p:cNvSpPr txBox="1">
            <a:spLocks noChangeArrowheads="1"/>
          </p:cNvSpPr>
          <p:nvPr/>
        </p:nvSpPr>
        <p:spPr bwMode="auto">
          <a:xfrm>
            <a:off x="457200" y="1371600"/>
            <a:ext cx="65532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0070C0"/>
                </a:solidFill>
                <a:latin typeface="Arial" panose="020B0604020202020204" pitchFamily="34" charset="0"/>
              </a:rPr>
              <a:t>Humans used hundreds of crop species worldwide; now 3 species (rice, wheat, corn) provide 60% of our calories from crop plants.</a:t>
            </a:r>
          </a:p>
          <a:p>
            <a:pPr eaLnBrk="1" hangingPunct="1">
              <a:spcBef>
                <a:spcPct val="0"/>
              </a:spcBef>
              <a:buFontTx/>
              <a:buNone/>
            </a:pPr>
            <a:endParaRPr lang="en-US" altLang="en-US" sz="2000" b="1">
              <a:solidFill>
                <a:srgbClr val="0070C0"/>
              </a:solidFill>
              <a:latin typeface="Arial" panose="020B0604020202020204" pitchFamily="34" charset="0"/>
            </a:endParaRPr>
          </a:p>
          <a:p>
            <a:pPr eaLnBrk="1" hangingPunct="1">
              <a:spcBef>
                <a:spcPct val="0"/>
              </a:spcBef>
              <a:buFontTx/>
              <a:buNone/>
            </a:pPr>
            <a:r>
              <a:rPr lang="en-US" altLang="en-US" sz="2000" b="1">
                <a:solidFill>
                  <a:srgbClr val="0070C0"/>
                </a:solidFill>
                <a:latin typeface="Arial" panose="020B0604020202020204" pitchFamily="34" charset="0"/>
              </a:rPr>
              <a:t>According to the FAO of the UN, 70% of the genetic diversity of crop plants has been lost in the last 75 years as we’ve shifted to industrial farming and the use of GM strains.</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endParaRPr lang="en-US" altLang="en-US" sz="1800">
              <a:latin typeface="Arial" panose="020B0604020202020204" pitchFamily="34" charset="0"/>
            </a:endParaRPr>
          </a:p>
        </p:txBody>
      </p:sp>
      <p:pic>
        <p:nvPicPr>
          <p:cNvPr id="50181" name="Picture 6" descr="http://naijaintellect.files.wordpress.com/2012/07/rice21.jpeg?w=300&amp;h=2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4400550"/>
            <a:ext cx="28575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8" descr="http://home.allergicchild.com/wp-content/uploads/2012/07/corn-genetically-modified-to-tolerate-drought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75" y="4400550"/>
            <a:ext cx="215265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0" descr="http://www.wholelifediets.com/wp-content/uploads/2012/01/wheat-production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675" y="4400550"/>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4601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
          <p:cNvSpPr txBox="1">
            <a:spLocks noChangeArrowheads="1"/>
          </p:cNvSpPr>
          <p:nvPr/>
        </p:nvSpPr>
        <p:spPr bwMode="auto">
          <a:xfrm>
            <a:off x="381000" y="457200"/>
            <a:ext cx="815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latin typeface="Arial" panose="020B0604020202020204" pitchFamily="34" charset="0"/>
              </a:rPr>
              <a:t>How is our biodiversity doing?</a:t>
            </a:r>
          </a:p>
        </p:txBody>
      </p:sp>
      <p:pic>
        <p:nvPicPr>
          <p:cNvPr id="34819" name="Picture 2" descr="http://www.davidlnelson.md/Cazadero/CazImages/Dodo_bi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838200"/>
            <a:ext cx="2446338"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3"/>
          <p:cNvSpPr txBox="1">
            <a:spLocks noChangeArrowheads="1"/>
          </p:cNvSpPr>
          <p:nvPr/>
        </p:nvSpPr>
        <p:spPr bwMode="auto">
          <a:xfrm>
            <a:off x="457200" y="1143000"/>
            <a:ext cx="59436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latin typeface="Arial" panose="020B0604020202020204" pitchFamily="34" charset="0"/>
              </a:rPr>
              <a:t>2000 Pacific Island bird species (15% of global total) have gone extinct after human colonization</a:t>
            </a:r>
          </a:p>
          <a:p>
            <a:pPr eaLnBrk="1" hangingPunct="1">
              <a:spcBef>
                <a:spcPct val="0"/>
              </a:spcBef>
              <a:buFontTx/>
              <a:buNone/>
            </a:pPr>
            <a:endParaRPr lang="en-US" altLang="en-US" sz="1800" b="1">
              <a:solidFill>
                <a:srgbClr val="0070C0"/>
              </a:solidFill>
              <a:latin typeface="Arial" panose="020B0604020202020204" pitchFamily="34" charset="0"/>
            </a:endParaRPr>
          </a:p>
          <a:p>
            <a:pPr eaLnBrk="1" hangingPunct="1">
              <a:spcBef>
                <a:spcPct val="0"/>
              </a:spcBef>
              <a:buFontTx/>
              <a:buNone/>
            </a:pPr>
            <a:r>
              <a:rPr lang="en-US" altLang="en-US" sz="1800" b="1">
                <a:solidFill>
                  <a:srgbClr val="0070C0"/>
                </a:solidFill>
                <a:latin typeface="Arial" panose="020B0604020202020204" pitchFamily="34" charset="0"/>
              </a:rPr>
              <a:t>20 of the 297 mussel species in N.A. have gone extinct in the last 100 years; 60% are endangered</a:t>
            </a:r>
          </a:p>
          <a:p>
            <a:pPr eaLnBrk="1" hangingPunct="1">
              <a:spcBef>
                <a:spcPct val="0"/>
              </a:spcBef>
              <a:buFontTx/>
              <a:buNone/>
            </a:pPr>
            <a:endParaRPr lang="en-US" altLang="en-US" sz="1800" b="1">
              <a:solidFill>
                <a:srgbClr val="0070C0"/>
              </a:solidFill>
              <a:latin typeface="Arial" panose="020B0604020202020204" pitchFamily="34" charset="0"/>
            </a:endParaRPr>
          </a:p>
          <a:p>
            <a:pPr eaLnBrk="1" hangingPunct="1">
              <a:spcBef>
                <a:spcPct val="0"/>
              </a:spcBef>
              <a:buFontTx/>
              <a:buNone/>
            </a:pPr>
            <a:r>
              <a:rPr lang="en-US" altLang="en-US" sz="1800" b="1">
                <a:solidFill>
                  <a:srgbClr val="0070C0"/>
                </a:solidFill>
                <a:latin typeface="Arial" panose="020B0604020202020204" pitchFamily="34" charset="0"/>
              </a:rPr>
              <a:t>40 of 950 fish species in N. A. have gone extinct in the last century; 35% are threatened or endangered</a:t>
            </a:r>
          </a:p>
          <a:p>
            <a:pPr eaLnBrk="1" hangingPunct="1">
              <a:spcBef>
                <a:spcPct val="0"/>
              </a:spcBef>
              <a:buFontTx/>
              <a:buNone/>
            </a:pPr>
            <a:endParaRPr lang="en-US" altLang="en-US" sz="1800" b="1">
              <a:solidFill>
                <a:srgbClr val="0070C0"/>
              </a:solidFill>
              <a:latin typeface="Arial" panose="020B0604020202020204" pitchFamily="34" charset="0"/>
            </a:endParaRPr>
          </a:p>
          <a:p>
            <a:pPr eaLnBrk="1" hangingPunct="1">
              <a:spcBef>
                <a:spcPct val="0"/>
              </a:spcBef>
              <a:buFontTx/>
              <a:buNone/>
            </a:pPr>
            <a:r>
              <a:rPr lang="en-US" altLang="en-US" sz="900" b="1">
                <a:solidFill>
                  <a:srgbClr val="0070C0"/>
                </a:solidFill>
                <a:latin typeface="Arial" panose="020B0604020202020204" pitchFamily="34" charset="0"/>
              </a:rPr>
              <a:t>http://www.americanscientist.org/issues/pub/the-real-biodiversity-crisis/1</a:t>
            </a:r>
            <a:endParaRPr lang="en-US" altLang="en-US" sz="900">
              <a:solidFill>
                <a:srgbClr val="0070C0"/>
              </a:solidFill>
              <a:latin typeface="Arial" panose="020B0604020202020204" pitchFamily="34" charset="0"/>
            </a:endParaRPr>
          </a:p>
          <a:p>
            <a:pPr eaLnBrk="1" hangingPunct="1">
              <a:spcBef>
                <a:spcPct val="0"/>
              </a:spcBef>
              <a:buFontTx/>
              <a:buNone/>
            </a:pPr>
            <a:endParaRPr lang="en-US" altLang="en-US" sz="1800">
              <a:solidFill>
                <a:srgbClr val="0070C0"/>
              </a:solidFill>
              <a:latin typeface="Arial" panose="020B0604020202020204" pitchFamily="34" charset="0"/>
            </a:endParaRPr>
          </a:p>
        </p:txBody>
      </p:sp>
      <p:pic>
        <p:nvPicPr>
          <p:cNvPr id="34821" name="Picture 4" descr="Old photo of a man standing in front of a pile of empty clam shells with the river in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657600"/>
            <a:ext cx="366712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5"/>
          <p:cNvSpPr txBox="1">
            <a:spLocks noChangeArrowheads="1"/>
          </p:cNvSpPr>
          <p:nvPr/>
        </p:nvSpPr>
        <p:spPr bwMode="auto">
          <a:xfrm>
            <a:off x="5105400" y="6400800"/>
            <a:ext cx="3810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
                <a:latin typeface="Arial" panose="020B0604020202020204" pitchFamily="34" charset="0"/>
              </a:rPr>
              <a:t>http://www.nps.gov/sacn/planyourvisit/st-croix-currents.htm?customel_dataPageID_206517=289024</a:t>
            </a:r>
          </a:p>
        </p:txBody>
      </p:sp>
      <p:pic>
        <p:nvPicPr>
          <p:cNvPr id="34823" name="Picture 6" descr="http://www.fishdecoys.net/pages/LDC_Collection/images/benzie_jo_2005_yellowfin_cutthroat_resize_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38600"/>
            <a:ext cx="46926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Box 7"/>
          <p:cNvSpPr txBox="1">
            <a:spLocks noChangeArrowheads="1"/>
          </p:cNvSpPr>
          <p:nvPr/>
        </p:nvSpPr>
        <p:spPr bwMode="auto">
          <a:xfrm>
            <a:off x="381000" y="6400800"/>
            <a:ext cx="4495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
                <a:latin typeface="Arial" panose="020B0604020202020204" pitchFamily="34" charset="0"/>
              </a:rPr>
              <a:t>http://www.fishdecoys.net/pages/LDC_Collection/BenzieJoDecoys.htm</a:t>
            </a:r>
          </a:p>
        </p:txBody>
      </p:sp>
      <p:sp>
        <p:nvSpPr>
          <p:cNvPr id="52233" name="TextBox 1"/>
          <p:cNvSpPr txBox="1">
            <a:spLocks noChangeArrowheads="1"/>
          </p:cNvSpPr>
          <p:nvPr/>
        </p:nvSpPr>
        <p:spPr bwMode="auto">
          <a:xfrm>
            <a:off x="784225" y="4043363"/>
            <a:ext cx="3733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Yellow-finned cutthroat trout</a:t>
            </a:r>
          </a:p>
        </p:txBody>
      </p:sp>
    </p:spTree>
    <p:extLst>
      <p:ext uri="{BB962C8B-B14F-4D97-AF65-F5344CB8AC3E}">
        <p14:creationId xmlns:p14="http://schemas.microsoft.com/office/powerpoint/2010/main" val="1399701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3000"/>
                                        <p:tgtEl>
                                          <p:spTgt spid="34819"/>
                                        </p:tgtEl>
                                      </p:cBhvr>
                                    </p:animEffect>
                                    <p:set>
                                      <p:cBhvr>
                                        <p:cTn id="7" dur="1" fill="hold">
                                          <p:stCondLst>
                                            <p:cond delay="2999"/>
                                          </p:stCondLst>
                                        </p:cTn>
                                        <p:tgtEl>
                                          <p:spTgt spid="34819"/>
                                        </p:tgtEl>
                                        <p:attrNameLst>
                                          <p:attrName>style.visibility</p:attrName>
                                        </p:attrNameLst>
                                      </p:cBhvr>
                                      <p:to>
                                        <p:strVal val="hidden"/>
                                      </p:to>
                                    </p:set>
                                  </p:childTnLst>
                                </p:cTn>
                              </p:par>
                            </p:childTnLst>
                          </p:cTn>
                        </p:par>
                        <p:par>
                          <p:cTn id="8" fill="hold" nodeType="afterGroup">
                            <p:stCondLst>
                              <p:cond delay="3000"/>
                            </p:stCondLst>
                            <p:childTnLst>
                              <p:par>
                                <p:cTn id="9" presetID="10" presetClass="exit" presetSubtype="0" fill="hold" nodeType="afterEffect">
                                  <p:stCondLst>
                                    <p:cond delay="0"/>
                                  </p:stCondLst>
                                  <p:childTnLst>
                                    <p:animEffect transition="out" filter="fade">
                                      <p:cBhvr>
                                        <p:cTn id="10" dur="2000"/>
                                        <p:tgtEl>
                                          <p:spTgt spid="34821"/>
                                        </p:tgtEl>
                                      </p:cBhvr>
                                    </p:animEffect>
                                    <p:set>
                                      <p:cBhvr>
                                        <p:cTn id="11" dur="1" fill="hold">
                                          <p:stCondLst>
                                            <p:cond delay="1999"/>
                                          </p:stCondLst>
                                        </p:cTn>
                                        <p:tgtEl>
                                          <p:spTgt spid="34821"/>
                                        </p:tgtEl>
                                        <p:attrNameLst>
                                          <p:attrName>style.visibility</p:attrName>
                                        </p:attrNameLst>
                                      </p:cBhvr>
                                      <p:to>
                                        <p:strVal val="hidden"/>
                                      </p:to>
                                    </p:set>
                                  </p:childTnLst>
                                </p:cTn>
                              </p:par>
                            </p:childTnLst>
                          </p:cTn>
                        </p:par>
                        <p:par>
                          <p:cTn id="12" fill="hold" nodeType="afterGroup">
                            <p:stCondLst>
                              <p:cond delay="5000"/>
                            </p:stCondLst>
                            <p:childTnLst>
                              <p:par>
                                <p:cTn id="13" presetID="10" presetClass="exit" presetSubtype="0" fill="hold" nodeType="afterEffect">
                                  <p:stCondLst>
                                    <p:cond delay="0"/>
                                  </p:stCondLst>
                                  <p:childTnLst>
                                    <p:animEffect transition="out" filter="fade">
                                      <p:cBhvr>
                                        <p:cTn id="14" dur="2000"/>
                                        <p:tgtEl>
                                          <p:spTgt spid="34823"/>
                                        </p:tgtEl>
                                      </p:cBhvr>
                                    </p:animEffect>
                                    <p:set>
                                      <p:cBhvr>
                                        <p:cTn id="15" dur="1" fill="hold">
                                          <p:stCondLst>
                                            <p:cond delay="1999"/>
                                          </p:stCondLst>
                                        </p:cTn>
                                        <p:tgtEl>
                                          <p:spTgt spid="348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50" name="Picture 10" descr="http://calphotos.berkeley.edu/imgs/512x768/1111_1111/1111/574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962400"/>
            <a:ext cx="3381375"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1"/>
          <p:cNvSpPr txBox="1">
            <a:spLocks noChangeArrowheads="1"/>
          </p:cNvSpPr>
          <p:nvPr/>
        </p:nvSpPr>
        <p:spPr bwMode="auto">
          <a:xfrm>
            <a:off x="381000" y="457200"/>
            <a:ext cx="81534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latin typeface="Arial" panose="020B0604020202020204" pitchFamily="34" charset="0"/>
              </a:rPr>
              <a:t>How is our biodiversity doing?</a:t>
            </a:r>
          </a:p>
          <a:p>
            <a:pPr eaLnBrk="1" hangingPunct="1">
              <a:spcBef>
                <a:spcPct val="0"/>
              </a:spcBef>
              <a:buFontTx/>
              <a:buNone/>
            </a:pPr>
            <a:endParaRPr lang="en-US" altLang="en-US" sz="2800">
              <a:latin typeface="Arial" panose="020B0604020202020204" pitchFamily="34" charset="0"/>
            </a:endParaRPr>
          </a:p>
          <a:p>
            <a:pPr eaLnBrk="1" hangingPunct="1">
              <a:spcBef>
                <a:spcPct val="0"/>
              </a:spcBef>
              <a:buFontTx/>
              <a:buNone/>
            </a:pPr>
            <a:r>
              <a:rPr lang="en-US" altLang="en-US" sz="2000" b="1">
                <a:solidFill>
                  <a:srgbClr val="0070C0"/>
                </a:solidFill>
                <a:latin typeface="Arial" panose="020B0604020202020204" pitchFamily="34" charset="0"/>
              </a:rPr>
              <a:t>1 in 4 mammal species is endangered</a:t>
            </a:r>
          </a:p>
          <a:p>
            <a:pPr eaLnBrk="1" hangingPunct="1">
              <a:spcBef>
                <a:spcPct val="0"/>
              </a:spcBef>
              <a:buFontTx/>
              <a:buNone/>
            </a:pPr>
            <a:endParaRPr lang="en-US" altLang="en-US" sz="2000" b="1">
              <a:solidFill>
                <a:srgbClr val="0070C0"/>
              </a:solidFill>
              <a:latin typeface="Arial" panose="020B0604020202020204" pitchFamily="34" charset="0"/>
            </a:endParaRPr>
          </a:p>
          <a:p>
            <a:pPr eaLnBrk="1" hangingPunct="1">
              <a:spcBef>
                <a:spcPct val="0"/>
              </a:spcBef>
              <a:buFontTx/>
              <a:buNone/>
            </a:pPr>
            <a:r>
              <a:rPr lang="en-US" altLang="en-US" sz="2000" b="1">
                <a:solidFill>
                  <a:srgbClr val="0070C0"/>
                </a:solidFill>
                <a:latin typeface="Arial" panose="020B0604020202020204" pitchFamily="34" charset="0"/>
              </a:rPr>
              <a:t>1 in 8 bird species is endangered</a:t>
            </a:r>
          </a:p>
          <a:p>
            <a:pPr eaLnBrk="1" hangingPunct="1">
              <a:spcBef>
                <a:spcPct val="0"/>
              </a:spcBef>
              <a:buFontTx/>
              <a:buNone/>
            </a:pPr>
            <a:endParaRPr lang="en-US" altLang="en-US" sz="2000" b="1">
              <a:solidFill>
                <a:srgbClr val="0070C0"/>
              </a:solidFill>
              <a:latin typeface="Arial" panose="020B0604020202020204" pitchFamily="34" charset="0"/>
            </a:endParaRPr>
          </a:p>
          <a:p>
            <a:pPr eaLnBrk="1" hangingPunct="1">
              <a:spcBef>
                <a:spcPct val="0"/>
              </a:spcBef>
              <a:buFontTx/>
              <a:buNone/>
            </a:pPr>
            <a:r>
              <a:rPr lang="en-US" altLang="en-US" sz="2000" b="1">
                <a:solidFill>
                  <a:srgbClr val="0070C0"/>
                </a:solidFill>
                <a:latin typeface="Arial" panose="020B0604020202020204" pitchFamily="34" charset="0"/>
              </a:rPr>
              <a:t>1 in 3 amphibian species is endangered</a:t>
            </a:r>
          </a:p>
          <a:p>
            <a:pPr eaLnBrk="1" hangingPunct="1">
              <a:spcBef>
                <a:spcPct val="0"/>
              </a:spcBef>
              <a:buFontTx/>
              <a:buNone/>
            </a:pPr>
            <a:endParaRPr lang="en-US" altLang="en-US" sz="2000" b="1">
              <a:solidFill>
                <a:srgbClr val="0070C0"/>
              </a:solidFill>
              <a:latin typeface="Arial" panose="020B0604020202020204" pitchFamily="34" charset="0"/>
            </a:endParaRPr>
          </a:p>
          <a:p>
            <a:pPr eaLnBrk="1" hangingPunct="1">
              <a:spcBef>
                <a:spcPct val="0"/>
              </a:spcBef>
              <a:buFontTx/>
              <a:buNone/>
            </a:pPr>
            <a:r>
              <a:rPr lang="en-US" altLang="en-US" sz="2000" b="1">
                <a:solidFill>
                  <a:srgbClr val="0070C0"/>
                </a:solidFill>
                <a:latin typeface="Arial" panose="020B0604020202020204" pitchFamily="34" charset="0"/>
              </a:rPr>
              <a:t>48% of primate species are threatened</a:t>
            </a:r>
          </a:p>
        </p:txBody>
      </p:sp>
      <p:sp>
        <p:nvSpPr>
          <p:cNvPr id="53252" name="TextBox 2"/>
          <p:cNvSpPr txBox="1">
            <a:spLocks noChangeArrowheads="1"/>
          </p:cNvSpPr>
          <p:nvPr/>
        </p:nvSpPr>
        <p:spPr bwMode="auto">
          <a:xfrm>
            <a:off x="228600" y="6248400"/>
            <a:ext cx="61722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a:latin typeface="Arial" panose="020B0604020202020204" pitchFamily="34" charset="0"/>
              </a:rPr>
              <a:t>Data from:  http://iucn.org/what/tpas/biodiversity/</a:t>
            </a:r>
          </a:p>
        </p:txBody>
      </p:sp>
      <p:pic>
        <p:nvPicPr>
          <p:cNvPr id="87044" name="Picture 4" descr="http://static.ddmcdn.com/gif/willow/tiger-info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28600"/>
            <a:ext cx="310515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8" descr="http://www.free-desktop-backgrounds.net/free-desktop-wallpapers-backgrounds/free-hd-desktop-wallpapers-backgrounds/623795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9624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2" name="Picture 12" descr="http://www.csew.com/newworldprimate/vince%20photos/GLT%20II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62400"/>
            <a:ext cx="34671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75096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87044"/>
                                        </p:tgtEl>
                                      </p:cBhvr>
                                    </p:animEffect>
                                    <p:set>
                                      <p:cBhvr>
                                        <p:cTn id="7" dur="1" fill="hold">
                                          <p:stCondLst>
                                            <p:cond delay="1999"/>
                                          </p:stCondLst>
                                        </p:cTn>
                                        <p:tgtEl>
                                          <p:spTgt spid="87044"/>
                                        </p:tgtEl>
                                        <p:attrNameLst>
                                          <p:attrName>style.visibility</p:attrName>
                                        </p:attrNameLst>
                                      </p:cBhvr>
                                      <p:to>
                                        <p:strVal val="hidden"/>
                                      </p:to>
                                    </p:set>
                                  </p:childTnLst>
                                </p:cTn>
                              </p:par>
                            </p:childTnLst>
                          </p:cTn>
                        </p:par>
                        <p:par>
                          <p:cTn id="8" fill="hold" nodeType="afterGroup">
                            <p:stCondLst>
                              <p:cond delay="2000"/>
                            </p:stCondLst>
                            <p:childTnLst>
                              <p:par>
                                <p:cTn id="9" presetID="10" presetClass="exit" presetSubtype="0" fill="hold" nodeType="afterEffect">
                                  <p:stCondLst>
                                    <p:cond delay="0"/>
                                  </p:stCondLst>
                                  <p:childTnLst>
                                    <p:animEffect transition="out" filter="fade">
                                      <p:cBhvr>
                                        <p:cTn id="10" dur="2000"/>
                                        <p:tgtEl>
                                          <p:spTgt spid="87048"/>
                                        </p:tgtEl>
                                      </p:cBhvr>
                                    </p:animEffect>
                                    <p:set>
                                      <p:cBhvr>
                                        <p:cTn id="11" dur="1" fill="hold">
                                          <p:stCondLst>
                                            <p:cond delay="1999"/>
                                          </p:stCondLst>
                                        </p:cTn>
                                        <p:tgtEl>
                                          <p:spTgt spid="87048"/>
                                        </p:tgtEl>
                                        <p:attrNameLst>
                                          <p:attrName>style.visibility</p:attrName>
                                        </p:attrNameLst>
                                      </p:cBhvr>
                                      <p:to>
                                        <p:strVal val="hidden"/>
                                      </p:to>
                                    </p:set>
                                  </p:childTnLst>
                                </p:cTn>
                              </p:par>
                            </p:childTnLst>
                          </p:cTn>
                        </p:par>
                        <p:par>
                          <p:cTn id="12" fill="hold" nodeType="afterGroup">
                            <p:stCondLst>
                              <p:cond delay="4000"/>
                            </p:stCondLst>
                            <p:childTnLst>
                              <p:par>
                                <p:cTn id="13" presetID="10" presetClass="exit" presetSubtype="0" fill="hold" nodeType="afterEffect">
                                  <p:stCondLst>
                                    <p:cond delay="0"/>
                                  </p:stCondLst>
                                  <p:childTnLst>
                                    <p:animEffect transition="out" filter="fade">
                                      <p:cBhvr>
                                        <p:cTn id="14" dur="2000"/>
                                        <p:tgtEl>
                                          <p:spTgt spid="87050"/>
                                        </p:tgtEl>
                                      </p:cBhvr>
                                    </p:animEffect>
                                    <p:set>
                                      <p:cBhvr>
                                        <p:cTn id="15" dur="1" fill="hold">
                                          <p:stCondLst>
                                            <p:cond delay="1999"/>
                                          </p:stCondLst>
                                        </p:cTn>
                                        <p:tgtEl>
                                          <p:spTgt spid="87050"/>
                                        </p:tgtEl>
                                        <p:attrNameLst>
                                          <p:attrName>style.visibility</p:attrName>
                                        </p:attrNameLst>
                                      </p:cBhvr>
                                      <p:to>
                                        <p:strVal val="hidden"/>
                                      </p:to>
                                    </p:set>
                                  </p:childTnLst>
                                </p:cTn>
                              </p:par>
                            </p:childTnLst>
                          </p:cTn>
                        </p:par>
                        <p:par>
                          <p:cTn id="16" fill="hold" nodeType="afterGroup">
                            <p:stCondLst>
                              <p:cond delay="6000"/>
                            </p:stCondLst>
                            <p:childTnLst>
                              <p:par>
                                <p:cTn id="17" presetID="10" presetClass="exit" presetSubtype="0" fill="hold" nodeType="afterEffect">
                                  <p:stCondLst>
                                    <p:cond delay="0"/>
                                  </p:stCondLst>
                                  <p:childTnLst>
                                    <p:animEffect transition="out" filter="fade">
                                      <p:cBhvr>
                                        <p:cTn id="18" dur="2000"/>
                                        <p:tgtEl>
                                          <p:spTgt spid="87052"/>
                                        </p:tgtEl>
                                      </p:cBhvr>
                                    </p:animEffect>
                                    <p:set>
                                      <p:cBhvr>
                                        <p:cTn id="19" dur="1" fill="hold">
                                          <p:stCondLst>
                                            <p:cond delay="1999"/>
                                          </p:stCondLst>
                                        </p:cTn>
                                        <p:tgtEl>
                                          <p:spTgt spid="87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2" name="Picture 8" descr="http://mongabay.com/images/malaysia/borneo_river_0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0"/>
            <a:ext cx="430212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1"/>
          <p:cNvSpPr txBox="1">
            <a:spLocks noChangeArrowheads="1"/>
          </p:cNvSpPr>
          <p:nvPr/>
        </p:nvSpPr>
        <p:spPr bwMode="auto">
          <a:xfrm>
            <a:off x="381000" y="457200"/>
            <a:ext cx="815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latin typeface="Arial" panose="020B0604020202020204" pitchFamily="34" charset="0"/>
              </a:rPr>
              <a:t>How is our biodiversity doing?</a:t>
            </a:r>
          </a:p>
        </p:txBody>
      </p:sp>
      <p:sp>
        <p:nvSpPr>
          <p:cNvPr id="54276" name="TextBox 3"/>
          <p:cNvSpPr txBox="1">
            <a:spLocks noChangeArrowheads="1"/>
          </p:cNvSpPr>
          <p:nvPr/>
        </p:nvSpPr>
        <p:spPr bwMode="auto">
          <a:xfrm>
            <a:off x="381000" y="1143000"/>
            <a:ext cx="6019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0070C0"/>
                </a:solidFill>
                <a:latin typeface="Arial" panose="020B0604020202020204" pitchFamily="34" charset="0"/>
              </a:rPr>
              <a:t>35% of mangrove habitat has been lost in the last 20 years</a:t>
            </a:r>
          </a:p>
          <a:p>
            <a:pPr eaLnBrk="1" hangingPunct="1">
              <a:spcBef>
                <a:spcPct val="0"/>
              </a:spcBef>
              <a:buFontTx/>
              <a:buNone/>
            </a:pPr>
            <a:endParaRPr lang="en-US" altLang="en-US" sz="2000" b="1">
              <a:solidFill>
                <a:srgbClr val="0070C0"/>
              </a:solidFill>
              <a:latin typeface="Arial" panose="020B0604020202020204" pitchFamily="34" charset="0"/>
            </a:endParaRPr>
          </a:p>
          <a:p>
            <a:pPr eaLnBrk="1" hangingPunct="1">
              <a:spcBef>
                <a:spcPct val="0"/>
              </a:spcBef>
              <a:buFontTx/>
              <a:buNone/>
            </a:pPr>
            <a:r>
              <a:rPr lang="en-US" altLang="en-US" sz="2000" b="1">
                <a:solidFill>
                  <a:srgbClr val="0070C0"/>
                </a:solidFill>
                <a:latin typeface="Arial" panose="020B0604020202020204" pitchFamily="34" charset="0"/>
              </a:rPr>
              <a:t>In the Caribbean, hard coral cover has declined from 50% to 10% in the last 20 years</a:t>
            </a:r>
          </a:p>
          <a:p>
            <a:pPr eaLnBrk="1" hangingPunct="1">
              <a:spcBef>
                <a:spcPct val="0"/>
              </a:spcBef>
              <a:buFontTx/>
              <a:buNone/>
            </a:pPr>
            <a:endParaRPr lang="en-US" altLang="en-US" sz="2000" b="1">
              <a:solidFill>
                <a:srgbClr val="0070C0"/>
              </a:solidFill>
              <a:latin typeface="Arial" panose="020B0604020202020204" pitchFamily="34" charset="0"/>
            </a:endParaRPr>
          </a:p>
          <a:p>
            <a:pPr eaLnBrk="1" hangingPunct="1">
              <a:spcBef>
                <a:spcPct val="0"/>
              </a:spcBef>
              <a:buFontTx/>
              <a:buNone/>
            </a:pPr>
            <a:r>
              <a:rPr lang="en-US" altLang="en-US" sz="2000" b="1">
                <a:solidFill>
                  <a:srgbClr val="0070C0"/>
                </a:solidFill>
                <a:latin typeface="Arial" panose="020B0604020202020204" pitchFamily="34" charset="0"/>
              </a:rPr>
              <a:t>Since 2000, 232,000 sq miles of old growth forest have been lost (size of Texas).</a:t>
            </a:r>
          </a:p>
        </p:txBody>
      </p:sp>
      <p:pic>
        <p:nvPicPr>
          <p:cNvPr id="88066" name="Picture 2" descr="http://www.aboardthedemocracytrain.com/wp-content/uploads/2011/11/Mangrove_forests_in_Karachi_xn-krinfo-wxa.hu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6235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descr="http://www.wildlifeextra.com/images/cayman-reefscap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438" y="228600"/>
            <a:ext cx="243681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832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88068"/>
                                        </p:tgtEl>
                                      </p:cBhvr>
                                    </p:animEffect>
                                    <p:set>
                                      <p:cBhvr>
                                        <p:cTn id="7" dur="1" fill="hold">
                                          <p:stCondLst>
                                            <p:cond delay="1999"/>
                                          </p:stCondLst>
                                        </p:cTn>
                                        <p:tgtEl>
                                          <p:spTgt spid="88068"/>
                                        </p:tgtEl>
                                        <p:attrNameLst>
                                          <p:attrName>style.visibility</p:attrName>
                                        </p:attrNameLst>
                                      </p:cBhvr>
                                      <p:to>
                                        <p:strVal val="hidden"/>
                                      </p:to>
                                    </p:set>
                                  </p:childTnLst>
                                </p:cTn>
                              </p:par>
                            </p:childTnLst>
                          </p:cTn>
                        </p:par>
                        <p:par>
                          <p:cTn id="8" fill="hold" nodeType="afterGroup">
                            <p:stCondLst>
                              <p:cond delay="2000"/>
                            </p:stCondLst>
                            <p:childTnLst>
                              <p:par>
                                <p:cTn id="9" presetID="10" presetClass="exit" presetSubtype="0" fill="hold" nodeType="afterEffect">
                                  <p:stCondLst>
                                    <p:cond delay="0"/>
                                  </p:stCondLst>
                                  <p:childTnLst>
                                    <p:animEffect transition="out" filter="fade">
                                      <p:cBhvr>
                                        <p:cTn id="10" dur="2000"/>
                                        <p:tgtEl>
                                          <p:spTgt spid="88066"/>
                                        </p:tgtEl>
                                      </p:cBhvr>
                                    </p:animEffect>
                                    <p:set>
                                      <p:cBhvr>
                                        <p:cTn id="11" dur="1" fill="hold">
                                          <p:stCondLst>
                                            <p:cond delay="1999"/>
                                          </p:stCondLst>
                                        </p:cTn>
                                        <p:tgtEl>
                                          <p:spTgt spid="88066"/>
                                        </p:tgtEl>
                                        <p:attrNameLst>
                                          <p:attrName>style.visibility</p:attrName>
                                        </p:attrNameLst>
                                      </p:cBhvr>
                                      <p:to>
                                        <p:strVal val="hidden"/>
                                      </p:to>
                                    </p:set>
                                  </p:childTnLst>
                                </p:cTn>
                              </p:par>
                            </p:childTnLst>
                          </p:cTn>
                        </p:par>
                        <p:par>
                          <p:cTn id="12" fill="hold" nodeType="afterGroup">
                            <p:stCondLst>
                              <p:cond delay="4000"/>
                            </p:stCondLst>
                            <p:childTnLst>
                              <p:par>
                                <p:cTn id="13" presetID="10" presetClass="exit" presetSubtype="0" fill="hold" nodeType="afterEffect">
                                  <p:stCondLst>
                                    <p:cond delay="0"/>
                                  </p:stCondLst>
                                  <p:childTnLst>
                                    <p:animEffect transition="out" filter="fade">
                                      <p:cBhvr>
                                        <p:cTn id="14" dur="2000"/>
                                        <p:tgtEl>
                                          <p:spTgt spid="88072"/>
                                        </p:tgtEl>
                                      </p:cBhvr>
                                    </p:animEffect>
                                    <p:set>
                                      <p:cBhvr>
                                        <p:cTn id="15" dur="1" fill="hold">
                                          <p:stCondLst>
                                            <p:cond delay="1999"/>
                                          </p:stCondLst>
                                        </p:cTn>
                                        <p:tgtEl>
                                          <p:spTgt spid="880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738" y="400050"/>
            <a:ext cx="7248525"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5375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1"/>
          <p:cNvSpPr txBox="1">
            <a:spLocks noChangeArrowheads="1"/>
          </p:cNvSpPr>
          <p:nvPr/>
        </p:nvSpPr>
        <p:spPr bwMode="auto">
          <a:xfrm>
            <a:off x="381000" y="457200"/>
            <a:ext cx="449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7200">
                <a:latin typeface="Arial" panose="020B0604020202020204" pitchFamily="34" charset="0"/>
              </a:rPr>
              <a:t>WHY?</a:t>
            </a:r>
          </a:p>
        </p:txBody>
      </p:sp>
    </p:spTree>
    <p:extLst>
      <p:ext uri="{BB962C8B-B14F-4D97-AF65-F5344CB8AC3E}">
        <p14:creationId xmlns:p14="http://schemas.microsoft.com/office/powerpoint/2010/main" val="99577019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7" descr="http://www.endangeredspecieshandbook.org/images/vanishing_what_exponenti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70770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descr="f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33800"/>
            <a:ext cx="3733800"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Box 9"/>
          <p:cNvSpPr txBox="1">
            <a:spLocks noChangeArrowheads="1"/>
          </p:cNvSpPr>
          <p:nvPr/>
        </p:nvSpPr>
        <p:spPr bwMode="auto">
          <a:xfrm>
            <a:off x="3048000" y="2286000"/>
            <a:ext cx="281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a:solidFill>
                  <a:srgbClr val="FF0000"/>
                </a:solidFill>
                <a:latin typeface="Arial" panose="020B0604020202020204" pitchFamily="34" charset="0"/>
              </a:rPr>
              <a:t>7 billion in 2011 (12 years later)</a:t>
            </a:r>
          </a:p>
        </p:txBody>
      </p:sp>
      <p:sp>
        <p:nvSpPr>
          <p:cNvPr id="12" name="Rectangle 11"/>
          <p:cNvSpPr/>
          <p:nvPr/>
        </p:nvSpPr>
        <p:spPr>
          <a:xfrm>
            <a:off x="7620000" y="1524000"/>
            <a:ext cx="228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Right Arrow 12"/>
          <p:cNvSpPr/>
          <p:nvPr/>
        </p:nvSpPr>
        <p:spPr>
          <a:xfrm>
            <a:off x="7162800" y="1143000"/>
            <a:ext cx="685800" cy="198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741994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533400" y="533400"/>
            <a:ext cx="7924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Functionally:</a:t>
            </a:r>
          </a:p>
          <a:p>
            <a:pPr eaLnBrk="1" hangingPunct="1">
              <a:spcBef>
                <a:spcPct val="0"/>
              </a:spcBef>
              <a:buFontTx/>
              <a:buNone/>
            </a:pPr>
            <a:endParaRPr lang="en-US" altLang="en-US" sz="2800"/>
          </a:p>
          <a:p>
            <a:pPr eaLnBrk="1" hangingPunct="1">
              <a:spcBef>
                <a:spcPct val="50000"/>
              </a:spcBef>
              <a:buFontTx/>
              <a:buNone/>
            </a:pPr>
            <a:r>
              <a:rPr lang="en-US" altLang="en-US" sz="2800">
                <a:solidFill>
                  <a:srgbClr val="FF0000"/>
                </a:solidFill>
              </a:rPr>
              <a:t>Diversity INCREASES productivity</a:t>
            </a:r>
            <a:endParaRPr lang="en-US" altLang="en-US" sz="2800" b="1">
              <a:solidFill>
                <a:srgbClr val="FF0000"/>
              </a:solidFill>
            </a:endParaRPr>
          </a:p>
          <a:p>
            <a:pPr eaLnBrk="1" hangingPunct="1">
              <a:spcBef>
                <a:spcPct val="50000"/>
              </a:spcBef>
              <a:buFontTx/>
              <a:buNone/>
            </a:pPr>
            <a:r>
              <a:rPr lang="en-US" altLang="en-US" sz="2800" b="1">
                <a:solidFill>
                  <a:srgbClr val="FF0000"/>
                </a:solidFill>
              </a:rPr>
              <a:t>		</a:t>
            </a:r>
            <a:endParaRPr lang="en-US" altLang="en-US" sz="2800">
              <a:solidFill>
                <a:srgbClr val="FF0000"/>
              </a:solidFill>
            </a:endParaRPr>
          </a:p>
        </p:txBody>
      </p:sp>
      <p:pic>
        <p:nvPicPr>
          <p:cNvPr id="18435" name="Picture 4" descr="http://voiceofsouth.files.wordpress.com/2007/06/pakistan_agricul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743200"/>
            <a:ext cx="35941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descr="Rain Forest 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743200"/>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deforestation in brazil's amazon rainforest since 19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79248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2"/>
          <p:cNvSpPr txBox="1">
            <a:spLocks noChangeArrowheads="1"/>
          </p:cNvSpPr>
          <p:nvPr/>
        </p:nvSpPr>
        <p:spPr bwMode="auto">
          <a:xfrm>
            <a:off x="990600" y="5562600"/>
            <a:ext cx="7620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
                <a:latin typeface="Arial" panose="020B0604020202020204" pitchFamily="34" charset="0"/>
              </a:rPr>
              <a:t>http://news.mongabay.com/2011/1009-amazon_deforestation_revised.html</a:t>
            </a:r>
          </a:p>
        </p:txBody>
      </p:sp>
      <p:sp>
        <p:nvSpPr>
          <p:cNvPr id="58372" name="TextBox 3"/>
          <p:cNvSpPr txBox="1">
            <a:spLocks noChangeArrowheads="1"/>
          </p:cNvSpPr>
          <p:nvPr/>
        </p:nvSpPr>
        <p:spPr bwMode="auto">
          <a:xfrm>
            <a:off x="990600" y="6019800"/>
            <a:ext cx="6858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13,000 sq kilometers is about the size of Connecticut</a:t>
            </a:r>
          </a:p>
        </p:txBody>
      </p:sp>
      <p:cxnSp>
        <p:nvCxnSpPr>
          <p:cNvPr id="3" name="Straight Connector 2"/>
          <p:cNvCxnSpPr/>
          <p:nvPr/>
        </p:nvCxnSpPr>
        <p:spPr>
          <a:xfrm>
            <a:off x="1219200" y="3352800"/>
            <a:ext cx="69342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12717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mvh.sr.unh.edu/mvhinvestigations/images/oldgrowthfores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762000"/>
            <a:ext cx="89281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2"/>
          <p:cNvSpPr txBox="1">
            <a:spLocks noChangeArrowheads="1"/>
          </p:cNvSpPr>
          <p:nvPr/>
        </p:nvSpPr>
        <p:spPr bwMode="auto">
          <a:xfrm>
            <a:off x="1066800" y="5867400"/>
            <a:ext cx="662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http://mvh.sr.unh.edu/mvhinvestigations/old_growth_forests.htm</a:t>
            </a:r>
          </a:p>
        </p:txBody>
      </p:sp>
      <p:sp>
        <p:nvSpPr>
          <p:cNvPr id="59396" name="TextBox 3"/>
          <p:cNvSpPr txBox="1">
            <a:spLocks noChangeArrowheads="1"/>
          </p:cNvSpPr>
          <p:nvPr/>
        </p:nvSpPr>
        <p:spPr bwMode="auto">
          <a:xfrm>
            <a:off x="1066800" y="0"/>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Extent of Virgin Forest, Contiguous U. S.</a:t>
            </a:r>
          </a:p>
        </p:txBody>
      </p:sp>
    </p:spTree>
    <p:extLst>
      <p:ext uri="{BB962C8B-B14F-4D97-AF65-F5344CB8AC3E}">
        <p14:creationId xmlns:p14="http://schemas.microsoft.com/office/powerpoint/2010/main" val="35335428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228600"/>
            <a:ext cx="913923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1751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305800" cy="66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2"/>
          <p:cNvSpPr txBox="1">
            <a:spLocks noChangeArrowheads="1"/>
          </p:cNvSpPr>
          <p:nvPr/>
        </p:nvSpPr>
        <p:spPr bwMode="auto">
          <a:xfrm>
            <a:off x="5867400" y="6488113"/>
            <a:ext cx="304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Millenium Assessment 2006</a:t>
            </a:r>
          </a:p>
        </p:txBody>
      </p:sp>
    </p:spTree>
    <p:extLst>
      <p:ext uri="{BB962C8B-B14F-4D97-AF65-F5344CB8AC3E}">
        <p14:creationId xmlns:p14="http://schemas.microsoft.com/office/powerpoint/2010/main" val="39977090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Oval 3"/>
          <p:cNvSpPr>
            <a:spLocks noChangeArrowheads="1"/>
          </p:cNvSpPr>
          <p:nvPr/>
        </p:nvSpPr>
        <p:spPr bwMode="auto">
          <a:xfrm>
            <a:off x="457200" y="1828800"/>
            <a:ext cx="3657600" cy="3657600"/>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2467" name="Line 4"/>
          <p:cNvSpPr>
            <a:spLocks noChangeShapeType="1"/>
          </p:cNvSpPr>
          <p:nvPr/>
        </p:nvSpPr>
        <p:spPr bwMode="auto">
          <a:xfrm>
            <a:off x="2286000" y="1828800"/>
            <a:ext cx="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68" name="Line 5"/>
          <p:cNvSpPr>
            <a:spLocks noChangeShapeType="1"/>
          </p:cNvSpPr>
          <p:nvPr/>
        </p:nvSpPr>
        <p:spPr bwMode="auto">
          <a:xfrm>
            <a:off x="2286000" y="3657600"/>
            <a:ext cx="1066800" cy="144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69" name="TextBox 5"/>
          <p:cNvSpPr txBox="1">
            <a:spLocks noChangeArrowheads="1"/>
          </p:cNvSpPr>
          <p:nvPr/>
        </p:nvSpPr>
        <p:spPr bwMode="auto">
          <a:xfrm>
            <a:off x="3276600" y="2895600"/>
            <a:ext cx="30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latin typeface="Arial" panose="020B0604020202020204" pitchFamily="34" charset="0"/>
              </a:rPr>
              <a:t>1</a:t>
            </a:r>
          </a:p>
        </p:txBody>
      </p:sp>
      <p:sp>
        <p:nvSpPr>
          <p:cNvPr id="62470" name="TextBox 6"/>
          <p:cNvSpPr txBox="1">
            <a:spLocks noChangeArrowheads="1"/>
          </p:cNvSpPr>
          <p:nvPr/>
        </p:nvSpPr>
        <p:spPr bwMode="auto">
          <a:xfrm>
            <a:off x="838200" y="4267200"/>
            <a:ext cx="220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Arial" panose="020B0604020202020204" pitchFamily="34" charset="0"/>
              </a:rPr>
              <a:t>10 million?</a:t>
            </a:r>
          </a:p>
        </p:txBody>
      </p:sp>
      <p:sp>
        <p:nvSpPr>
          <p:cNvPr id="62471" name="TextBox 11"/>
          <p:cNvSpPr txBox="1">
            <a:spLocks noChangeArrowheads="1"/>
          </p:cNvSpPr>
          <p:nvPr/>
        </p:nvSpPr>
        <p:spPr bwMode="auto">
          <a:xfrm>
            <a:off x="152400" y="228600"/>
            <a:ext cx="4191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Humans use/control 40% of the ‘food’ produced on the planet.</a:t>
            </a:r>
          </a:p>
        </p:txBody>
      </p:sp>
      <p:pic>
        <p:nvPicPr>
          <p:cNvPr id="62472" name="Picture 10" descr="http://www.bookbarn.com/shop_image/product/PBC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9413" y="171450"/>
            <a:ext cx="4697412"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69136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1"/>
          <p:cNvSpPr txBox="1">
            <a:spLocks noChangeArrowheads="1"/>
          </p:cNvSpPr>
          <p:nvPr/>
        </p:nvSpPr>
        <p:spPr bwMode="auto">
          <a:xfrm>
            <a:off x="304800" y="304800"/>
            <a:ext cx="594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Fragmentation</a:t>
            </a:r>
          </a:p>
        </p:txBody>
      </p:sp>
      <p:pic>
        <p:nvPicPr>
          <p:cNvPr id="63491" name="Picture 2" descr="http://www.ucm.es/info/zoo/bcv_eng/images/fragmentac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066800"/>
            <a:ext cx="763905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0700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451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451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451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4518" name="Rectangle 8"/>
          <p:cNvSpPr>
            <a:spLocks noChangeArrowheads="1"/>
          </p:cNvSpPr>
          <p:nvPr/>
        </p:nvSpPr>
        <p:spPr bwMode="auto">
          <a:xfrm>
            <a:off x="2286000" y="4419600"/>
            <a:ext cx="4876800" cy="914400"/>
          </a:xfrm>
          <a:prstGeom prst="rect">
            <a:avLst/>
          </a:prstGeom>
          <a:solidFill>
            <a:schemeClr val="accent1"/>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4519" name="Rectangle 9"/>
          <p:cNvSpPr>
            <a:spLocks noChangeArrowheads="1"/>
          </p:cNvSpPr>
          <p:nvPr/>
        </p:nvSpPr>
        <p:spPr bwMode="auto">
          <a:xfrm>
            <a:off x="3810000" y="3581400"/>
            <a:ext cx="1676400" cy="838200"/>
          </a:xfrm>
          <a:prstGeom prst="rect">
            <a:avLst/>
          </a:prstGeom>
          <a:solidFill>
            <a:schemeClr val="accent1"/>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4520" name="Rectangle 10"/>
          <p:cNvSpPr>
            <a:spLocks noChangeArrowheads="1"/>
          </p:cNvSpPr>
          <p:nvPr/>
        </p:nvSpPr>
        <p:spPr bwMode="auto">
          <a:xfrm>
            <a:off x="4495800" y="2895600"/>
            <a:ext cx="304800" cy="685800"/>
          </a:xfrm>
          <a:prstGeom prst="rect">
            <a:avLst/>
          </a:prstGeom>
          <a:solidFill>
            <a:schemeClr val="accent1"/>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4521" name="Text Box 11"/>
          <p:cNvSpPr txBox="1">
            <a:spLocks noChangeArrowheads="1"/>
          </p:cNvSpPr>
          <p:nvPr/>
        </p:nvSpPr>
        <p:spPr bwMode="auto">
          <a:xfrm>
            <a:off x="4114800" y="4572000"/>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PLANTS</a:t>
            </a:r>
          </a:p>
        </p:txBody>
      </p:sp>
      <p:sp>
        <p:nvSpPr>
          <p:cNvPr id="64522" name="Text Box 12"/>
          <p:cNvSpPr txBox="1">
            <a:spLocks noChangeArrowheads="1"/>
          </p:cNvSpPr>
          <p:nvPr/>
        </p:nvSpPr>
        <p:spPr bwMode="auto">
          <a:xfrm>
            <a:off x="3810000" y="3733800"/>
            <a:ext cx="297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HERBIVORES</a:t>
            </a:r>
          </a:p>
        </p:txBody>
      </p:sp>
      <p:sp>
        <p:nvSpPr>
          <p:cNvPr id="64523" name="Text Box 13"/>
          <p:cNvSpPr txBox="1">
            <a:spLocks noChangeArrowheads="1"/>
          </p:cNvSpPr>
          <p:nvPr/>
        </p:nvSpPr>
        <p:spPr bwMode="auto">
          <a:xfrm>
            <a:off x="5486400" y="289560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CARNIVORES</a:t>
            </a:r>
          </a:p>
        </p:txBody>
      </p:sp>
      <p:sp>
        <p:nvSpPr>
          <p:cNvPr id="64524" name="Text Box 17"/>
          <p:cNvSpPr txBox="1">
            <a:spLocks noChangeArrowheads="1"/>
          </p:cNvSpPr>
          <p:nvPr/>
        </p:nvSpPr>
        <p:spPr bwMode="auto">
          <a:xfrm>
            <a:off x="2895600" y="5715000"/>
            <a:ext cx="487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LARGE AREA OF HABITAT</a:t>
            </a:r>
          </a:p>
        </p:txBody>
      </p:sp>
      <p:sp>
        <p:nvSpPr>
          <p:cNvPr id="64525" name="Text Box 18"/>
          <p:cNvSpPr txBox="1">
            <a:spLocks noChangeArrowheads="1"/>
          </p:cNvSpPr>
          <p:nvPr/>
        </p:nvSpPr>
        <p:spPr bwMode="auto">
          <a:xfrm>
            <a:off x="762000" y="2743200"/>
            <a:ext cx="320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i="1">
                <a:solidFill>
                  <a:srgbClr val="E0311F"/>
                </a:solidFill>
                <a:latin typeface="Arial" panose="020B0604020202020204" pitchFamily="34" charset="0"/>
              </a:rPr>
              <a:t>Area Effects</a:t>
            </a:r>
          </a:p>
        </p:txBody>
      </p:sp>
      <p:sp>
        <p:nvSpPr>
          <p:cNvPr id="64526" name="Text Box 2"/>
          <p:cNvSpPr txBox="1">
            <a:spLocks noChangeArrowheads="1"/>
          </p:cNvSpPr>
          <p:nvPr/>
        </p:nvSpPr>
        <p:spPr bwMode="auto">
          <a:xfrm>
            <a:off x="457200" y="1066800"/>
            <a:ext cx="815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solidFill>
                  <a:srgbClr val="FF0000"/>
                </a:solidFill>
                <a:latin typeface="Arial" panose="020B0604020202020204" pitchFamily="34" charset="0"/>
              </a:rPr>
              <a:t> </a:t>
            </a:r>
          </a:p>
        </p:txBody>
      </p:sp>
      <p:sp>
        <p:nvSpPr>
          <p:cNvPr id="64527" name="TextBox 15"/>
          <p:cNvSpPr txBox="1">
            <a:spLocks noChangeArrowheads="1"/>
          </p:cNvSpPr>
          <p:nvPr/>
        </p:nvSpPr>
        <p:spPr bwMode="auto">
          <a:xfrm>
            <a:off x="304800" y="304800"/>
            <a:ext cx="594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Fragmentation</a:t>
            </a:r>
          </a:p>
        </p:txBody>
      </p:sp>
    </p:spTree>
    <p:extLst>
      <p:ext uri="{BB962C8B-B14F-4D97-AF65-F5344CB8AC3E}">
        <p14:creationId xmlns:p14="http://schemas.microsoft.com/office/powerpoint/2010/main" val="1598942799"/>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656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6564"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6565"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6566" name="Rectangle 8"/>
          <p:cNvSpPr>
            <a:spLocks noChangeArrowheads="1"/>
          </p:cNvSpPr>
          <p:nvPr/>
        </p:nvSpPr>
        <p:spPr bwMode="auto">
          <a:xfrm>
            <a:off x="2286000" y="4495800"/>
            <a:ext cx="1447800" cy="914400"/>
          </a:xfrm>
          <a:prstGeom prst="rect">
            <a:avLst/>
          </a:prstGeom>
          <a:solidFill>
            <a:schemeClr val="accent1"/>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6567" name="Text Box 14"/>
          <p:cNvSpPr txBox="1">
            <a:spLocks noChangeArrowheads="1"/>
          </p:cNvSpPr>
          <p:nvPr/>
        </p:nvSpPr>
        <p:spPr bwMode="auto">
          <a:xfrm>
            <a:off x="2286000" y="5715000"/>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HABITAT FRAGMENTATION</a:t>
            </a:r>
          </a:p>
        </p:txBody>
      </p:sp>
      <p:sp>
        <p:nvSpPr>
          <p:cNvPr id="66568" name="Rectangle 15"/>
          <p:cNvSpPr>
            <a:spLocks noChangeArrowheads="1"/>
          </p:cNvSpPr>
          <p:nvPr/>
        </p:nvSpPr>
        <p:spPr bwMode="auto">
          <a:xfrm>
            <a:off x="4114800" y="4495800"/>
            <a:ext cx="1447800" cy="914400"/>
          </a:xfrm>
          <a:prstGeom prst="rect">
            <a:avLst/>
          </a:prstGeom>
          <a:solidFill>
            <a:schemeClr val="accent1"/>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6569" name="Rectangle 16"/>
          <p:cNvSpPr>
            <a:spLocks noChangeArrowheads="1"/>
          </p:cNvSpPr>
          <p:nvPr/>
        </p:nvSpPr>
        <p:spPr bwMode="auto">
          <a:xfrm>
            <a:off x="6019800" y="4495800"/>
            <a:ext cx="1447800" cy="914400"/>
          </a:xfrm>
          <a:prstGeom prst="rect">
            <a:avLst/>
          </a:prstGeom>
          <a:solidFill>
            <a:schemeClr val="accent1"/>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6570" name="TextBox 10"/>
          <p:cNvSpPr txBox="1">
            <a:spLocks noChangeArrowheads="1"/>
          </p:cNvSpPr>
          <p:nvPr/>
        </p:nvSpPr>
        <p:spPr bwMode="auto">
          <a:xfrm>
            <a:off x="304800" y="304800"/>
            <a:ext cx="594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Fragmentation</a:t>
            </a:r>
          </a:p>
        </p:txBody>
      </p:sp>
    </p:spTree>
    <p:extLst>
      <p:ext uri="{BB962C8B-B14F-4D97-AF65-F5344CB8AC3E}">
        <p14:creationId xmlns:p14="http://schemas.microsoft.com/office/powerpoint/2010/main" val="599670834"/>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1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12"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13"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14" name="Rectangle 8"/>
          <p:cNvSpPr>
            <a:spLocks noChangeArrowheads="1"/>
          </p:cNvSpPr>
          <p:nvPr/>
        </p:nvSpPr>
        <p:spPr bwMode="auto">
          <a:xfrm>
            <a:off x="2286000" y="4495800"/>
            <a:ext cx="1447800" cy="914400"/>
          </a:xfrm>
          <a:prstGeom prst="rect">
            <a:avLst/>
          </a:prstGeom>
          <a:solidFill>
            <a:schemeClr val="accent1"/>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15" name="Text Box 9"/>
          <p:cNvSpPr txBox="1">
            <a:spLocks noChangeArrowheads="1"/>
          </p:cNvSpPr>
          <p:nvPr/>
        </p:nvSpPr>
        <p:spPr bwMode="auto">
          <a:xfrm>
            <a:off x="2286000" y="5715000"/>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HABITAT FRAGMENTATION</a:t>
            </a:r>
          </a:p>
        </p:txBody>
      </p:sp>
      <p:sp>
        <p:nvSpPr>
          <p:cNvPr id="68616" name="Rectangle 10"/>
          <p:cNvSpPr>
            <a:spLocks noChangeArrowheads="1"/>
          </p:cNvSpPr>
          <p:nvPr/>
        </p:nvSpPr>
        <p:spPr bwMode="auto">
          <a:xfrm>
            <a:off x="4114800" y="4495800"/>
            <a:ext cx="1447800" cy="914400"/>
          </a:xfrm>
          <a:prstGeom prst="rect">
            <a:avLst/>
          </a:prstGeom>
          <a:solidFill>
            <a:schemeClr val="accent1"/>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17" name="Rectangle 11"/>
          <p:cNvSpPr>
            <a:spLocks noChangeArrowheads="1"/>
          </p:cNvSpPr>
          <p:nvPr/>
        </p:nvSpPr>
        <p:spPr bwMode="auto">
          <a:xfrm>
            <a:off x="6019800" y="4495800"/>
            <a:ext cx="1447800" cy="914400"/>
          </a:xfrm>
          <a:prstGeom prst="rect">
            <a:avLst/>
          </a:prstGeom>
          <a:solidFill>
            <a:schemeClr val="accent1"/>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18" name="Rectangle 12"/>
          <p:cNvSpPr>
            <a:spLocks noChangeArrowheads="1"/>
          </p:cNvSpPr>
          <p:nvPr/>
        </p:nvSpPr>
        <p:spPr bwMode="auto">
          <a:xfrm>
            <a:off x="2971800" y="3810000"/>
            <a:ext cx="228600" cy="685800"/>
          </a:xfrm>
          <a:prstGeom prst="rect">
            <a:avLst/>
          </a:prstGeom>
          <a:solidFill>
            <a:schemeClr val="accent1"/>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19" name="Rectangle 13"/>
          <p:cNvSpPr>
            <a:spLocks noChangeArrowheads="1"/>
          </p:cNvSpPr>
          <p:nvPr/>
        </p:nvSpPr>
        <p:spPr bwMode="auto">
          <a:xfrm>
            <a:off x="4724400" y="3810000"/>
            <a:ext cx="304800" cy="685800"/>
          </a:xfrm>
          <a:prstGeom prst="rect">
            <a:avLst/>
          </a:prstGeom>
          <a:solidFill>
            <a:schemeClr val="accent1"/>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20" name="Rectangle 14"/>
          <p:cNvSpPr>
            <a:spLocks noChangeArrowheads="1"/>
          </p:cNvSpPr>
          <p:nvPr/>
        </p:nvSpPr>
        <p:spPr bwMode="auto">
          <a:xfrm>
            <a:off x="6553200" y="3810000"/>
            <a:ext cx="304800" cy="685800"/>
          </a:xfrm>
          <a:prstGeom prst="rect">
            <a:avLst/>
          </a:prstGeom>
          <a:solidFill>
            <a:schemeClr val="accent1"/>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8621" name="TextBox 14"/>
          <p:cNvSpPr txBox="1">
            <a:spLocks noChangeArrowheads="1"/>
          </p:cNvSpPr>
          <p:nvPr/>
        </p:nvSpPr>
        <p:spPr bwMode="auto">
          <a:xfrm>
            <a:off x="304800" y="304800"/>
            <a:ext cx="594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Fragmentation</a:t>
            </a:r>
          </a:p>
        </p:txBody>
      </p:sp>
      <p:sp>
        <p:nvSpPr>
          <p:cNvPr id="68622" name="TextBox 15"/>
          <p:cNvSpPr txBox="1">
            <a:spLocks noChangeArrowheads="1"/>
          </p:cNvSpPr>
          <p:nvPr/>
        </p:nvSpPr>
        <p:spPr bwMode="auto">
          <a:xfrm>
            <a:off x="381000" y="1600200"/>
            <a:ext cx="8153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arenR"/>
            </a:pPr>
            <a:r>
              <a:rPr lang="en-US" altLang="en-US" sz="2800">
                <a:solidFill>
                  <a:srgbClr val="7030A0"/>
                </a:solidFill>
                <a:latin typeface="Arial" panose="020B0604020202020204" pitchFamily="34" charset="0"/>
              </a:rPr>
              <a:t>Carnivores lost - (reduce diversity)</a:t>
            </a:r>
          </a:p>
          <a:p>
            <a:pPr eaLnBrk="1" hangingPunct="1">
              <a:spcBef>
                <a:spcPct val="0"/>
              </a:spcBef>
              <a:buFontTx/>
              <a:buAutoNum type="arabicParenR"/>
            </a:pPr>
            <a:r>
              <a:rPr lang="en-US" altLang="en-US" sz="2800">
                <a:solidFill>
                  <a:srgbClr val="7030A0"/>
                </a:solidFill>
                <a:latin typeface="Arial" panose="020B0604020202020204" pitchFamily="34" charset="0"/>
              </a:rPr>
              <a:t>Herbivores compete – (reduce diversity)</a:t>
            </a:r>
          </a:p>
          <a:p>
            <a:pPr eaLnBrk="1" hangingPunct="1">
              <a:spcBef>
                <a:spcPct val="0"/>
              </a:spcBef>
              <a:buFontTx/>
              <a:buAutoNum type="arabicParenR"/>
            </a:pPr>
            <a:r>
              <a:rPr lang="en-US" altLang="en-US" sz="2800">
                <a:solidFill>
                  <a:srgbClr val="7030A0"/>
                </a:solidFill>
                <a:latin typeface="Arial" panose="020B0604020202020204" pitchFamily="34" charset="0"/>
              </a:rPr>
              <a:t>Plants overgrazed – (reduce diversity)</a:t>
            </a:r>
          </a:p>
        </p:txBody>
      </p:sp>
    </p:spTree>
    <p:extLst>
      <p:ext uri="{BB962C8B-B14F-4D97-AF65-F5344CB8AC3E}">
        <p14:creationId xmlns:p14="http://schemas.microsoft.com/office/powerpoint/2010/main" val="1642090533"/>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1"/>
          <p:cNvSpPr txBox="1">
            <a:spLocks noChangeArrowheads="1"/>
          </p:cNvSpPr>
          <p:nvPr/>
        </p:nvSpPr>
        <p:spPr bwMode="auto">
          <a:xfrm>
            <a:off x="228600" y="304800"/>
            <a:ext cx="6629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We are a geological force, operating on an ecological timescale</a:t>
            </a:r>
          </a:p>
        </p:txBody>
      </p:sp>
      <p:pic>
        <p:nvPicPr>
          <p:cNvPr id="70659" name="Picture 3" descr="21_t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635000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descr="am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67000"/>
            <a:ext cx="27813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4"/>
          <p:cNvSpPr txBox="1">
            <a:spLocks noChangeArrowheads="1"/>
          </p:cNvSpPr>
          <p:nvPr/>
        </p:nvSpPr>
        <p:spPr bwMode="auto">
          <a:xfrm>
            <a:off x="381000" y="5867400"/>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chemeClr val="bg1"/>
                </a:solidFill>
                <a:latin typeface="Arial" panose="020B0604020202020204" pitchFamily="34" charset="0"/>
              </a:rPr>
              <a:t>Mountaintop removal in West Virginia</a:t>
            </a:r>
          </a:p>
        </p:txBody>
      </p:sp>
    </p:spTree>
    <p:extLst>
      <p:ext uri="{BB962C8B-B14F-4D97-AF65-F5344CB8AC3E}">
        <p14:creationId xmlns:p14="http://schemas.microsoft.com/office/powerpoint/2010/main" val="31044209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533400" y="533400"/>
            <a:ext cx="79248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Functionally:</a:t>
            </a:r>
          </a:p>
          <a:p>
            <a:pPr eaLnBrk="1" hangingPunct="1">
              <a:spcBef>
                <a:spcPct val="0"/>
              </a:spcBef>
              <a:buFontTx/>
              <a:buNone/>
            </a:pPr>
            <a:endParaRPr lang="en-US" altLang="en-US" sz="2800"/>
          </a:p>
          <a:p>
            <a:pPr eaLnBrk="1" hangingPunct="1">
              <a:spcBef>
                <a:spcPct val="50000"/>
              </a:spcBef>
              <a:buFontTx/>
              <a:buNone/>
            </a:pPr>
            <a:r>
              <a:rPr lang="en-US" altLang="en-US" sz="2800"/>
              <a:t>Diversity INCREASES productivity</a:t>
            </a:r>
            <a:endParaRPr lang="en-US" altLang="en-US" sz="2800" b="1"/>
          </a:p>
          <a:p>
            <a:pPr eaLnBrk="1" hangingPunct="1">
              <a:spcBef>
                <a:spcPct val="50000"/>
              </a:spcBef>
              <a:buFontTx/>
              <a:buNone/>
            </a:pPr>
            <a:r>
              <a:rPr lang="en-US" altLang="en-US" sz="2800" b="1">
                <a:solidFill>
                  <a:srgbClr val="FF0000"/>
                </a:solidFill>
              </a:rPr>
              <a:t>- Sampling Effects</a:t>
            </a:r>
          </a:p>
          <a:p>
            <a:pPr eaLnBrk="1" hangingPunct="1">
              <a:spcBef>
                <a:spcPct val="50000"/>
              </a:spcBef>
              <a:buFontTx/>
              <a:buNone/>
            </a:pPr>
            <a:r>
              <a:rPr lang="en-US" altLang="en-US" sz="2800">
                <a:solidFill>
                  <a:srgbClr val="FF0000"/>
                </a:solidFill>
              </a:rPr>
              <a:t>More diverse communities are more likely to contain the most productive species, and thus raise the total productivity.</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1"/>
          <p:cNvSpPr txBox="1">
            <a:spLocks noChangeArrowheads="1"/>
          </p:cNvSpPr>
          <p:nvPr/>
        </p:nvSpPr>
        <p:spPr bwMode="auto">
          <a:xfrm>
            <a:off x="228600" y="304800"/>
            <a:ext cx="6629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We are a geological force, operating on an ecological timescale</a:t>
            </a:r>
          </a:p>
        </p:txBody>
      </p:sp>
      <p:pic>
        <p:nvPicPr>
          <p:cNvPr id="71683" name="Picture 2" descr="Mining trucks and equipment at the Rio Huaypetue gold mine in Pe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229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3"/>
          <p:cNvSpPr txBox="1">
            <a:spLocks noChangeArrowheads="1"/>
          </p:cNvSpPr>
          <p:nvPr/>
        </p:nvSpPr>
        <p:spPr bwMode="auto">
          <a:xfrm>
            <a:off x="4953000" y="1295400"/>
            <a:ext cx="381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chemeClr val="bg1"/>
                </a:solidFill>
                <a:latin typeface="Arial" panose="020B0604020202020204" pitchFamily="34" charset="0"/>
              </a:rPr>
              <a:t>Gold mining in Peruvian Amazon</a:t>
            </a:r>
          </a:p>
        </p:txBody>
      </p:sp>
    </p:spTree>
    <p:extLst>
      <p:ext uri="{BB962C8B-B14F-4D97-AF65-F5344CB8AC3E}">
        <p14:creationId xmlns:p14="http://schemas.microsoft.com/office/powerpoint/2010/main" val="11065810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media.web.britannica.com/eb-media/41/91641-004-842864B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0"/>
            <a:ext cx="5238750"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descr="Arenal Volc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525" y="914400"/>
            <a:ext cx="40005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3"/>
          <p:cNvSpPr txBox="1">
            <a:spLocks noChangeArrowheads="1"/>
          </p:cNvSpPr>
          <p:nvPr/>
        </p:nvSpPr>
        <p:spPr bwMode="auto">
          <a:xfrm>
            <a:off x="228600" y="304800"/>
            <a:ext cx="6629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FF0000"/>
                </a:solidFill>
                <a:latin typeface="Arial" panose="020B0604020202020204" pitchFamily="34" charset="0"/>
              </a:rPr>
              <a:t>We are a geological force, operating on an ecological timescale</a:t>
            </a:r>
          </a:p>
        </p:txBody>
      </p:sp>
    </p:spTree>
    <p:extLst>
      <p:ext uri="{BB962C8B-B14F-4D97-AF65-F5344CB8AC3E}">
        <p14:creationId xmlns:p14="http://schemas.microsoft.com/office/powerpoint/2010/main" val="265866252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2"/>
          <p:cNvSpPr txBox="1">
            <a:spLocks noChangeArrowheads="1"/>
          </p:cNvSpPr>
          <p:nvPr/>
        </p:nvSpPr>
        <p:spPr bwMode="auto">
          <a:xfrm>
            <a:off x="5791200" y="6096000"/>
            <a:ext cx="297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reservoirs in gigatons and exchanges in GT/year</a:t>
            </a:r>
          </a:p>
        </p:txBody>
      </p:sp>
      <p:pic>
        <p:nvPicPr>
          <p:cNvPr id="3075" name="Picture 1" descr="figure_23_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455738"/>
            <a:ext cx="6272213" cy="528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1"/>
          <p:cNvSpPr txBox="1">
            <a:spLocks noChangeArrowheads="1"/>
          </p:cNvSpPr>
          <p:nvPr/>
        </p:nvSpPr>
        <p:spPr bwMode="auto">
          <a:xfrm>
            <a:off x="152400" y="381000"/>
            <a:ext cx="28956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rPr>
              <a:t>RESERVOIRS:</a:t>
            </a:r>
          </a:p>
          <a:p>
            <a:pPr eaLnBrk="1" hangingPunct="1">
              <a:spcBef>
                <a:spcPct val="0"/>
              </a:spcBef>
              <a:buFontTx/>
              <a:buNone/>
            </a:pPr>
            <a:endParaRPr lang="en-US" altLang="en-US" sz="1800" b="1"/>
          </a:p>
          <a:p>
            <a:pPr eaLnBrk="1" hangingPunct="1">
              <a:spcBef>
                <a:spcPct val="0"/>
              </a:spcBef>
              <a:buFontTx/>
              <a:buNone/>
            </a:pPr>
            <a:r>
              <a:rPr lang="en-US" altLang="en-US" sz="1800" b="1"/>
              <a:t>Most atmospheric carbon has been transferred to the hydrosphere (dissolved CO</a:t>
            </a:r>
            <a:r>
              <a:rPr lang="en-US" altLang="en-US" sz="1800" b="1" baseline="-25000"/>
              <a:t>2</a:t>
            </a:r>
            <a:r>
              <a:rPr lang="en-US" altLang="en-US" sz="1800" b="1"/>
              <a:t>) and lithosphere (limestone and fossil deposits).</a:t>
            </a:r>
          </a:p>
          <a:p>
            <a:pPr eaLnBrk="1" hangingPunct="1">
              <a:spcBef>
                <a:spcPct val="0"/>
              </a:spcBef>
              <a:buFontTx/>
              <a:buNone/>
            </a:pPr>
            <a:endParaRPr lang="en-US" altLang="en-US" sz="1800" b="1"/>
          </a:p>
          <a:p>
            <a:pPr eaLnBrk="1" hangingPunct="1">
              <a:spcBef>
                <a:spcPct val="0"/>
              </a:spcBef>
              <a:buFontTx/>
              <a:buNone/>
            </a:pPr>
            <a:r>
              <a:rPr lang="en-US" altLang="en-US" sz="1800" b="1"/>
              <a:t>Dead and dissolved organic matter are other large reservoirs</a:t>
            </a:r>
          </a:p>
          <a:p>
            <a:pPr eaLnBrk="1" hangingPunct="1">
              <a:spcBef>
                <a:spcPct val="0"/>
              </a:spcBef>
              <a:buFontTx/>
              <a:buNone/>
            </a:pPr>
            <a:endParaRPr lang="en-US" altLang="en-US" sz="1800" b="1"/>
          </a:p>
          <a:p>
            <a:pPr eaLnBrk="1" hangingPunct="1">
              <a:spcBef>
                <a:spcPct val="0"/>
              </a:spcBef>
              <a:buFontTx/>
              <a:buNone/>
            </a:pPr>
            <a:r>
              <a:rPr lang="en-US" altLang="en-US" sz="1800" b="1"/>
              <a:t>The atmosphere and biosphere have some, too.</a:t>
            </a:r>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a:p>
            <a:pPr eaLnBrk="1" hangingPunct="1">
              <a:spcBef>
                <a:spcPct val="0"/>
              </a:spcBef>
              <a:buFontTx/>
              <a:buNone/>
            </a:pPr>
            <a:endParaRPr lang="en-US" altLang="en-US" sz="1800"/>
          </a:p>
        </p:txBody>
      </p:sp>
    </p:spTree>
    <p:extLst>
      <p:ext uri="{BB962C8B-B14F-4D97-AF65-F5344CB8AC3E}">
        <p14:creationId xmlns:p14="http://schemas.microsoft.com/office/powerpoint/2010/main" val="34206310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gure_23_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7413" y="161925"/>
            <a:ext cx="7369175"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5257800" y="533400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B050"/>
                </a:solidFill>
              </a:rPr>
              <a:t>Decrease due to terrestrial plant evolution and Carboniferous storage</a:t>
            </a:r>
          </a:p>
        </p:txBody>
      </p:sp>
      <p:sp>
        <p:nvSpPr>
          <p:cNvPr id="3" name="Freeform 2"/>
          <p:cNvSpPr/>
          <p:nvPr/>
        </p:nvSpPr>
        <p:spPr>
          <a:xfrm>
            <a:off x="3729038" y="904875"/>
            <a:ext cx="1849437" cy="3163888"/>
          </a:xfrm>
          <a:custGeom>
            <a:avLst/>
            <a:gdLst>
              <a:gd name="connsiteX0" fmla="*/ 0 w 1849146"/>
              <a:gd name="connsiteY0" fmla="*/ 0 h 3164933"/>
              <a:gd name="connsiteX1" fmla="*/ 50800 w 1849146"/>
              <a:gd name="connsiteY1" fmla="*/ 40640 h 3164933"/>
              <a:gd name="connsiteX2" fmla="*/ 91440 w 1849146"/>
              <a:gd name="connsiteY2" fmla="*/ 101600 h 3164933"/>
              <a:gd name="connsiteX3" fmla="*/ 121920 w 1849146"/>
              <a:gd name="connsiteY3" fmla="*/ 162560 h 3164933"/>
              <a:gd name="connsiteX4" fmla="*/ 132080 w 1849146"/>
              <a:gd name="connsiteY4" fmla="*/ 274320 h 3164933"/>
              <a:gd name="connsiteX5" fmla="*/ 142240 w 1849146"/>
              <a:gd name="connsiteY5" fmla="*/ 304800 h 3164933"/>
              <a:gd name="connsiteX6" fmla="*/ 152400 w 1849146"/>
              <a:gd name="connsiteY6" fmla="*/ 345440 h 3164933"/>
              <a:gd name="connsiteX7" fmla="*/ 172720 w 1849146"/>
              <a:gd name="connsiteY7" fmla="*/ 406400 h 3164933"/>
              <a:gd name="connsiteX8" fmla="*/ 182880 w 1849146"/>
              <a:gd name="connsiteY8" fmla="*/ 447040 h 3164933"/>
              <a:gd name="connsiteX9" fmla="*/ 193040 w 1849146"/>
              <a:gd name="connsiteY9" fmla="*/ 477520 h 3164933"/>
              <a:gd name="connsiteX10" fmla="*/ 223520 w 1849146"/>
              <a:gd name="connsiteY10" fmla="*/ 589280 h 3164933"/>
              <a:gd name="connsiteX11" fmla="*/ 243840 w 1849146"/>
              <a:gd name="connsiteY11" fmla="*/ 629920 h 3164933"/>
              <a:gd name="connsiteX12" fmla="*/ 254000 w 1849146"/>
              <a:gd name="connsiteY12" fmla="*/ 690880 h 3164933"/>
              <a:gd name="connsiteX13" fmla="*/ 274320 w 1849146"/>
              <a:gd name="connsiteY13" fmla="*/ 751840 h 3164933"/>
              <a:gd name="connsiteX14" fmla="*/ 284480 w 1849146"/>
              <a:gd name="connsiteY14" fmla="*/ 782320 h 3164933"/>
              <a:gd name="connsiteX15" fmla="*/ 294640 w 1849146"/>
              <a:gd name="connsiteY15" fmla="*/ 812800 h 3164933"/>
              <a:gd name="connsiteX16" fmla="*/ 304800 w 1849146"/>
              <a:gd name="connsiteY16" fmla="*/ 853440 h 3164933"/>
              <a:gd name="connsiteX17" fmla="*/ 314960 w 1849146"/>
              <a:gd name="connsiteY17" fmla="*/ 883920 h 3164933"/>
              <a:gd name="connsiteX18" fmla="*/ 325120 w 1849146"/>
              <a:gd name="connsiteY18" fmla="*/ 934720 h 3164933"/>
              <a:gd name="connsiteX19" fmla="*/ 345440 w 1849146"/>
              <a:gd name="connsiteY19" fmla="*/ 995680 h 3164933"/>
              <a:gd name="connsiteX20" fmla="*/ 375920 w 1849146"/>
              <a:gd name="connsiteY20" fmla="*/ 1097280 h 3164933"/>
              <a:gd name="connsiteX21" fmla="*/ 386080 w 1849146"/>
              <a:gd name="connsiteY21" fmla="*/ 1127760 h 3164933"/>
              <a:gd name="connsiteX22" fmla="*/ 406400 w 1849146"/>
              <a:gd name="connsiteY22" fmla="*/ 1168400 h 3164933"/>
              <a:gd name="connsiteX23" fmla="*/ 416560 w 1849146"/>
              <a:gd name="connsiteY23" fmla="*/ 1229360 h 3164933"/>
              <a:gd name="connsiteX24" fmla="*/ 426720 w 1849146"/>
              <a:gd name="connsiteY24" fmla="*/ 1259840 h 3164933"/>
              <a:gd name="connsiteX25" fmla="*/ 436880 w 1849146"/>
              <a:gd name="connsiteY25" fmla="*/ 1300480 h 3164933"/>
              <a:gd name="connsiteX26" fmla="*/ 477520 w 1849146"/>
              <a:gd name="connsiteY26" fmla="*/ 1391920 h 3164933"/>
              <a:gd name="connsiteX27" fmla="*/ 508000 w 1849146"/>
              <a:gd name="connsiteY27" fmla="*/ 1412240 h 3164933"/>
              <a:gd name="connsiteX28" fmla="*/ 528320 w 1849146"/>
              <a:gd name="connsiteY28" fmla="*/ 1442720 h 3164933"/>
              <a:gd name="connsiteX29" fmla="*/ 589280 w 1849146"/>
              <a:gd name="connsiteY29" fmla="*/ 1463040 h 3164933"/>
              <a:gd name="connsiteX30" fmla="*/ 670560 w 1849146"/>
              <a:gd name="connsiteY30" fmla="*/ 1422400 h 3164933"/>
              <a:gd name="connsiteX31" fmla="*/ 701040 w 1849146"/>
              <a:gd name="connsiteY31" fmla="*/ 1412240 h 3164933"/>
              <a:gd name="connsiteX32" fmla="*/ 731520 w 1849146"/>
              <a:gd name="connsiteY32" fmla="*/ 1391920 h 3164933"/>
              <a:gd name="connsiteX33" fmla="*/ 751840 w 1849146"/>
              <a:gd name="connsiteY33" fmla="*/ 1422400 h 3164933"/>
              <a:gd name="connsiteX34" fmla="*/ 762000 w 1849146"/>
              <a:gd name="connsiteY34" fmla="*/ 1503680 h 3164933"/>
              <a:gd name="connsiteX35" fmla="*/ 772160 w 1849146"/>
              <a:gd name="connsiteY35" fmla="*/ 1554480 h 3164933"/>
              <a:gd name="connsiteX36" fmla="*/ 792480 w 1849146"/>
              <a:gd name="connsiteY36" fmla="*/ 1635760 h 3164933"/>
              <a:gd name="connsiteX37" fmla="*/ 812800 w 1849146"/>
              <a:gd name="connsiteY37" fmla="*/ 1706880 h 3164933"/>
              <a:gd name="connsiteX38" fmla="*/ 822960 w 1849146"/>
              <a:gd name="connsiteY38" fmla="*/ 1778000 h 3164933"/>
              <a:gd name="connsiteX39" fmla="*/ 833120 w 1849146"/>
              <a:gd name="connsiteY39" fmla="*/ 1818640 h 3164933"/>
              <a:gd name="connsiteX40" fmla="*/ 843280 w 1849146"/>
              <a:gd name="connsiteY40" fmla="*/ 1869440 h 3164933"/>
              <a:gd name="connsiteX41" fmla="*/ 853440 w 1849146"/>
              <a:gd name="connsiteY41" fmla="*/ 1981200 h 3164933"/>
              <a:gd name="connsiteX42" fmla="*/ 863600 w 1849146"/>
              <a:gd name="connsiteY42" fmla="*/ 2021840 h 3164933"/>
              <a:gd name="connsiteX43" fmla="*/ 873760 w 1849146"/>
              <a:gd name="connsiteY43" fmla="*/ 2123440 h 3164933"/>
              <a:gd name="connsiteX44" fmla="*/ 904240 w 1849146"/>
              <a:gd name="connsiteY44" fmla="*/ 2286000 h 3164933"/>
              <a:gd name="connsiteX45" fmla="*/ 914400 w 1849146"/>
              <a:gd name="connsiteY45" fmla="*/ 2346960 h 3164933"/>
              <a:gd name="connsiteX46" fmla="*/ 924560 w 1849146"/>
              <a:gd name="connsiteY46" fmla="*/ 2377440 h 3164933"/>
              <a:gd name="connsiteX47" fmla="*/ 934720 w 1849146"/>
              <a:gd name="connsiteY47" fmla="*/ 2428240 h 3164933"/>
              <a:gd name="connsiteX48" fmla="*/ 955040 w 1849146"/>
              <a:gd name="connsiteY48" fmla="*/ 2468880 h 3164933"/>
              <a:gd name="connsiteX49" fmla="*/ 965200 w 1849146"/>
              <a:gd name="connsiteY49" fmla="*/ 2529840 h 3164933"/>
              <a:gd name="connsiteX50" fmla="*/ 975360 w 1849146"/>
              <a:gd name="connsiteY50" fmla="*/ 2600960 h 3164933"/>
              <a:gd name="connsiteX51" fmla="*/ 995680 w 1849146"/>
              <a:gd name="connsiteY51" fmla="*/ 2661920 h 3164933"/>
              <a:gd name="connsiteX52" fmla="*/ 1016000 w 1849146"/>
              <a:gd name="connsiteY52" fmla="*/ 2692400 h 3164933"/>
              <a:gd name="connsiteX53" fmla="*/ 1036320 w 1849146"/>
              <a:gd name="connsiteY53" fmla="*/ 2773680 h 3164933"/>
              <a:gd name="connsiteX54" fmla="*/ 1056640 w 1849146"/>
              <a:gd name="connsiteY54" fmla="*/ 2804160 h 3164933"/>
              <a:gd name="connsiteX55" fmla="*/ 1066800 w 1849146"/>
              <a:gd name="connsiteY55" fmla="*/ 2834640 h 3164933"/>
              <a:gd name="connsiteX56" fmla="*/ 1087120 w 1849146"/>
              <a:gd name="connsiteY56" fmla="*/ 2865120 h 3164933"/>
              <a:gd name="connsiteX57" fmla="*/ 1148080 w 1849146"/>
              <a:gd name="connsiteY57" fmla="*/ 2926080 h 3164933"/>
              <a:gd name="connsiteX58" fmla="*/ 1209040 w 1849146"/>
              <a:gd name="connsiteY58" fmla="*/ 3027680 h 3164933"/>
              <a:gd name="connsiteX59" fmla="*/ 1239520 w 1849146"/>
              <a:gd name="connsiteY59" fmla="*/ 3048000 h 3164933"/>
              <a:gd name="connsiteX60" fmla="*/ 1290320 w 1849146"/>
              <a:gd name="connsiteY60" fmla="*/ 3108960 h 3164933"/>
              <a:gd name="connsiteX61" fmla="*/ 1320800 w 1849146"/>
              <a:gd name="connsiteY61" fmla="*/ 3129280 h 3164933"/>
              <a:gd name="connsiteX62" fmla="*/ 1391920 w 1849146"/>
              <a:gd name="connsiteY62" fmla="*/ 3139440 h 3164933"/>
              <a:gd name="connsiteX63" fmla="*/ 1422400 w 1849146"/>
              <a:gd name="connsiteY63" fmla="*/ 3149600 h 3164933"/>
              <a:gd name="connsiteX64" fmla="*/ 1788160 w 1849146"/>
              <a:gd name="connsiteY64" fmla="*/ 3149600 h 3164933"/>
              <a:gd name="connsiteX65" fmla="*/ 1849120 w 1849146"/>
              <a:gd name="connsiteY65" fmla="*/ 3119120 h 316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49146" h="3164933">
                <a:moveTo>
                  <a:pt x="0" y="0"/>
                </a:moveTo>
                <a:cubicBezTo>
                  <a:pt x="16933" y="13547"/>
                  <a:pt x="36293" y="24521"/>
                  <a:pt x="50800" y="40640"/>
                </a:cubicBezTo>
                <a:cubicBezTo>
                  <a:pt x="67137" y="58792"/>
                  <a:pt x="77893" y="81280"/>
                  <a:pt x="91440" y="101600"/>
                </a:cubicBezTo>
                <a:cubicBezTo>
                  <a:pt x="117701" y="140991"/>
                  <a:pt x="107899" y="120496"/>
                  <a:pt x="121920" y="162560"/>
                </a:cubicBezTo>
                <a:cubicBezTo>
                  <a:pt x="125307" y="199813"/>
                  <a:pt x="126790" y="237289"/>
                  <a:pt x="132080" y="274320"/>
                </a:cubicBezTo>
                <a:cubicBezTo>
                  <a:pt x="133595" y="284922"/>
                  <a:pt x="139298" y="294502"/>
                  <a:pt x="142240" y="304800"/>
                </a:cubicBezTo>
                <a:cubicBezTo>
                  <a:pt x="146076" y="318226"/>
                  <a:pt x="148388" y="332065"/>
                  <a:pt x="152400" y="345440"/>
                </a:cubicBezTo>
                <a:cubicBezTo>
                  <a:pt x="158555" y="365956"/>
                  <a:pt x="167525" y="385620"/>
                  <a:pt x="172720" y="406400"/>
                </a:cubicBezTo>
                <a:cubicBezTo>
                  <a:pt x="176107" y="419947"/>
                  <a:pt x="179044" y="433614"/>
                  <a:pt x="182880" y="447040"/>
                </a:cubicBezTo>
                <a:cubicBezTo>
                  <a:pt x="185822" y="457338"/>
                  <a:pt x="190222" y="467188"/>
                  <a:pt x="193040" y="477520"/>
                </a:cubicBezTo>
                <a:cubicBezTo>
                  <a:pt x="196925" y="491765"/>
                  <a:pt x="211827" y="561997"/>
                  <a:pt x="223520" y="589280"/>
                </a:cubicBezTo>
                <a:cubicBezTo>
                  <a:pt x="229486" y="603201"/>
                  <a:pt x="237067" y="616373"/>
                  <a:pt x="243840" y="629920"/>
                </a:cubicBezTo>
                <a:cubicBezTo>
                  <a:pt x="247227" y="650240"/>
                  <a:pt x="249004" y="670895"/>
                  <a:pt x="254000" y="690880"/>
                </a:cubicBezTo>
                <a:cubicBezTo>
                  <a:pt x="259195" y="711660"/>
                  <a:pt x="267547" y="731520"/>
                  <a:pt x="274320" y="751840"/>
                </a:cubicBezTo>
                <a:lnTo>
                  <a:pt x="284480" y="782320"/>
                </a:lnTo>
                <a:cubicBezTo>
                  <a:pt x="287867" y="792480"/>
                  <a:pt x="292043" y="802410"/>
                  <a:pt x="294640" y="812800"/>
                </a:cubicBezTo>
                <a:cubicBezTo>
                  <a:pt x="298027" y="826347"/>
                  <a:pt x="300964" y="840014"/>
                  <a:pt x="304800" y="853440"/>
                </a:cubicBezTo>
                <a:cubicBezTo>
                  <a:pt x="307742" y="863738"/>
                  <a:pt x="312363" y="873530"/>
                  <a:pt x="314960" y="883920"/>
                </a:cubicBezTo>
                <a:cubicBezTo>
                  <a:pt x="319148" y="900673"/>
                  <a:pt x="320576" y="918060"/>
                  <a:pt x="325120" y="934720"/>
                </a:cubicBezTo>
                <a:cubicBezTo>
                  <a:pt x="330756" y="955384"/>
                  <a:pt x="340245" y="974900"/>
                  <a:pt x="345440" y="995680"/>
                </a:cubicBezTo>
                <a:cubicBezTo>
                  <a:pt x="360795" y="1057100"/>
                  <a:pt x="351184" y="1023073"/>
                  <a:pt x="375920" y="1097280"/>
                </a:cubicBezTo>
                <a:cubicBezTo>
                  <a:pt x="379307" y="1107440"/>
                  <a:pt x="381291" y="1118181"/>
                  <a:pt x="386080" y="1127760"/>
                </a:cubicBezTo>
                <a:lnTo>
                  <a:pt x="406400" y="1168400"/>
                </a:lnTo>
                <a:cubicBezTo>
                  <a:pt x="409787" y="1188720"/>
                  <a:pt x="412091" y="1209250"/>
                  <a:pt x="416560" y="1229360"/>
                </a:cubicBezTo>
                <a:cubicBezTo>
                  <a:pt x="418883" y="1239815"/>
                  <a:pt x="423778" y="1249542"/>
                  <a:pt x="426720" y="1259840"/>
                </a:cubicBezTo>
                <a:cubicBezTo>
                  <a:pt x="430556" y="1273266"/>
                  <a:pt x="432868" y="1287105"/>
                  <a:pt x="436880" y="1300480"/>
                </a:cubicBezTo>
                <a:cubicBezTo>
                  <a:pt x="445503" y="1329224"/>
                  <a:pt x="454188" y="1368588"/>
                  <a:pt x="477520" y="1391920"/>
                </a:cubicBezTo>
                <a:cubicBezTo>
                  <a:pt x="486154" y="1400554"/>
                  <a:pt x="497840" y="1405467"/>
                  <a:pt x="508000" y="1412240"/>
                </a:cubicBezTo>
                <a:cubicBezTo>
                  <a:pt x="514773" y="1422400"/>
                  <a:pt x="517965" y="1436248"/>
                  <a:pt x="528320" y="1442720"/>
                </a:cubicBezTo>
                <a:cubicBezTo>
                  <a:pt x="546483" y="1454072"/>
                  <a:pt x="589280" y="1463040"/>
                  <a:pt x="589280" y="1463040"/>
                </a:cubicBezTo>
                <a:cubicBezTo>
                  <a:pt x="690818" y="1442732"/>
                  <a:pt x="597376" y="1471189"/>
                  <a:pt x="670560" y="1422400"/>
                </a:cubicBezTo>
                <a:cubicBezTo>
                  <a:pt x="679471" y="1416459"/>
                  <a:pt x="691461" y="1417029"/>
                  <a:pt x="701040" y="1412240"/>
                </a:cubicBezTo>
                <a:cubicBezTo>
                  <a:pt x="711962" y="1406779"/>
                  <a:pt x="721360" y="1398693"/>
                  <a:pt x="731520" y="1391920"/>
                </a:cubicBezTo>
                <a:cubicBezTo>
                  <a:pt x="738293" y="1402080"/>
                  <a:pt x="748627" y="1410619"/>
                  <a:pt x="751840" y="1422400"/>
                </a:cubicBezTo>
                <a:cubicBezTo>
                  <a:pt x="759024" y="1448742"/>
                  <a:pt x="757848" y="1476693"/>
                  <a:pt x="762000" y="1503680"/>
                </a:cubicBezTo>
                <a:cubicBezTo>
                  <a:pt x="764626" y="1520748"/>
                  <a:pt x="768277" y="1537654"/>
                  <a:pt x="772160" y="1554480"/>
                </a:cubicBezTo>
                <a:cubicBezTo>
                  <a:pt x="778440" y="1581692"/>
                  <a:pt x="783649" y="1609266"/>
                  <a:pt x="792480" y="1635760"/>
                </a:cubicBezTo>
                <a:cubicBezTo>
                  <a:pt x="801185" y="1661875"/>
                  <a:pt x="807697" y="1678814"/>
                  <a:pt x="812800" y="1706880"/>
                </a:cubicBezTo>
                <a:cubicBezTo>
                  <a:pt x="817084" y="1730441"/>
                  <a:pt x="818676" y="1754439"/>
                  <a:pt x="822960" y="1778000"/>
                </a:cubicBezTo>
                <a:cubicBezTo>
                  <a:pt x="825458" y="1791738"/>
                  <a:pt x="830091" y="1805009"/>
                  <a:pt x="833120" y="1818640"/>
                </a:cubicBezTo>
                <a:cubicBezTo>
                  <a:pt x="836866" y="1835497"/>
                  <a:pt x="839893" y="1852507"/>
                  <a:pt x="843280" y="1869440"/>
                </a:cubicBezTo>
                <a:cubicBezTo>
                  <a:pt x="846667" y="1906693"/>
                  <a:pt x="848496" y="1944121"/>
                  <a:pt x="853440" y="1981200"/>
                </a:cubicBezTo>
                <a:cubicBezTo>
                  <a:pt x="855285" y="1995041"/>
                  <a:pt x="861625" y="2008017"/>
                  <a:pt x="863600" y="2021840"/>
                </a:cubicBezTo>
                <a:cubicBezTo>
                  <a:pt x="868413" y="2055534"/>
                  <a:pt x="869161" y="2089717"/>
                  <a:pt x="873760" y="2123440"/>
                </a:cubicBezTo>
                <a:cubicBezTo>
                  <a:pt x="908936" y="2381397"/>
                  <a:pt x="879830" y="2163952"/>
                  <a:pt x="904240" y="2286000"/>
                </a:cubicBezTo>
                <a:cubicBezTo>
                  <a:pt x="908280" y="2306200"/>
                  <a:pt x="909931" y="2326850"/>
                  <a:pt x="914400" y="2346960"/>
                </a:cubicBezTo>
                <a:cubicBezTo>
                  <a:pt x="916723" y="2357415"/>
                  <a:pt x="921963" y="2367050"/>
                  <a:pt x="924560" y="2377440"/>
                </a:cubicBezTo>
                <a:cubicBezTo>
                  <a:pt x="928748" y="2394193"/>
                  <a:pt x="929259" y="2411857"/>
                  <a:pt x="934720" y="2428240"/>
                </a:cubicBezTo>
                <a:cubicBezTo>
                  <a:pt x="939509" y="2442608"/>
                  <a:pt x="948267" y="2455333"/>
                  <a:pt x="955040" y="2468880"/>
                </a:cubicBezTo>
                <a:cubicBezTo>
                  <a:pt x="958427" y="2489200"/>
                  <a:pt x="962068" y="2509479"/>
                  <a:pt x="965200" y="2529840"/>
                </a:cubicBezTo>
                <a:cubicBezTo>
                  <a:pt x="968841" y="2553509"/>
                  <a:pt x="969975" y="2577626"/>
                  <a:pt x="975360" y="2600960"/>
                </a:cubicBezTo>
                <a:cubicBezTo>
                  <a:pt x="980176" y="2621831"/>
                  <a:pt x="983799" y="2644098"/>
                  <a:pt x="995680" y="2661920"/>
                </a:cubicBezTo>
                <a:cubicBezTo>
                  <a:pt x="1002453" y="2672080"/>
                  <a:pt x="1010539" y="2681478"/>
                  <a:pt x="1016000" y="2692400"/>
                </a:cubicBezTo>
                <a:cubicBezTo>
                  <a:pt x="1034802" y="2730004"/>
                  <a:pt x="1018930" y="2727308"/>
                  <a:pt x="1036320" y="2773680"/>
                </a:cubicBezTo>
                <a:cubicBezTo>
                  <a:pt x="1040607" y="2785113"/>
                  <a:pt x="1051179" y="2793238"/>
                  <a:pt x="1056640" y="2804160"/>
                </a:cubicBezTo>
                <a:cubicBezTo>
                  <a:pt x="1061429" y="2813739"/>
                  <a:pt x="1062011" y="2825061"/>
                  <a:pt x="1066800" y="2834640"/>
                </a:cubicBezTo>
                <a:cubicBezTo>
                  <a:pt x="1072261" y="2845562"/>
                  <a:pt x="1079008" y="2855994"/>
                  <a:pt x="1087120" y="2865120"/>
                </a:cubicBezTo>
                <a:cubicBezTo>
                  <a:pt x="1106212" y="2886598"/>
                  <a:pt x="1135229" y="2900377"/>
                  <a:pt x="1148080" y="2926080"/>
                </a:cubicBezTo>
                <a:cubicBezTo>
                  <a:pt x="1160313" y="2950546"/>
                  <a:pt x="1190650" y="3015420"/>
                  <a:pt x="1209040" y="3027680"/>
                </a:cubicBezTo>
                <a:lnTo>
                  <a:pt x="1239520" y="3048000"/>
                </a:lnTo>
                <a:cubicBezTo>
                  <a:pt x="1259500" y="3077970"/>
                  <a:pt x="1260984" y="3084514"/>
                  <a:pt x="1290320" y="3108960"/>
                </a:cubicBezTo>
                <a:cubicBezTo>
                  <a:pt x="1299701" y="3116777"/>
                  <a:pt x="1309104" y="3125771"/>
                  <a:pt x="1320800" y="3129280"/>
                </a:cubicBezTo>
                <a:cubicBezTo>
                  <a:pt x="1343737" y="3136161"/>
                  <a:pt x="1368213" y="3136053"/>
                  <a:pt x="1391920" y="3139440"/>
                </a:cubicBezTo>
                <a:cubicBezTo>
                  <a:pt x="1402080" y="3142827"/>
                  <a:pt x="1412010" y="3147003"/>
                  <a:pt x="1422400" y="3149600"/>
                </a:cubicBezTo>
                <a:cubicBezTo>
                  <a:pt x="1548957" y="3181239"/>
                  <a:pt x="1621664" y="3154971"/>
                  <a:pt x="1788160" y="3149600"/>
                </a:cubicBezTo>
                <a:cubicBezTo>
                  <a:pt x="1852333" y="3128209"/>
                  <a:pt x="1849120" y="3150699"/>
                  <a:pt x="1849120" y="311912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0327697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685800" y="533400"/>
            <a:ext cx="61722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solidFill>
                  <a:srgbClr val="FF0000"/>
                </a:solidFill>
              </a:rPr>
              <a:t>- last 160,000 years (ice cores</a:t>
            </a:r>
            <a:r>
              <a:rPr lang="en-US" altLang="en-US" sz="1800">
                <a:solidFill>
                  <a:srgbClr val="FF0000"/>
                </a:solidFill>
              </a:rPr>
              <a:t>)</a:t>
            </a:r>
          </a:p>
        </p:txBody>
      </p:sp>
      <p:pic>
        <p:nvPicPr>
          <p:cNvPr id="9219" name="Picture 4" descr="vostokg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6977063" cy="49799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220" name="Line 5"/>
          <p:cNvSpPr>
            <a:spLocks noChangeShapeType="1"/>
          </p:cNvSpPr>
          <p:nvPr/>
        </p:nvSpPr>
        <p:spPr bwMode="auto">
          <a:xfrm>
            <a:off x="1752600" y="2171700"/>
            <a:ext cx="5910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1" name="Line 6"/>
          <p:cNvSpPr>
            <a:spLocks noChangeShapeType="1"/>
          </p:cNvSpPr>
          <p:nvPr/>
        </p:nvSpPr>
        <p:spPr bwMode="auto">
          <a:xfrm>
            <a:off x="7391400" y="1524000"/>
            <a:ext cx="381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2" name="Text Box 7"/>
          <p:cNvSpPr txBox="1">
            <a:spLocks noChangeArrowheads="1"/>
          </p:cNvSpPr>
          <p:nvPr/>
        </p:nvSpPr>
        <p:spPr bwMode="auto">
          <a:xfrm>
            <a:off x="7878763" y="717550"/>
            <a:ext cx="6858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t>401</a:t>
            </a:r>
          </a:p>
        </p:txBody>
      </p:sp>
      <p:sp>
        <p:nvSpPr>
          <p:cNvPr id="9223" name="Text Box 8"/>
          <p:cNvSpPr txBox="1">
            <a:spLocks noChangeArrowheads="1"/>
          </p:cNvSpPr>
          <p:nvPr/>
        </p:nvSpPr>
        <p:spPr bwMode="auto">
          <a:xfrm>
            <a:off x="7924800" y="1943100"/>
            <a:ext cx="68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t>280</a:t>
            </a:r>
          </a:p>
        </p:txBody>
      </p:sp>
      <p:sp>
        <p:nvSpPr>
          <p:cNvPr id="9224" name="Line 9"/>
          <p:cNvSpPr>
            <a:spLocks noChangeShapeType="1"/>
          </p:cNvSpPr>
          <p:nvPr/>
        </p:nvSpPr>
        <p:spPr bwMode="auto">
          <a:xfrm flipV="1">
            <a:off x="7407275" y="903288"/>
            <a:ext cx="76200" cy="1497012"/>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31426351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3"/>
          <p:cNvSpPr txBox="1">
            <a:spLocks noChangeArrowheads="1"/>
          </p:cNvSpPr>
          <p:nvPr/>
        </p:nvSpPr>
        <p:spPr bwMode="auto">
          <a:xfrm>
            <a:off x="457200" y="349250"/>
            <a:ext cx="67056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srgbClr val="FF0000"/>
                </a:solidFill>
              </a:rPr>
              <a:t>- Since 1000: up 43% (all since 1830 – industrial revolution)</a:t>
            </a:r>
          </a:p>
        </p:txBody>
      </p:sp>
      <p:pic>
        <p:nvPicPr>
          <p:cNvPr id="10243" name="Picture 5" descr="c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77900"/>
            <a:ext cx="7391400" cy="53705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244" name="Line 6"/>
          <p:cNvSpPr>
            <a:spLocks noChangeShapeType="1"/>
          </p:cNvSpPr>
          <p:nvPr/>
        </p:nvSpPr>
        <p:spPr bwMode="auto">
          <a:xfrm flipH="1">
            <a:off x="7924800" y="349250"/>
            <a:ext cx="228600" cy="178435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00429935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609600" y="349250"/>
            <a:ext cx="61722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dirty="0">
                <a:solidFill>
                  <a:srgbClr val="FF0000"/>
                </a:solidFill>
              </a:rPr>
              <a:t>- Since 1955: 318 to </a:t>
            </a:r>
            <a:r>
              <a:rPr lang="en-US" altLang="en-US" sz="1800" b="1" dirty="0" smtClean="0">
                <a:solidFill>
                  <a:srgbClr val="FF0000"/>
                </a:solidFill>
              </a:rPr>
              <a:t>407 (June 6, 2016) </a:t>
            </a:r>
            <a:r>
              <a:rPr lang="en-US" altLang="en-US" sz="1800" b="1" dirty="0">
                <a:solidFill>
                  <a:srgbClr val="FF0000"/>
                </a:solidFill>
              </a:rPr>
              <a:t>– 26%</a:t>
            </a:r>
          </a:p>
        </p:txBody>
      </p:sp>
      <p:pic>
        <p:nvPicPr>
          <p:cNvPr id="11267" name="Picture 7" descr="mauna loa observatory CO2 ppm char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538288"/>
            <a:ext cx="8818563"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83264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381000" y="304800"/>
            <a:ext cx="6705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FF0000"/>
                </a:solidFill>
              </a:rPr>
              <a:t>- Ocean absorption and acidification</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3" y="914400"/>
            <a:ext cx="9774238" cy="935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299915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381000"/>
            <a:ext cx="84201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467641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9600"/>
            <a:ext cx="8840787" cy="583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625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533400" y="533400"/>
            <a:ext cx="792480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a:t>Functionally:</a:t>
            </a:r>
          </a:p>
          <a:p>
            <a:pPr eaLnBrk="1" hangingPunct="1">
              <a:spcBef>
                <a:spcPct val="0"/>
              </a:spcBef>
              <a:buFontTx/>
              <a:buNone/>
            </a:pPr>
            <a:endParaRPr lang="en-US" altLang="en-US" sz="2800"/>
          </a:p>
          <a:p>
            <a:pPr eaLnBrk="1" hangingPunct="1">
              <a:spcBef>
                <a:spcPct val="50000"/>
              </a:spcBef>
              <a:buFontTx/>
              <a:buNone/>
            </a:pPr>
            <a:r>
              <a:rPr lang="en-US" altLang="en-US" sz="2800"/>
              <a:t>Diversity INCREASES productivity</a:t>
            </a:r>
            <a:endParaRPr lang="en-US" altLang="en-US" sz="2800" b="1"/>
          </a:p>
          <a:p>
            <a:pPr eaLnBrk="1" hangingPunct="1">
              <a:spcBef>
                <a:spcPct val="50000"/>
              </a:spcBef>
              <a:buFontTx/>
              <a:buNone/>
            </a:pPr>
            <a:r>
              <a:rPr lang="en-US" altLang="en-US" sz="2800" b="1">
                <a:solidFill>
                  <a:srgbClr val="FF0000"/>
                </a:solidFill>
              </a:rPr>
              <a:t>- Sampling Effects</a:t>
            </a:r>
          </a:p>
          <a:p>
            <a:pPr eaLnBrk="1" hangingPunct="1">
              <a:spcBef>
                <a:spcPct val="50000"/>
              </a:spcBef>
              <a:buFontTx/>
              <a:buNone/>
            </a:pPr>
            <a:r>
              <a:rPr lang="en-US" altLang="en-US" sz="2800">
                <a:solidFill>
                  <a:srgbClr val="FF0000"/>
                </a:solidFill>
              </a:rPr>
              <a:t>More diverse communities are more likely to contain </a:t>
            </a:r>
            <a:r>
              <a:rPr lang="en-US" altLang="en-US" sz="2800">
                <a:solidFill>
                  <a:srgbClr val="0070C0"/>
                </a:solidFill>
              </a:rPr>
              <a:t>the most productive species</a:t>
            </a:r>
            <a:r>
              <a:rPr lang="en-US" altLang="en-US" sz="2800">
                <a:solidFill>
                  <a:srgbClr val="FF0000"/>
                </a:solidFill>
              </a:rPr>
              <a:t>, and thus raise the total productivity.</a:t>
            </a:r>
            <a:r>
              <a:rPr lang="en-US" altLang="en-US" sz="2800" b="1">
                <a:solidFill>
                  <a:srgbClr val="FF0000"/>
                </a:solidFill>
              </a:rPr>
              <a:t> </a:t>
            </a:r>
          </a:p>
          <a:p>
            <a:pPr eaLnBrk="1" hangingPunct="1">
              <a:spcBef>
                <a:spcPct val="50000"/>
              </a:spcBef>
              <a:buFontTx/>
              <a:buNone/>
            </a:pPr>
            <a:r>
              <a:rPr lang="en-US" altLang="en-US" sz="2800" b="1">
                <a:solidFill>
                  <a:srgbClr val="FF0000"/>
                </a:solidFill>
              </a:rPr>
              <a:t>- Niche Complementarity</a:t>
            </a:r>
          </a:p>
          <a:p>
            <a:pPr eaLnBrk="1" hangingPunct="1">
              <a:spcBef>
                <a:spcPct val="50000"/>
              </a:spcBef>
              <a:buFontTx/>
              <a:buNone/>
            </a:pPr>
            <a:r>
              <a:rPr lang="en-US" altLang="en-US" sz="2800">
                <a:solidFill>
                  <a:srgbClr val="FF0000"/>
                </a:solidFill>
              </a:rPr>
              <a:t>More diverse communities are more likely to contain </a:t>
            </a:r>
            <a:r>
              <a:rPr lang="en-US" altLang="en-US" sz="2800">
                <a:solidFill>
                  <a:srgbClr val="0070C0"/>
                </a:solidFill>
              </a:rPr>
              <a:t>different types of species </a:t>
            </a:r>
            <a:r>
              <a:rPr lang="en-US" altLang="en-US" sz="2800">
                <a:solidFill>
                  <a:srgbClr val="FF0000"/>
                </a:solidFill>
              </a:rPr>
              <a:t>that use different types of energy... thus more efficiently harvesting the available energy</a:t>
            </a:r>
          </a:p>
          <a:p>
            <a:pPr eaLnBrk="1" hangingPunct="1">
              <a:spcBef>
                <a:spcPct val="50000"/>
              </a:spcBef>
              <a:buFontTx/>
              <a:buNone/>
            </a:pPr>
            <a:endParaRPr lang="en-US" altLang="en-US" sz="2800">
              <a:solidFill>
                <a:srgbClr val="FF000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www.skepticalscience.com/graphics/Total_Heat_Content_201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95313"/>
            <a:ext cx="8029575" cy="601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20924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381000" y="457200"/>
            <a:ext cx="3733800"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Char char="-"/>
            </a:pPr>
            <a:r>
              <a:rPr lang="en-US" altLang="en-US" sz="1800" b="1">
                <a:solidFill>
                  <a:srgbClr val="FF0000"/>
                </a:solidFill>
              </a:rPr>
              <a:t>Reductions in Polar Ice</a:t>
            </a:r>
          </a:p>
          <a:p>
            <a:pPr eaLnBrk="1" hangingPunct="1">
              <a:spcBef>
                <a:spcPct val="50000"/>
              </a:spcBef>
              <a:buFontTx/>
              <a:buNone/>
            </a:pPr>
            <a:r>
              <a:rPr lang="en-US" altLang="en-US" sz="1800"/>
              <a:t>(area covered)</a:t>
            </a:r>
          </a:p>
          <a:p>
            <a:pPr eaLnBrk="1" hangingPunct="1">
              <a:spcBef>
                <a:spcPct val="50000"/>
              </a:spcBef>
              <a:buFontTx/>
              <a:buNone/>
            </a:pPr>
            <a:endParaRPr lang="en-US" altLang="en-US" sz="1800" baseline="-25000">
              <a:solidFill>
                <a:srgbClr val="FF0000"/>
              </a:solidFill>
            </a:endParaRPr>
          </a:p>
        </p:txBody>
      </p:sp>
      <p:pic>
        <p:nvPicPr>
          <p:cNvPr id="20483" name="Picture 4" descr="arc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533400"/>
            <a:ext cx="4394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5"/>
          <p:cNvSpPr txBox="1">
            <a:spLocks noChangeArrowheads="1"/>
          </p:cNvSpPr>
          <p:nvPr/>
        </p:nvSpPr>
        <p:spPr bwMode="auto">
          <a:xfrm>
            <a:off x="2590800" y="2743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t>1979</a:t>
            </a:r>
          </a:p>
        </p:txBody>
      </p:sp>
      <p:sp>
        <p:nvSpPr>
          <p:cNvPr id="20485" name="Text Box 6"/>
          <p:cNvSpPr txBox="1">
            <a:spLocks noChangeArrowheads="1"/>
          </p:cNvSpPr>
          <p:nvPr/>
        </p:nvSpPr>
        <p:spPr bwMode="auto">
          <a:xfrm>
            <a:off x="2590800" y="57150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t>2003</a:t>
            </a:r>
          </a:p>
        </p:txBody>
      </p:sp>
      <p:sp>
        <p:nvSpPr>
          <p:cNvPr id="20486" name="Text Box 7"/>
          <p:cNvSpPr txBox="1">
            <a:spLocks noChangeArrowheads="1"/>
          </p:cNvSpPr>
          <p:nvPr/>
        </p:nvSpPr>
        <p:spPr bwMode="auto">
          <a:xfrm>
            <a:off x="228600" y="57150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t>Nasa.gov</a:t>
            </a:r>
          </a:p>
        </p:txBody>
      </p:sp>
    </p:spTree>
    <p:extLst>
      <p:ext uri="{BB962C8B-B14F-4D97-AF65-F5344CB8AC3E}">
        <p14:creationId xmlns:p14="http://schemas.microsoft.com/office/powerpoint/2010/main" val="198007700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n image of the Arctic sea ice on September 16, 2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1905000"/>
            <a:ext cx="8142287"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1"/>
          <p:cNvSpPr txBox="1">
            <a:spLocks noChangeArrowheads="1"/>
          </p:cNvSpPr>
          <p:nvPr/>
        </p:nvSpPr>
        <p:spPr bwMode="auto">
          <a:xfrm>
            <a:off x="525463" y="533400"/>
            <a:ext cx="8008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t>Summer 2012 – Record low summer sea ice</a:t>
            </a:r>
          </a:p>
        </p:txBody>
      </p:sp>
    </p:spTree>
    <p:extLst>
      <p:ext uri="{BB962C8B-B14F-4D97-AF65-F5344CB8AC3E}">
        <p14:creationId xmlns:p14="http://schemas.microsoft.com/office/powerpoint/2010/main" val="19740036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713" y="762000"/>
            <a:ext cx="8156575"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99031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762000"/>
            <a:ext cx="83566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2075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p:cNvSpPr txBox="1">
            <a:spLocks noChangeArrowheads="1"/>
          </p:cNvSpPr>
          <p:nvPr/>
        </p:nvSpPr>
        <p:spPr bwMode="auto">
          <a:xfrm>
            <a:off x="381000" y="304800"/>
            <a:ext cx="472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1800" b="1"/>
              <a:t>Reductions in polar ice</a:t>
            </a:r>
          </a:p>
          <a:p>
            <a:pPr eaLnBrk="1" hangingPunct="1">
              <a:spcBef>
                <a:spcPct val="0"/>
              </a:spcBef>
              <a:buFontTx/>
              <a:buChar char="-"/>
            </a:pPr>
            <a:r>
              <a:rPr lang="en-US" altLang="en-US" sz="1800" b="1"/>
              <a:t>Reductions in glacial ice</a:t>
            </a: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304800"/>
            <a:ext cx="4194175" cy="6278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1371600"/>
            <a:ext cx="4462462"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TextBox 2"/>
          <p:cNvSpPr txBox="1">
            <a:spLocks noChangeArrowheads="1"/>
          </p:cNvSpPr>
          <p:nvPr/>
        </p:nvSpPr>
        <p:spPr bwMode="auto">
          <a:xfrm>
            <a:off x="381000" y="5486400"/>
            <a:ext cx="4432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t>B-15 is the size of Connecticutt  (2000)</a:t>
            </a:r>
          </a:p>
        </p:txBody>
      </p:sp>
    </p:spTree>
    <p:extLst>
      <p:ext uri="{BB962C8B-B14F-4D97-AF65-F5344CB8AC3E}">
        <p14:creationId xmlns:p14="http://schemas.microsoft.com/office/powerpoint/2010/main" val="23019777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381000" y="304800"/>
            <a:ext cx="472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1800" b="1"/>
              <a:t>Reductions in polar ice</a:t>
            </a:r>
          </a:p>
          <a:p>
            <a:pPr eaLnBrk="1" hangingPunct="1">
              <a:spcBef>
                <a:spcPct val="0"/>
              </a:spcBef>
              <a:buFontTx/>
              <a:buChar char="-"/>
            </a:pPr>
            <a:r>
              <a:rPr lang="en-US" altLang="en-US" sz="1800" b="1"/>
              <a:t>Reductions in glacial ice</a:t>
            </a:r>
          </a:p>
        </p:txBody>
      </p:sp>
      <p:pic>
        <p:nvPicPr>
          <p:cNvPr id="29699" name="Picture 2" descr="Athabasca Glacier retreat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38" y="1447800"/>
            <a:ext cx="8602662"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71215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p:cNvSpPr txBox="1">
            <a:spLocks noChangeArrowheads="1"/>
          </p:cNvSpPr>
          <p:nvPr/>
        </p:nvSpPr>
        <p:spPr bwMode="auto">
          <a:xfrm>
            <a:off x="533400" y="381000"/>
            <a:ext cx="6629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b="1"/>
              <a:t>- Increases in Sea Level</a:t>
            </a:r>
          </a:p>
          <a:p>
            <a:pPr eaLnBrk="1" hangingPunct="1">
              <a:spcBef>
                <a:spcPct val="50000"/>
              </a:spcBef>
              <a:buFontTx/>
              <a:buNone/>
            </a:pPr>
            <a:endParaRPr lang="en-US" altLang="en-US" sz="1800" baseline="-25000">
              <a:solidFill>
                <a:srgbClr val="FF0000"/>
              </a:solidFill>
            </a:endParaRPr>
          </a:p>
        </p:txBody>
      </p:sp>
      <p:pic>
        <p:nvPicPr>
          <p:cNvPr id="31747" name="Picture 4" descr="SEALE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38200"/>
            <a:ext cx="6858000" cy="56562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2392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381000"/>
            <a:ext cx="5791200" cy="619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3" name="TextBox 2"/>
          <p:cNvSpPr txBox="1">
            <a:spLocks noChangeArrowheads="1"/>
          </p:cNvSpPr>
          <p:nvPr/>
        </p:nvSpPr>
        <p:spPr bwMode="auto">
          <a:xfrm>
            <a:off x="381000" y="304800"/>
            <a:ext cx="472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1800" b="1"/>
              <a:t>Reductions in polar ice</a:t>
            </a:r>
          </a:p>
          <a:p>
            <a:pPr eaLnBrk="1" hangingPunct="1">
              <a:spcBef>
                <a:spcPct val="0"/>
              </a:spcBef>
              <a:buFontTx/>
              <a:buChar char="-"/>
            </a:pPr>
            <a:r>
              <a:rPr lang="en-US" altLang="en-US" sz="1800" b="1"/>
              <a:t>Reductions in glacial ice</a:t>
            </a:r>
          </a:p>
          <a:p>
            <a:pPr eaLnBrk="1" hangingPunct="1">
              <a:spcBef>
                <a:spcPct val="0"/>
              </a:spcBef>
              <a:buFontTx/>
              <a:buChar char="-"/>
            </a:pPr>
            <a:r>
              <a:rPr lang="en-US" altLang="en-US" sz="1800" b="1"/>
              <a:t>Sea level rise</a:t>
            </a:r>
          </a:p>
        </p:txBody>
      </p:sp>
    </p:spTree>
    <p:extLst>
      <p:ext uri="{BB962C8B-B14F-4D97-AF65-F5344CB8AC3E}">
        <p14:creationId xmlns:p14="http://schemas.microsoft.com/office/powerpoint/2010/main" val="46823092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062038"/>
            <a:ext cx="4938713" cy="494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TextBox 2"/>
          <p:cNvSpPr txBox="1">
            <a:spLocks noChangeArrowheads="1"/>
          </p:cNvSpPr>
          <p:nvPr/>
        </p:nvSpPr>
        <p:spPr bwMode="auto">
          <a:xfrm>
            <a:off x="381000" y="304800"/>
            <a:ext cx="472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en-US" sz="1800" b="1"/>
              <a:t>Reductions in polar ice</a:t>
            </a:r>
          </a:p>
          <a:p>
            <a:pPr eaLnBrk="1" hangingPunct="1">
              <a:spcBef>
                <a:spcPct val="0"/>
              </a:spcBef>
              <a:buFontTx/>
              <a:buChar char="-"/>
            </a:pPr>
            <a:r>
              <a:rPr lang="en-US" altLang="en-US" sz="1800" b="1"/>
              <a:t>Reductions in glacial ice</a:t>
            </a:r>
          </a:p>
          <a:p>
            <a:pPr eaLnBrk="1" hangingPunct="1">
              <a:spcBef>
                <a:spcPct val="0"/>
              </a:spcBef>
              <a:buFontTx/>
              <a:buChar char="-"/>
            </a:pPr>
            <a:r>
              <a:rPr lang="en-US" altLang="en-US" sz="1800" b="1"/>
              <a:t>Sea level rise</a:t>
            </a:r>
          </a:p>
          <a:p>
            <a:pPr eaLnBrk="1" hangingPunct="1">
              <a:spcBef>
                <a:spcPct val="0"/>
              </a:spcBef>
              <a:buFontTx/>
              <a:buChar char="-"/>
            </a:pPr>
            <a:r>
              <a:rPr lang="en-US" altLang="en-US" sz="1800" b="1"/>
              <a:t>Melting of Permafrost</a:t>
            </a:r>
          </a:p>
        </p:txBody>
      </p:sp>
      <p:sp>
        <p:nvSpPr>
          <p:cNvPr id="32772" name="Text Box 6"/>
          <p:cNvSpPr txBox="1">
            <a:spLocks noChangeArrowheads="1"/>
          </p:cNvSpPr>
          <p:nvPr/>
        </p:nvSpPr>
        <p:spPr bwMode="auto">
          <a:xfrm>
            <a:off x="304800" y="2441575"/>
            <a:ext cx="30480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t>14% of the world’s organic carbon is stored in permafrost.  As the poles warm (and they are warming faster than anywhere else), this carbon may be mobilized as decomposing bacteria gear up…. </a:t>
            </a:r>
          </a:p>
          <a:p>
            <a:pPr eaLnBrk="1" hangingPunct="1">
              <a:spcBef>
                <a:spcPct val="50000"/>
              </a:spcBef>
              <a:buFontTx/>
              <a:buNone/>
            </a:pPr>
            <a:r>
              <a:rPr lang="en-US" altLang="en-US" sz="1800"/>
              <a:t>This is a type of threshold response (not a gradual response), and would involve positive feedback loops…</a:t>
            </a:r>
          </a:p>
        </p:txBody>
      </p:sp>
    </p:spTree>
    <p:extLst>
      <p:ext uri="{BB962C8B-B14F-4D97-AF65-F5344CB8AC3E}">
        <p14:creationId xmlns:p14="http://schemas.microsoft.com/office/powerpoint/2010/main" val="121221059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2824</TotalTime>
  <Words>3076</Words>
  <Application>Microsoft Office PowerPoint</Application>
  <PresentationFormat>On-screen Show (4:3)</PresentationFormat>
  <Paragraphs>483</Paragraphs>
  <Slides>125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125</vt:i4>
      </vt:variant>
    </vt:vector>
  </HeadingPairs>
  <TitlesOfParts>
    <vt:vector size="129"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Furman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CIS Furman</dc:creator>
  <cp:lastModifiedBy>Wade Worthen</cp:lastModifiedBy>
  <cp:revision>61</cp:revision>
  <dcterms:created xsi:type="dcterms:W3CDTF">2003-03-10T16:54:08Z</dcterms:created>
  <dcterms:modified xsi:type="dcterms:W3CDTF">2016-06-26T19:26:13Z</dcterms:modified>
</cp:coreProperties>
</file>