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70" r:id="rId2"/>
    <p:sldId id="471" r:id="rId3"/>
    <p:sldId id="472" r:id="rId4"/>
    <p:sldId id="473" r:id="rId5"/>
    <p:sldId id="474" r:id="rId6"/>
    <p:sldId id="475" r:id="rId7"/>
    <p:sldId id="476" r:id="rId8"/>
    <p:sldId id="477" r:id="rId9"/>
    <p:sldId id="478" r:id="rId10"/>
    <p:sldId id="479" r:id="rId11"/>
    <p:sldId id="480" r:id="rId12"/>
    <p:sldId id="481" r:id="rId13"/>
    <p:sldId id="482" r:id="rId14"/>
    <p:sldId id="483" r:id="rId15"/>
    <p:sldId id="484" r:id="rId16"/>
    <p:sldId id="485" r:id="rId17"/>
    <p:sldId id="486" r:id="rId18"/>
    <p:sldId id="511" r:id="rId19"/>
    <p:sldId id="487" r:id="rId20"/>
    <p:sldId id="488" r:id="rId21"/>
    <p:sldId id="513" r:id="rId22"/>
    <p:sldId id="514" r:id="rId23"/>
    <p:sldId id="515" r:id="rId24"/>
    <p:sldId id="516" r:id="rId25"/>
    <p:sldId id="517" r:id="rId26"/>
    <p:sldId id="518" r:id="rId27"/>
    <p:sldId id="520" r:id="rId28"/>
    <p:sldId id="521" r:id="rId29"/>
    <p:sldId id="522" r:id="rId30"/>
    <p:sldId id="523" r:id="rId31"/>
    <p:sldId id="524" r:id="rId32"/>
    <p:sldId id="525" r:id="rId33"/>
    <p:sldId id="526" r:id="rId34"/>
    <p:sldId id="527" r:id="rId35"/>
    <p:sldId id="531" r:id="rId36"/>
    <p:sldId id="532" r:id="rId37"/>
    <p:sldId id="533" r:id="rId38"/>
    <p:sldId id="534" r:id="rId39"/>
    <p:sldId id="421" r:id="rId40"/>
    <p:sldId id="422" r:id="rId41"/>
    <p:sldId id="423" r:id="rId42"/>
    <p:sldId id="424" r:id="rId43"/>
    <p:sldId id="425" r:id="rId44"/>
    <p:sldId id="426" r:id="rId45"/>
    <p:sldId id="427" r:id="rId46"/>
    <p:sldId id="428" r:id="rId47"/>
    <p:sldId id="429" r:id="rId48"/>
    <p:sldId id="430" r:id="rId49"/>
    <p:sldId id="431" r:id="rId50"/>
    <p:sldId id="432" r:id="rId51"/>
    <p:sldId id="433" r:id="rId52"/>
    <p:sldId id="434" r:id="rId53"/>
    <p:sldId id="435" r:id="rId54"/>
    <p:sldId id="436" r:id="rId55"/>
    <p:sldId id="437" r:id="rId56"/>
    <p:sldId id="438" r:id="rId57"/>
    <p:sldId id="439" r:id="rId58"/>
    <p:sldId id="440" r:id="rId59"/>
    <p:sldId id="441" r:id="rId60"/>
    <p:sldId id="442" r:id="rId61"/>
    <p:sldId id="443" r:id="rId62"/>
    <p:sldId id="444" r:id="rId63"/>
    <p:sldId id="445" r:id="rId64"/>
    <p:sldId id="446" r:id="rId65"/>
    <p:sldId id="447" r:id="rId66"/>
    <p:sldId id="448" r:id="rId67"/>
    <p:sldId id="449" r:id="rId68"/>
    <p:sldId id="450" r:id="rId69"/>
    <p:sldId id="451" r:id="rId70"/>
    <p:sldId id="452" r:id="rId71"/>
    <p:sldId id="453" r:id="rId72"/>
    <p:sldId id="454" r:id="rId73"/>
    <p:sldId id="455" r:id="rId74"/>
    <p:sldId id="456" r:id="rId75"/>
    <p:sldId id="457" r:id="rId76"/>
    <p:sldId id="458" r:id="rId77"/>
    <p:sldId id="459" r:id="rId78"/>
    <p:sldId id="460" r:id="rId79"/>
    <p:sldId id="461" r:id="rId80"/>
    <p:sldId id="462" r:id="rId81"/>
    <p:sldId id="463" r:id="rId82"/>
    <p:sldId id="464" r:id="rId83"/>
    <p:sldId id="465" r:id="rId84"/>
    <p:sldId id="466" r:id="rId85"/>
    <p:sldId id="467" r:id="rId86"/>
    <p:sldId id="468" r:id="rId87"/>
    <p:sldId id="469" r:id="rId88"/>
    <p:sldId id="370" r:id="rId89"/>
    <p:sldId id="261" r:id="rId90"/>
    <p:sldId id="262" r:id="rId91"/>
    <p:sldId id="264" r:id="rId92"/>
    <p:sldId id="263" r:id="rId93"/>
    <p:sldId id="274" r:id="rId94"/>
    <p:sldId id="369" r:id="rId95"/>
    <p:sldId id="276" r:id="rId96"/>
    <p:sldId id="290" r:id="rId97"/>
    <p:sldId id="289" r:id="rId98"/>
    <p:sldId id="291" r:id="rId99"/>
    <p:sldId id="302" r:id="rId100"/>
    <p:sldId id="294" r:id="rId101"/>
    <p:sldId id="366" r:id="rId102"/>
    <p:sldId id="379" r:id="rId103"/>
    <p:sldId id="298" r:id="rId104"/>
    <p:sldId id="299" r:id="rId105"/>
    <p:sldId id="300" r:id="rId106"/>
    <p:sldId id="380" r:id="rId107"/>
    <p:sldId id="301" r:id="rId108"/>
    <p:sldId id="371" r:id="rId109"/>
    <p:sldId id="372" r:id="rId110"/>
    <p:sldId id="373" r:id="rId111"/>
    <p:sldId id="374" r:id="rId112"/>
    <p:sldId id="375" r:id="rId113"/>
    <p:sldId id="376" r:id="rId114"/>
    <p:sldId id="377" r:id="rId115"/>
    <p:sldId id="378" r:id="rId116"/>
    <p:sldId id="535" r:id="rId1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391" autoAdjust="0"/>
  </p:normalViewPr>
  <p:slideViewPr>
    <p:cSldViewPr>
      <p:cViewPr varScale="1">
        <p:scale>
          <a:sx n="72" d="100"/>
          <a:sy n="72" d="100"/>
        </p:scale>
        <p:origin x="1109"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65E3817-FBDF-47F1-80F6-A935EAC80C4C}" type="datetimeFigureOut">
              <a:rPr lang="en-US"/>
              <a:pPr>
                <a:defRPr/>
              </a:pPr>
              <a:t>5/31/2016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CA4D603-37A1-4282-9523-8AC77100527B}" type="slidenum">
              <a:rPr lang="en-US" altLang="en-US"/>
              <a:pPr/>
              <a:t>‹#›</a:t>
            </a:fld>
            <a:endParaRPr lang="en-US" altLang="en-US"/>
          </a:p>
        </p:txBody>
      </p:sp>
    </p:spTree>
    <p:extLst>
      <p:ext uri="{BB962C8B-B14F-4D97-AF65-F5344CB8AC3E}">
        <p14:creationId xmlns:p14="http://schemas.microsoft.com/office/powerpoint/2010/main" val="967930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D897EC-7848-4737-B55B-2FEF29B36276}" type="datetimeFigureOut">
              <a:rPr lang="en-US"/>
              <a:pPr>
                <a:defRPr/>
              </a:pPr>
              <a:t>5/31/2016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26AC48E-E5B4-46F3-A769-97E0F3806613}" type="slidenum">
              <a:rPr lang="en-US" altLang="en-US"/>
              <a:pPr/>
              <a:t>‹#›</a:t>
            </a:fld>
            <a:endParaRPr lang="en-US" altLang="en-US"/>
          </a:p>
        </p:txBody>
      </p:sp>
    </p:spTree>
    <p:extLst>
      <p:ext uri="{BB962C8B-B14F-4D97-AF65-F5344CB8AC3E}">
        <p14:creationId xmlns:p14="http://schemas.microsoft.com/office/powerpoint/2010/main" val="3092357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5A1C90-5398-40F8-9284-D86AF368AEA0}" type="datetimeFigureOut">
              <a:rPr lang="en-US"/>
              <a:pPr>
                <a:defRPr/>
              </a:pPr>
              <a:t>5/31/2016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1A22ED4-A0F7-4ACB-8426-B0787110E1B8}" type="slidenum">
              <a:rPr lang="en-US" altLang="en-US"/>
              <a:pPr/>
              <a:t>‹#›</a:t>
            </a:fld>
            <a:endParaRPr lang="en-US" altLang="en-US"/>
          </a:p>
        </p:txBody>
      </p:sp>
    </p:spTree>
    <p:extLst>
      <p:ext uri="{BB962C8B-B14F-4D97-AF65-F5344CB8AC3E}">
        <p14:creationId xmlns:p14="http://schemas.microsoft.com/office/powerpoint/2010/main" val="4097258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9282EA-47F5-40DD-A1E3-5A1FAC6854A7}" type="datetimeFigureOut">
              <a:rPr lang="en-US"/>
              <a:pPr>
                <a:defRPr/>
              </a:pPr>
              <a:t>5/31/2016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84BE5B5-E1B0-45A3-A4FC-46E96BE47298}" type="slidenum">
              <a:rPr lang="en-US" altLang="en-US"/>
              <a:pPr/>
              <a:t>‹#›</a:t>
            </a:fld>
            <a:endParaRPr lang="en-US" altLang="en-US"/>
          </a:p>
        </p:txBody>
      </p:sp>
    </p:spTree>
    <p:extLst>
      <p:ext uri="{BB962C8B-B14F-4D97-AF65-F5344CB8AC3E}">
        <p14:creationId xmlns:p14="http://schemas.microsoft.com/office/powerpoint/2010/main" val="271782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2411749-83DF-4795-9B47-46D0FFB91F23}" type="datetimeFigureOut">
              <a:rPr lang="en-US"/>
              <a:pPr>
                <a:defRPr/>
              </a:pPr>
              <a:t>5/31/2016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A446D4A-2234-403A-8053-6CA02E327BE9}" type="slidenum">
              <a:rPr lang="en-US" altLang="en-US"/>
              <a:pPr/>
              <a:t>‹#›</a:t>
            </a:fld>
            <a:endParaRPr lang="en-US" altLang="en-US"/>
          </a:p>
        </p:txBody>
      </p:sp>
    </p:spTree>
    <p:extLst>
      <p:ext uri="{BB962C8B-B14F-4D97-AF65-F5344CB8AC3E}">
        <p14:creationId xmlns:p14="http://schemas.microsoft.com/office/powerpoint/2010/main" val="1745058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1690E94-2C5C-48FD-95B7-022CE3A2BBAB}" type="datetimeFigureOut">
              <a:rPr lang="en-US"/>
              <a:pPr>
                <a:defRPr/>
              </a:pPr>
              <a:t>5/31/2016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8CF093C-0336-481B-B256-C94B3F1DA1D4}" type="slidenum">
              <a:rPr lang="en-US" altLang="en-US"/>
              <a:pPr/>
              <a:t>‹#›</a:t>
            </a:fld>
            <a:endParaRPr lang="en-US" altLang="en-US"/>
          </a:p>
        </p:txBody>
      </p:sp>
    </p:spTree>
    <p:extLst>
      <p:ext uri="{BB962C8B-B14F-4D97-AF65-F5344CB8AC3E}">
        <p14:creationId xmlns:p14="http://schemas.microsoft.com/office/powerpoint/2010/main" val="2908468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1CD3547-9EE8-4D2A-B6A3-273410C320E2}" type="datetimeFigureOut">
              <a:rPr lang="en-US"/>
              <a:pPr>
                <a:defRPr/>
              </a:pPr>
              <a:t>5/31/2016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53833115-8D0E-4C2B-8666-0EB003F6B49B}" type="slidenum">
              <a:rPr lang="en-US" altLang="en-US"/>
              <a:pPr/>
              <a:t>‹#›</a:t>
            </a:fld>
            <a:endParaRPr lang="en-US" altLang="en-US"/>
          </a:p>
        </p:txBody>
      </p:sp>
    </p:spTree>
    <p:extLst>
      <p:ext uri="{BB962C8B-B14F-4D97-AF65-F5344CB8AC3E}">
        <p14:creationId xmlns:p14="http://schemas.microsoft.com/office/powerpoint/2010/main" val="2205944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0177C48-9DFC-4060-9B41-5FDE4DCE7A9C}" type="datetimeFigureOut">
              <a:rPr lang="en-US"/>
              <a:pPr>
                <a:defRPr/>
              </a:pPr>
              <a:t>5/31/2016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A277AB05-9778-49AC-8AE0-A609FFDAE68F}" type="slidenum">
              <a:rPr lang="en-US" altLang="en-US"/>
              <a:pPr/>
              <a:t>‹#›</a:t>
            </a:fld>
            <a:endParaRPr lang="en-US" altLang="en-US"/>
          </a:p>
        </p:txBody>
      </p:sp>
    </p:spTree>
    <p:extLst>
      <p:ext uri="{BB962C8B-B14F-4D97-AF65-F5344CB8AC3E}">
        <p14:creationId xmlns:p14="http://schemas.microsoft.com/office/powerpoint/2010/main" val="3261616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73D3523-116A-4229-845F-A6B96F496A2B}" type="datetimeFigureOut">
              <a:rPr lang="en-US"/>
              <a:pPr>
                <a:defRPr/>
              </a:pPr>
              <a:t>5/31/2016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1E876E40-6A1E-4A4B-9F61-D02748F4E18F}" type="slidenum">
              <a:rPr lang="en-US" altLang="en-US"/>
              <a:pPr/>
              <a:t>‹#›</a:t>
            </a:fld>
            <a:endParaRPr lang="en-US" altLang="en-US"/>
          </a:p>
        </p:txBody>
      </p:sp>
    </p:spTree>
    <p:extLst>
      <p:ext uri="{BB962C8B-B14F-4D97-AF65-F5344CB8AC3E}">
        <p14:creationId xmlns:p14="http://schemas.microsoft.com/office/powerpoint/2010/main" val="74690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9CE53DF-014A-4E5F-AE8A-BA702B807314}" type="datetimeFigureOut">
              <a:rPr lang="en-US"/>
              <a:pPr>
                <a:defRPr/>
              </a:pPr>
              <a:t>5/31/2016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5F9BBD1-C3E2-42EA-B6BF-F58024E70C07}" type="slidenum">
              <a:rPr lang="en-US" altLang="en-US"/>
              <a:pPr/>
              <a:t>‹#›</a:t>
            </a:fld>
            <a:endParaRPr lang="en-US" altLang="en-US"/>
          </a:p>
        </p:txBody>
      </p:sp>
    </p:spTree>
    <p:extLst>
      <p:ext uri="{BB962C8B-B14F-4D97-AF65-F5344CB8AC3E}">
        <p14:creationId xmlns:p14="http://schemas.microsoft.com/office/powerpoint/2010/main" val="1227351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3A0E575-BDD8-485D-9413-9AE9C2D9E878}" type="datetimeFigureOut">
              <a:rPr lang="en-US"/>
              <a:pPr>
                <a:defRPr/>
              </a:pPr>
              <a:t>5/31/2016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84C5D98-F8DE-498E-8111-47D91E815793}" type="slidenum">
              <a:rPr lang="en-US" altLang="en-US"/>
              <a:pPr/>
              <a:t>‹#›</a:t>
            </a:fld>
            <a:endParaRPr lang="en-US" altLang="en-US"/>
          </a:p>
        </p:txBody>
      </p:sp>
    </p:spTree>
    <p:extLst>
      <p:ext uri="{BB962C8B-B14F-4D97-AF65-F5344CB8AC3E}">
        <p14:creationId xmlns:p14="http://schemas.microsoft.com/office/powerpoint/2010/main" val="1510795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2830A8D-96FF-443A-9365-E877B4B3F0E4}" type="datetimeFigureOut">
              <a:rPr lang="en-US"/>
              <a:pPr>
                <a:defRPr/>
              </a:pPr>
              <a:t>5/31/2016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9C8582A1-580F-4760-B65B-F73EB54F0BE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12_01ChromosomesCellDiv_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14400"/>
            <a:ext cx="7324725" cy="5468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3"/>
          <p:cNvSpPr txBox="1">
            <a:spLocks noChangeArrowheads="1"/>
          </p:cNvSpPr>
          <p:nvPr/>
        </p:nvSpPr>
        <p:spPr bwMode="auto">
          <a:xfrm>
            <a:off x="136525" y="228600"/>
            <a:ext cx="8305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smtClean="0">
                <a:cs typeface="Arial" panose="020B0604020202020204" pitchFamily="34" charset="0"/>
              </a:rPr>
              <a:t>Lecture 5: Reproduction and Heredity</a:t>
            </a:r>
            <a:endParaRPr lang="en-US" altLang="en-US" sz="2400" b="1" dirty="0">
              <a:solidFill>
                <a:srgbClr val="00B0F0"/>
              </a:solidFill>
              <a:cs typeface="Arial" panose="020B0604020202020204" pitchFamily="34" charset="0"/>
            </a:endParaRPr>
          </a:p>
        </p:txBody>
      </p:sp>
    </p:spTree>
    <p:extLst>
      <p:ext uri="{BB962C8B-B14F-4D97-AF65-F5344CB8AC3E}">
        <p14:creationId xmlns:p14="http://schemas.microsoft.com/office/powerpoint/2010/main" val="1856075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2" descr="http://www.arthursclipart.org/medical/humanbody/cell%20types.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4037" y="2505495"/>
            <a:ext cx="5267325" cy="403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p:cNvSpPr txBox="1">
            <a:spLocks noChangeArrowheads="1"/>
          </p:cNvSpPr>
          <p:nvPr/>
        </p:nvSpPr>
        <p:spPr bwMode="auto">
          <a:xfrm>
            <a:off x="228600" y="228600"/>
            <a:ext cx="8458200" cy="2246769"/>
          </a:xfrm>
          <a:prstGeom prst="rect">
            <a:avLst/>
          </a:prstGeom>
          <a:noFill/>
          <a:ln w="9525">
            <a:noFill/>
            <a:miter lim="800000"/>
            <a:headEnd/>
            <a:tailEnd/>
          </a:ln>
        </p:spPr>
        <p:txBody>
          <a:bodyPr>
            <a:spAutoFit/>
          </a:bodyPr>
          <a:lstStyle/>
          <a:p>
            <a:pPr>
              <a:spcBef>
                <a:spcPct val="50000"/>
              </a:spcBef>
              <a:defRPr/>
            </a:pPr>
            <a:r>
              <a:rPr lang="en-US" sz="2000" b="1" dirty="0">
                <a:solidFill>
                  <a:schemeClr val="accent6"/>
                </a:solidFill>
                <a:latin typeface="Arial" charset="0"/>
              </a:rPr>
              <a:t> </a:t>
            </a:r>
            <a:r>
              <a:rPr lang="en-US" sz="2000" b="1" dirty="0" smtClean="0">
                <a:solidFill>
                  <a:srgbClr val="FF0000"/>
                </a:solidFill>
                <a:latin typeface="Arial" charset="0"/>
              </a:rPr>
              <a:t>B. Cell Division</a:t>
            </a:r>
          </a:p>
          <a:p>
            <a:pPr>
              <a:spcBef>
                <a:spcPct val="50000"/>
              </a:spcBef>
              <a:defRPr/>
            </a:pPr>
            <a:r>
              <a:rPr lang="en-US" sz="2000" b="1" dirty="0">
                <a:solidFill>
                  <a:schemeClr val="accent6"/>
                </a:solidFill>
                <a:latin typeface="Arial" charset="0"/>
              </a:rPr>
              <a:t>	</a:t>
            </a:r>
            <a:r>
              <a:rPr lang="en-US" sz="2000" b="1" dirty="0" smtClean="0">
                <a:solidFill>
                  <a:srgbClr val="00B0F0"/>
                </a:solidFill>
                <a:latin typeface="Arial" charset="0"/>
              </a:rPr>
              <a:t>1. Why is cell division beneficial?</a:t>
            </a:r>
          </a:p>
          <a:p>
            <a:pPr>
              <a:spcBef>
                <a:spcPct val="50000"/>
              </a:spcBef>
              <a:defRPr/>
            </a:pPr>
            <a:r>
              <a:rPr lang="en-US" sz="2000" b="1" dirty="0">
                <a:solidFill>
                  <a:schemeClr val="accent6"/>
                </a:solidFill>
                <a:latin typeface="Arial" charset="0"/>
              </a:rPr>
              <a:t>	</a:t>
            </a:r>
            <a:r>
              <a:rPr lang="en-US" sz="2000" b="1" dirty="0" smtClean="0">
                <a:solidFill>
                  <a:schemeClr val="accent6"/>
                </a:solidFill>
                <a:latin typeface="Arial" charset="0"/>
              </a:rPr>
              <a:t> </a:t>
            </a:r>
            <a:r>
              <a:rPr lang="en-US" sz="2000" b="1" dirty="0" smtClean="0">
                <a:solidFill>
                  <a:srgbClr val="7030A0"/>
                </a:solidFill>
                <a:latin typeface="Arial" charset="0"/>
              </a:rPr>
              <a:t>- persistence through time (selection by definition)</a:t>
            </a:r>
            <a:endParaRPr lang="en-US" sz="2000" b="1" dirty="0">
              <a:solidFill>
                <a:srgbClr val="7030A0"/>
              </a:solidFill>
              <a:latin typeface="Arial" charset="0"/>
            </a:endParaRPr>
          </a:p>
          <a:p>
            <a:pPr>
              <a:spcBef>
                <a:spcPct val="50000"/>
              </a:spcBef>
              <a:defRPr/>
            </a:pPr>
            <a:r>
              <a:rPr lang="en-US" sz="2000" b="1" dirty="0">
                <a:solidFill>
                  <a:srgbClr val="7030A0"/>
                </a:solidFill>
                <a:latin typeface="Arial" charset="0"/>
              </a:rPr>
              <a:t> </a:t>
            </a:r>
            <a:r>
              <a:rPr lang="en-US" sz="2000" b="1" dirty="0">
                <a:solidFill>
                  <a:srgbClr val="7030A0"/>
                </a:solidFill>
                <a:latin typeface="Arial" charset="0"/>
              </a:rPr>
              <a:t>	</a:t>
            </a:r>
            <a:r>
              <a:rPr lang="en-US" sz="2000" b="1" dirty="0" smtClean="0">
                <a:solidFill>
                  <a:srgbClr val="7030A0"/>
                </a:solidFill>
                <a:latin typeface="Arial" charset="0"/>
              </a:rPr>
              <a:t> - efficiency</a:t>
            </a:r>
          </a:p>
          <a:p>
            <a:pPr>
              <a:spcBef>
                <a:spcPct val="50000"/>
              </a:spcBef>
              <a:defRPr/>
            </a:pPr>
            <a:r>
              <a:rPr lang="en-US" sz="2000" b="1" dirty="0">
                <a:solidFill>
                  <a:srgbClr val="7030A0"/>
                </a:solidFill>
                <a:latin typeface="Arial" charset="0"/>
              </a:rPr>
              <a:t>	</a:t>
            </a:r>
            <a:r>
              <a:rPr lang="en-US" sz="2000" b="1" dirty="0" smtClean="0">
                <a:solidFill>
                  <a:srgbClr val="7030A0"/>
                </a:solidFill>
                <a:latin typeface="Arial" charset="0"/>
              </a:rPr>
              <a:t> - multicellularity, division of labor (specialization)</a:t>
            </a:r>
            <a:endParaRPr lang="en-US" sz="2000" b="1" dirty="0">
              <a:solidFill>
                <a:srgbClr val="7030A0"/>
              </a:solidFill>
              <a:latin typeface="Arial" charset="0"/>
            </a:endParaRPr>
          </a:p>
        </p:txBody>
      </p:sp>
    </p:spTree>
    <p:extLst>
      <p:ext uri="{BB962C8B-B14F-4D97-AF65-F5344CB8AC3E}">
        <p14:creationId xmlns:p14="http://schemas.microsoft.com/office/powerpoint/2010/main" val="188000742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3"/>
          <p:cNvSpPr txBox="1">
            <a:spLocks noChangeArrowheads="1"/>
          </p:cNvSpPr>
          <p:nvPr/>
        </p:nvSpPr>
        <p:spPr bwMode="auto">
          <a:xfrm>
            <a:off x="381000" y="381000"/>
            <a:ext cx="4572000"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smtClean="0">
                <a:solidFill>
                  <a:srgbClr val="FF0000"/>
                </a:solidFill>
                <a:latin typeface="Calibri" panose="020F0502020204030204" pitchFamily="34" charset="0"/>
              </a:rPr>
              <a:t>D. Allelic, Genic, and Environmental Interactions</a:t>
            </a:r>
          </a:p>
          <a:p>
            <a:pPr eaLnBrk="1" hangingPunct="1"/>
            <a:r>
              <a:rPr lang="en-US" altLang="en-US" b="1" dirty="0" smtClean="0">
                <a:solidFill>
                  <a:srgbClr val="00B0F0"/>
                </a:solidFill>
                <a:latin typeface="Calibri" panose="020F0502020204030204" pitchFamily="34" charset="0"/>
              </a:rPr>
              <a:t>1. Overview:</a:t>
            </a:r>
          </a:p>
          <a:p>
            <a:pPr eaLnBrk="1" hangingPunct="1"/>
            <a:r>
              <a:rPr lang="en-US" altLang="en-US" b="1" dirty="0" smtClean="0">
                <a:solidFill>
                  <a:srgbClr val="00B0F0"/>
                </a:solidFill>
                <a:latin typeface="Calibri" panose="020F0502020204030204" pitchFamily="34" charset="0"/>
              </a:rPr>
              <a:t>2. </a:t>
            </a:r>
            <a:r>
              <a:rPr lang="en-US" altLang="en-US" b="1" dirty="0" err="1" smtClean="0">
                <a:solidFill>
                  <a:srgbClr val="00B0F0"/>
                </a:solidFill>
                <a:latin typeface="Calibri" panose="020F0502020204030204" pitchFamily="34" charset="0"/>
              </a:rPr>
              <a:t>Intralocular</a:t>
            </a:r>
            <a:r>
              <a:rPr lang="en-US" altLang="en-US" b="1" dirty="0" smtClean="0">
                <a:solidFill>
                  <a:srgbClr val="00B0F0"/>
                </a:solidFill>
                <a:latin typeface="Calibri" panose="020F0502020204030204" pitchFamily="34" charset="0"/>
              </a:rPr>
              <a:t> Interactions</a:t>
            </a:r>
          </a:p>
          <a:p>
            <a:pPr eaLnBrk="1" hangingPunct="1"/>
            <a:r>
              <a:rPr lang="en-US" altLang="en-US" b="1" dirty="0" smtClean="0">
                <a:solidFill>
                  <a:srgbClr val="00B0F0"/>
                </a:solidFill>
                <a:latin typeface="Calibri" panose="020F0502020204030204" pitchFamily="34" charset="0"/>
              </a:rPr>
              <a:t>3. </a:t>
            </a:r>
            <a:r>
              <a:rPr lang="en-US" altLang="en-US" b="1" dirty="0" err="1" smtClean="0">
                <a:solidFill>
                  <a:srgbClr val="00B0F0"/>
                </a:solidFill>
                <a:latin typeface="Calibri" panose="020F0502020204030204" pitchFamily="34" charset="0"/>
              </a:rPr>
              <a:t>Interlocular</a:t>
            </a:r>
            <a:r>
              <a:rPr lang="en-US" altLang="en-US" b="1" dirty="0" smtClean="0">
                <a:solidFill>
                  <a:srgbClr val="00B0F0"/>
                </a:solidFill>
                <a:latin typeface="Calibri" panose="020F0502020204030204" pitchFamily="34" charset="0"/>
              </a:rPr>
              <a:t>/Genic Interactions</a:t>
            </a:r>
          </a:p>
          <a:p>
            <a:pPr eaLnBrk="1" hangingPunct="1"/>
            <a:endParaRPr lang="en-US" altLang="en-US" b="1" dirty="0">
              <a:solidFill>
                <a:srgbClr val="FF0000"/>
              </a:solidFill>
              <a:latin typeface="Calibri" panose="020F0502020204030204" pitchFamily="34" charset="0"/>
            </a:endParaRPr>
          </a:p>
          <a:p>
            <a:pPr eaLnBrk="1" hangingPunct="1"/>
            <a:r>
              <a:rPr lang="en-US" altLang="en-US" b="1" dirty="0" smtClean="0">
                <a:solidFill>
                  <a:srgbClr val="7030A0"/>
                </a:solidFill>
                <a:latin typeface="Calibri" panose="020F0502020204030204" pitchFamily="34" charset="0"/>
              </a:rPr>
              <a:t>a. </a:t>
            </a:r>
            <a:r>
              <a:rPr lang="en-US" altLang="en-US" b="1" dirty="0">
                <a:solidFill>
                  <a:srgbClr val="7030A0"/>
                </a:solidFill>
                <a:latin typeface="Calibri" panose="020F0502020204030204" pitchFamily="34" charset="0"/>
              </a:rPr>
              <a:t>Quantitative (Polygenic) Traits:</a:t>
            </a:r>
          </a:p>
          <a:p>
            <a:pPr eaLnBrk="1" hangingPunct="1"/>
            <a:r>
              <a:rPr lang="en-US" altLang="en-US" b="1" dirty="0" smtClean="0">
                <a:solidFill>
                  <a:srgbClr val="7030A0"/>
                </a:solidFill>
                <a:latin typeface="Calibri" panose="020F0502020204030204" pitchFamily="34" charset="0"/>
              </a:rPr>
              <a:t>b. </a:t>
            </a:r>
            <a:r>
              <a:rPr lang="en-US" altLang="en-US" b="1" dirty="0">
                <a:solidFill>
                  <a:srgbClr val="7030A0"/>
                </a:solidFill>
                <a:latin typeface="Calibri" panose="020F0502020204030204" pitchFamily="34" charset="0"/>
              </a:rPr>
              <a:t>Epistasis: </a:t>
            </a:r>
          </a:p>
          <a:p>
            <a:pPr eaLnBrk="1" hangingPunct="1"/>
            <a:endParaRPr lang="en-US" altLang="en-US" b="1" dirty="0">
              <a:solidFill>
                <a:srgbClr val="FF0000"/>
              </a:solidFill>
              <a:latin typeface="Calibri" panose="020F0502020204030204" pitchFamily="34" charset="0"/>
            </a:endParaRPr>
          </a:p>
          <a:p>
            <a:pPr eaLnBrk="1" hangingPunct="1"/>
            <a:r>
              <a:rPr lang="en-US" altLang="en-US" b="1" dirty="0">
                <a:latin typeface="Calibri" panose="020F0502020204030204" pitchFamily="34" charset="0"/>
              </a:rPr>
              <a:t>one gene curtails the expression at another locus; the phenotype in the A,B,O blood group system can be affected by the genotype at the </a:t>
            </a:r>
            <a:r>
              <a:rPr lang="en-US" altLang="en-US" b="1" dirty="0" err="1">
                <a:latin typeface="Calibri" panose="020F0502020204030204" pitchFamily="34" charset="0"/>
              </a:rPr>
              <a:t>fucosyl</a:t>
            </a:r>
            <a:r>
              <a:rPr lang="en-US" altLang="en-US" b="1" dirty="0">
                <a:latin typeface="Calibri" panose="020F0502020204030204" pitchFamily="34" charset="0"/>
              </a:rPr>
              <a:t> transferase locus.  </a:t>
            </a:r>
          </a:p>
          <a:p>
            <a:pPr eaLnBrk="1" hangingPunct="1"/>
            <a:r>
              <a:rPr lang="en-US" altLang="en-US" b="1" dirty="0">
                <a:latin typeface="Calibri" panose="020F0502020204030204" pitchFamily="34" charset="0"/>
              </a:rPr>
              <a:t>This locus makes the ‘H substance’ to which the sugar groups are added to make the A and B surface antigens.</a:t>
            </a:r>
          </a:p>
          <a:p>
            <a:pPr eaLnBrk="1" hangingPunct="1"/>
            <a:r>
              <a:rPr lang="en-US" altLang="en-US" b="1" dirty="0">
                <a:latin typeface="Calibri" panose="020F0502020204030204" pitchFamily="34" charset="0"/>
              </a:rPr>
              <a:t>A non-function ‘h’ gene makes a non-functional foundation and sugar groups can’t be added – resulting in O blood regardless of the genotype at the A,B,O locus</a:t>
            </a:r>
          </a:p>
          <a:p>
            <a:pPr eaLnBrk="1" hangingPunct="1"/>
            <a:endParaRPr lang="en-US" altLang="en-US" b="1" dirty="0">
              <a:solidFill>
                <a:srgbClr val="FF0000"/>
              </a:solidFill>
              <a:latin typeface="Calibri" panose="020F0502020204030204" pitchFamily="34" charset="0"/>
            </a:endParaRPr>
          </a:p>
          <a:p>
            <a:pPr eaLnBrk="1" hangingPunct="1"/>
            <a:r>
              <a:rPr lang="en-US" altLang="en-US" b="1" dirty="0">
                <a:solidFill>
                  <a:srgbClr val="FF0000"/>
                </a:solidFill>
                <a:latin typeface="Calibri" panose="020F0502020204030204" pitchFamily="34" charset="0"/>
              </a:rPr>
              <a:t>		</a:t>
            </a:r>
            <a:r>
              <a:rPr lang="en-US" altLang="en-US" b="1" dirty="0">
                <a:latin typeface="Calibri" panose="020F0502020204030204" pitchFamily="34" charset="0"/>
              </a:rPr>
              <a:t>		  </a:t>
            </a:r>
          </a:p>
          <a:p>
            <a:pPr eaLnBrk="1" hangingPunct="1"/>
            <a:r>
              <a:rPr lang="en-US" altLang="en-US" b="1" dirty="0">
                <a:latin typeface="Calibri" panose="020F0502020204030204" pitchFamily="34" charset="0"/>
              </a:rPr>
              <a:t>	     	</a:t>
            </a:r>
          </a:p>
        </p:txBody>
      </p:sp>
      <p:graphicFrame>
        <p:nvGraphicFramePr>
          <p:cNvPr id="5" name="Table 4"/>
          <p:cNvGraphicFramePr>
            <a:graphicFrameLocks noGrp="1"/>
          </p:cNvGraphicFramePr>
          <p:nvPr/>
        </p:nvGraphicFramePr>
        <p:xfrm>
          <a:off x="5105400" y="152400"/>
          <a:ext cx="3657600" cy="6591303"/>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tblGrid>
              <a:tr h="732367">
                <a:tc>
                  <a:txBody>
                    <a:bodyPr/>
                    <a:lstStyle/>
                    <a:p>
                      <a:r>
                        <a:rPr lang="en-US" sz="1800" dirty="0" smtClean="0"/>
                        <a:t>Genotype at H</a:t>
                      </a:r>
                      <a:endParaRPr lang="en-US" sz="1800" dirty="0"/>
                    </a:p>
                  </a:txBody>
                  <a:tcPr/>
                </a:tc>
                <a:tc>
                  <a:txBody>
                    <a:bodyPr/>
                    <a:lstStyle/>
                    <a:p>
                      <a:r>
                        <a:rPr lang="en-US" sz="1800" dirty="0" smtClean="0"/>
                        <a:t>Genotype at</a:t>
                      </a:r>
                      <a:r>
                        <a:rPr lang="en-US" sz="1800" baseline="0" dirty="0" smtClean="0"/>
                        <a:t> A,B,O</a:t>
                      </a:r>
                      <a:endParaRPr lang="en-US" sz="1800" dirty="0"/>
                    </a:p>
                  </a:txBody>
                  <a:tcPr/>
                </a:tc>
                <a:tc>
                  <a:txBody>
                    <a:bodyPr/>
                    <a:lstStyle/>
                    <a:p>
                      <a:r>
                        <a:rPr lang="en-US" sz="1800" dirty="0" smtClean="0"/>
                        <a:t>Phenotype</a:t>
                      </a:r>
                      <a:endParaRPr lang="en-US" sz="1800" dirty="0"/>
                    </a:p>
                  </a:txBody>
                  <a:tcPr/>
                </a:tc>
                <a:extLst>
                  <a:ext uri="{0D108BD9-81ED-4DB2-BD59-A6C34878D82A}">
                    <a16:rowId xmlns:a16="http://schemas.microsoft.com/office/drawing/2014/main" val="10000"/>
                  </a:ext>
                </a:extLst>
              </a:tr>
              <a:tr h="732367">
                <a:tc>
                  <a:txBody>
                    <a:bodyPr/>
                    <a:lstStyle/>
                    <a:p>
                      <a:r>
                        <a:rPr lang="en-US" sz="1800" dirty="0" smtClean="0"/>
                        <a:t>H-</a:t>
                      </a:r>
                      <a:endParaRPr lang="en-US" sz="1800" dirty="0"/>
                    </a:p>
                  </a:txBody>
                  <a:tcPr/>
                </a:tc>
                <a:tc>
                  <a:txBody>
                    <a:bodyPr/>
                    <a:lstStyle/>
                    <a:p>
                      <a:r>
                        <a:rPr lang="en-US" sz="1800" dirty="0" smtClean="0"/>
                        <a:t>A-</a:t>
                      </a:r>
                      <a:endParaRPr lang="en-US" sz="1800" dirty="0"/>
                    </a:p>
                  </a:txBody>
                  <a:tcPr/>
                </a:tc>
                <a:tc>
                  <a:txBody>
                    <a:bodyPr/>
                    <a:lstStyle/>
                    <a:p>
                      <a:r>
                        <a:rPr lang="en-US" sz="1800" dirty="0" smtClean="0"/>
                        <a:t>A</a:t>
                      </a:r>
                      <a:endParaRPr lang="en-US" sz="1800" dirty="0"/>
                    </a:p>
                  </a:txBody>
                  <a:tcPr/>
                </a:tc>
                <a:extLst>
                  <a:ext uri="{0D108BD9-81ED-4DB2-BD59-A6C34878D82A}">
                    <a16:rowId xmlns:a16="http://schemas.microsoft.com/office/drawing/2014/main" val="10001"/>
                  </a:ext>
                </a:extLst>
              </a:tr>
              <a:tr h="732367">
                <a:tc>
                  <a:txBody>
                    <a:bodyPr/>
                    <a:lstStyle/>
                    <a:p>
                      <a:r>
                        <a:rPr lang="en-US" sz="1800" dirty="0" smtClean="0"/>
                        <a:t>H-</a:t>
                      </a:r>
                      <a:endParaRPr lang="en-US" sz="1800" dirty="0"/>
                    </a:p>
                  </a:txBody>
                  <a:tcPr/>
                </a:tc>
                <a:tc>
                  <a:txBody>
                    <a:bodyPr/>
                    <a:lstStyle/>
                    <a:p>
                      <a:r>
                        <a:rPr lang="en-US" sz="1800" dirty="0" smtClean="0"/>
                        <a:t>B-</a:t>
                      </a:r>
                      <a:endParaRPr lang="en-US" sz="1800" dirty="0"/>
                    </a:p>
                  </a:txBody>
                  <a:tcPr/>
                </a:tc>
                <a:tc>
                  <a:txBody>
                    <a:bodyPr/>
                    <a:lstStyle/>
                    <a:p>
                      <a:r>
                        <a:rPr lang="en-US" sz="1800" dirty="0" smtClean="0"/>
                        <a:t>B</a:t>
                      </a:r>
                      <a:endParaRPr lang="en-US" sz="1800" dirty="0"/>
                    </a:p>
                  </a:txBody>
                  <a:tcPr/>
                </a:tc>
                <a:extLst>
                  <a:ext uri="{0D108BD9-81ED-4DB2-BD59-A6C34878D82A}">
                    <a16:rowId xmlns:a16="http://schemas.microsoft.com/office/drawing/2014/main" val="10002"/>
                  </a:ext>
                </a:extLst>
              </a:tr>
              <a:tr h="732367">
                <a:tc>
                  <a:txBody>
                    <a:bodyPr/>
                    <a:lstStyle/>
                    <a:p>
                      <a:r>
                        <a:rPr lang="en-US" sz="1800" dirty="0" smtClean="0"/>
                        <a:t>H-</a:t>
                      </a:r>
                      <a:endParaRPr lang="en-US" sz="1800" dirty="0"/>
                    </a:p>
                  </a:txBody>
                  <a:tcPr/>
                </a:tc>
                <a:tc>
                  <a:txBody>
                    <a:bodyPr/>
                    <a:lstStyle/>
                    <a:p>
                      <a:r>
                        <a:rPr lang="en-US" sz="1800" dirty="0" smtClean="0"/>
                        <a:t>OO</a:t>
                      </a:r>
                      <a:endParaRPr lang="en-US" sz="1800" dirty="0"/>
                    </a:p>
                  </a:txBody>
                  <a:tcPr/>
                </a:tc>
                <a:tc>
                  <a:txBody>
                    <a:bodyPr/>
                    <a:lstStyle/>
                    <a:p>
                      <a:r>
                        <a:rPr lang="en-US" sz="1800" dirty="0" smtClean="0"/>
                        <a:t>O</a:t>
                      </a:r>
                      <a:endParaRPr lang="en-US" sz="1800" dirty="0"/>
                    </a:p>
                  </a:txBody>
                  <a:tcPr/>
                </a:tc>
                <a:extLst>
                  <a:ext uri="{0D108BD9-81ED-4DB2-BD59-A6C34878D82A}">
                    <a16:rowId xmlns:a16="http://schemas.microsoft.com/office/drawing/2014/main" val="10003"/>
                  </a:ext>
                </a:extLst>
              </a:tr>
              <a:tr h="732367">
                <a:tc>
                  <a:txBody>
                    <a:bodyPr/>
                    <a:lstStyle/>
                    <a:p>
                      <a:r>
                        <a:rPr lang="en-US" sz="1800" dirty="0" smtClean="0"/>
                        <a:t>H-</a:t>
                      </a:r>
                      <a:endParaRPr lang="en-US" sz="1800" dirty="0"/>
                    </a:p>
                  </a:txBody>
                  <a:tcPr/>
                </a:tc>
                <a:tc>
                  <a:txBody>
                    <a:bodyPr/>
                    <a:lstStyle/>
                    <a:p>
                      <a:r>
                        <a:rPr lang="en-US" sz="1800" dirty="0" smtClean="0"/>
                        <a:t>AB</a:t>
                      </a:r>
                      <a:endParaRPr lang="en-US" sz="1800" dirty="0"/>
                    </a:p>
                  </a:txBody>
                  <a:tcPr/>
                </a:tc>
                <a:tc>
                  <a:txBody>
                    <a:bodyPr/>
                    <a:lstStyle/>
                    <a:p>
                      <a:r>
                        <a:rPr lang="en-US" sz="1800" dirty="0" smtClean="0"/>
                        <a:t>AB</a:t>
                      </a:r>
                      <a:endParaRPr lang="en-US" sz="1800" dirty="0"/>
                    </a:p>
                  </a:txBody>
                  <a:tcPr/>
                </a:tc>
                <a:extLst>
                  <a:ext uri="{0D108BD9-81ED-4DB2-BD59-A6C34878D82A}">
                    <a16:rowId xmlns:a16="http://schemas.microsoft.com/office/drawing/2014/main" val="10004"/>
                  </a:ext>
                </a:extLst>
              </a:tr>
              <a:tr h="732367">
                <a:tc>
                  <a:txBody>
                    <a:bodyPr/>
                    <a:lstStyle/>
                    <a:p>
                      <a:r>
                        <a:rPr lang="en-US" sz="1800" dirty="0" err="1" smtClean="0"/>
                        <a:t>hh</a:t>
                      </a:r>
                      <a:endParaRPr lang="en-US" sz="1800" dirty="0"/>
                    </a:p>
                  </a:txBody>
                  <a:tcPr/>
                </a:tc>
                <a:tc>
                  <a:txBody>
                    <a:bodyPr/>
                    <a:lstStyle/>
                    <a:p>
                      <a:r>
                        <a:rPr lang="en-US" sz="1800" dirty="0" smtClean="0"/>
                        <a:t>A-</a:t>
                      </a:r>
                      <a:endParaRPr lang="en-US" sz="1800" dirty="0"/>
                    </a:p>
                  </a:txBody>
                  <a:tcPr/>
                </a:tc>
                <a:tc>
                  <a:txBody>
                    <a:bodyPr/>
                    <a:lstStyle/>
                    <a:p>
                      <a:r>
                        <a:rPr lang="en-US" sz="1800" dirty="0" smtClean="0"/>
                        <a:t>O</a:t>
                      </a:r>
                      <a:endParaRPr lang="en-US" sz="1800" dirty="0"/>
                    </a:p>
                  </a:txBody>
                  <a:tcPr/>
                </a:tc>
                <a:extLst>
                  <a:ext uri="{0D108BD9-81ED-4DB2-BD59-A6C34878D82A}">
                    <a16:rowId xmlns:a16="http://schemas.microsoft.com/office/drawing/2014/main" val="10005"/>
                  </a:ext>
                </a:extLst>
              </a:tr>
              <a:tr h="732367">
                <a:tc>
                  <a:txBody>
                    <a:bodyPr/>
                    <a:lstStyle/>
                    <a:p>
                      <a:r>
                        <a:rPr lang="en-US" sz="1800" dirty="0" err="1" smtClean="0"/>
                        <a:t>hh</a:t>
                      </a:r>
                      <a:endParaRPr lang="en-US" sz="1800" dirty="0"/>
                    </a:p>
                  </a:txBody>
                  <a:tcPr/>
                </a:tc>
                <a:tc>
                  <a:txBody>
                    <a:bodyPr/>
                    <a:lstStyle/>
                    <a:p>
                      <a:r>
                        <a:rPr lang="en-US" sz="1800" dirty="0" smtClean="0"/>
                        <a:t>B-</a:t>
                      </a:r>
                      <a:endParaRPr lang="en-US" sz="1800" dirty="0"/>
                    </a:p>
                  </a:txBody>
                  <a:tcPr/>
                </a:tc>
                <a:tc>
                  <a:txBody>
                    <a:bodyPr/>
                    <a:lstStyle/>
                    <a:p>
                      <a:r>
                        <a:rPr lang="en-US" sz="1800" dirty="0" smtClean="0"/>
                        <a:t>O</a:t>
                      </a:r>
                      <a:endParaRPr lang="en-US" sz="1800" dirty="0"/>
                    </a:p>
                  </a:txBody>
                  <a:tcPr/>
                </a:tc>
                <a:extLst>
                  <a:ext uri="{0D108BD9-81ED-4DB2-BD59-A6C34878D82A}">
                    <a16:rowId xmlns:a16="http://schemas.microsoft.com/office/drawing/2014/main" val="10006"/>
                  </a:ext>
                </a:extLst>
              </a:tr>
              <a:tr h="732367">
                <a:tc>
                  <a:txBody>
                    <a:bodyPr/>
                    <a:lstStyle/>
                    <a:p>
                      <a:r>
                        <a:rPr lang="en-US" sz="1800" dirty="0" err="1" smtClean="0"/>
                        <a:t>hh</a:t>
                      </a:r>
                      <a:endParaRPr lang="en-US" sz="1800" dirty="0"/>
                    </a:p>
                  </a:txBody>
                  <a:tcPr/>
                </a:tc>
                <a:tc>
                  <a:txBody>
                    <a:bodyPr/>
                    <a:lstStyle/>
                    <a:p>
                      <a:r>
                        <a:rPr lang="en-US" sz="1800" dirty="0" smtClean="0"/>
                        <a:t>OO</a:t>
                      </a:r>
                      <a:endParaRPr lang="en-US" sz="1800" dirty="0"/>
                    </a:p>
                  </a:txBody>
                  <a:tcPr/>
                </a:tc>
                <a:tc>
                  <a:txBody>
                    <a:bodyPr/>
                    <a:lstStyle/>
                    <a:p>
                      <a:r>
                        <a:rPr lang="en-US" sz="1800" dirty="0" smtClean="0"/>
                        <a:t>O</a:t>
                      </a:r>
                      <a:endParaRPr lang="en-US" sz="1800" dirty="0"/>
                    </a:p>
                  </a:txBody>
                  <a:tcPr/>
                </a:tc>
                <a:extLst>
                  <a:ext uri="{0D108BD9-81ED-4DB2-BD59-A6C34878D82A}">
                    <a16:rowId xmlns:a16="http://schemas.microsoft.com/office/drawing/2014/main" val="10007"/>
                  </a:ext>
                </a:extLst>
              </a:tr>
              <a:tr h="732367">
                <a:tc>
                  <a:txBody>
                    <a:bodyPr/>
                    <a:lstStyle/>
                    <a:p>
                      <a:r>
                        <a:rPr lang="en-US" sz="1800" dirty="0" err="1" smtClean="0"/>
                        <a:t>hh</a:t>
                      </a:r>
                      <a:endParaRPr lang="en-US" sz="1800" dirty="0"/>
                    </a:p>
                  </a:txBody>
                  <a:tcPr/>
                </a:tc>
                <a:tc>
                  <a:txBody>
                    <a:bodyPr/>
                    <a:lstStyle/>
                    <a:p>
                      <a:r>
                        <a:rPr lang="en-US" sz="1800" smtClean="0"/>
                        <a:t>AB</a:t>
                      </a:r>
                      <a:endParaRPr lang="en-US" sz="1800" dirty="0"/>
                    </a:p>
                  </a:txBody>
                  <a:tcPr/>
                </a:tc>
                <a:tc>
                  <a:txBody>
                    <a:bodyPr/>
                    <a:lstStyle/>
                    <a:p>
                      <a:r>
                        <a:rPr lang="en-US" sz="1800" dirty="0" smtClean="0"/>
                        <a:t>O</a:t>
                      </a:r>
                      <a:endParaRPr lang="en-US" sz="1800" dirty="0"/>
                    </a:p>
                  </a:txBody>
                  <a:tcPr/>
                </a:tc>
                <a:extLst>
                  <a:ext uri="{0D108BD9-81ED-4DB2-BD59-A6C34878D82A}">
                    <a16:rowId xmlns:a16="http://schemas.microsoft.com/office/drawing/2014/main" val="10008"/>
                  </a:ext>
                </a:extLst>
              </a:tr>
            </a:tbl>
          </a:graphicData>
        </a:graphic>
      </p:graphicFrame>
      <p:sp>
        <p:nvSpPr>
          <p:cNvPr id="23597" name="TextBox 5"/>
          <p:cNvSpPr txBox="1">
            <a:spLocks noChangeArrowheads="1"/>
          </p:cNvSpPr>
          <p:nvPr/>
        </p:nvSpPr>
        <p:spPr bwMode="auto">
          <a:xfrm>
            <a:off x="5410200" y="304800"/>
            <a:ext cx="297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3"/>
          <p:cNvSpPr txBox="1">
            <a:spLocks noChangeArrowheads="1"/>
          </p:cNvSpPr>
          <p:nvPr/>
        </p:nvSpPr>
        <p:spPr bwMode="auto">
          <a:xfrm>
            <a:off x="381000" y="381000"/>
            <a:ext cx="4572000"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smtClean="0">
                <a:solidFill>
                  <a:srgbClr val="FF0000"/>
                </a:solidFill>
                <a:latin typeface="Calibri" panose="020F0502020204030204" pitchFamily="34" charset="0"/>
              </a:rPr>
              <a:t>D. Allelic, Genic, and Environmental Interactions</a:t>
            </a:r>
          </a:p>
          <a:p>
            <a:pPr eaLnBrk="1" hangingPunct="1"/>
            <a:r>
              <a:rPr lang="en-US" altLang="en-US" b="1" dirty="0" smtClean="0">
                <a:solidFill>
                  <a:srgbClr val="00B0F0"/>
                </a:solidFill>
                <a:latin typeface="Calibri" panose="020F0502020204030204" pitchFamily="34" charset="0"/>
              </a:rPr>
              <a:t>1. Overview:</a:t>
            </a:r>
          </a:p>
          <a:p>
            <a:pPr eaLnBrk="1" hangingPunct="1"/>
            <a:r>
              <a:rPr lang="en-US" altLang="en-US" b="1" dirty="0" smtClean="0">
                <a:solidFill>
                  <a:srgbClr val="00B0F0"/>
                </a:solidFill>
                <a:latin typeface="Calibri" panose="020F0502020204030204" pitchFamily="34" charset="0"/>
              </a:rPr>
              <a:t>2. </a:t>
            </a:r>
            <a:r>
              <a:rPr lang="en-US" altLang="en-US" b="1" dirty="0" err="1" smtClean="0">
                <a:solidFill>
                  <a:srgbClr val="00B0F0"/>
                </a:solidFill>
                <a:latin typeface="Calibri" panose="020F0502020204030204" pitchFamily="34" charset="0"/>
              </a:rPr>
              <a:t>Intralocular</a:t>
            </a:r>
            <a:r>
              <a:rPr lang="en-US" altLang="en-US" b="1" dirty="0" smtClean="0">
                <a:solidFill>
                  <a:srgbClr val="00B0F0"/>
                </a:solidFill>
                <a:latin typeface="Calibri" panose="020F0502020204030204" pitchFamily="34" charset="0"/>
              </a:rPr>
              <a:t> Interactions</a:t>
            </a:r>
          </a:p>
          <a:p>
            <a:pPr eaLnBrk="1" hangingPunct="1"/>
            <a:r>
              <a:rPr lang="en-US" altLang="en-US" b="1" dirty="0" smtClean="0">
                <a:solidFill>
                  <a:srgbClr val="00B0F0"/>
                </a:solidFill>
                <a:latin typeface="Calibri" panose="020F0502020204030204" pitchFamily="34" charset="0"/>
              </a:rPr>
              <a:t>3. </a:t>
            </a:r>
            <a:r>
              <a:rPr lang="en-US" altLang="en-US" b="1" dirty="0" err="1" smtClean="0">
                <a:solidFill>
                  <a:srgbClr val="00B0F0"/>
                </a:solidFill>
                <a:latin typeface="Calibri" panose="020F0502020204030204" pitchFamily="34" charset="0"/>
              </a:rPr>
              <a:t>Interlocular</a:t>
            </a:r>
            <a:r>
              <a:rPr lang="en-US" altLang="en-US" b="1" dirty="0" smtClean="0">
                <a:solidFill>
                  <a:srgbClr val="00B0F0"/>
                </a:solidFill>
                <a:latin typeface="Calibri" panose="020F0502020204030204" pitchFamily="34" charset="0"/>
              </a:rPr>
              <a:t>/Genic Interactions</a:t>
            </a:r>
          </a:p>
          <a:p>
            <a:pPr eaLnBrk="1" hangingPunct="1"/>
            <a:endParaRPr lang="en-US" altLang="en-US" b="1" dirty="0">
              <a:solidFill>
                <a:srgbClr val="FF0000"/>
              </a:solidFill>
              <a:latin typeface="Calibri" panose="020F0502020204030204" pitchFamily="34" charset="0"/>
            </a:endParaRPr>
          </a:p>
          <a:p>
            <a:pPr eaLnBrk="1" hangingPunct="1"/>
            <a:r>
              <a:rPr lang="en-US" altLang="en-US" b="1" dirty="0" smtClean="0">
                <a:solidFill>
                  <a:srgbClr val="7030A0"/>
                </a:solidFill>
                <a:latin typeface="Calibri" panose="020F0502020204030204" pitchFamily="34" charset="0"/>
              </a:rPr>
              <a:t>a. </a:t>
            </a:r>
            <a:r>
              <a:rPr lang="en-US" altLang="en-US" b="1" dirty="0">
                <a:solidFill>
                  <a:srgbClr val="7030A0"/>
                </a:solidFill>
                <a:latin typeface="Calibri" panose="020F0502020204030204" pitchFamily="34" charset="0"/>
              </a:rPr>
              <a:t>Quantitative (Polygenic) Traits:</a:t>
            </a:r>
          </a:p>
          <a:p>
            <a:pPr eaLnBrk="1" hangingPunct="1"/>
            <a:r>
              <a:rPr lang="en-US" altLang="en-US" b="1" dirty="0" smtClean="0">
                <a:solidFill>
                  <a:srgbClr val="7030A0"/>
                </a:solidFill>
                <a:latin typeface="Calibri" panose="020F0502020204030204" pitchFamily="34" charset="0"/>
              </a:rPr>
              <a:t>b. </a:t>
            </a:r>
            <a:r>
              <a:rPr lang="en-US" altLang="en-US" b="1" dirty="0">
                <a:solidFill>
                  <a:srgbClr val="7030A0"/>
                </a:solidFill>
                <a:latin typeface="Calibri" panose="020F0502020204030204" pitchFamily="34" charset="0"/>
              </a:rPr>
              <a:t>Epistasis: </a:t>
            </a:r>
          </a:p>
          <a:p>
            <a:pPr eaLnBrk="1" hangingPunct="1"/>
            <a:endParaRPr lang="en-US" altLang="en-US" b="1" dirty="0">
              <a:solidFill>
                <a:srgbClr val="FF0000"/>
              </a:solidFill>
              <a:latin typeface="Calibri" panose="020F0502020204030204" pitchFamily="34" charset="0"/>
            </a:endParaRPr>
          </a:p>
          <a:p>
            <a:pPr eaLnBrk="1" hangingPunct="1"/>
            <a:r>
              <a:rPr lang="en-US" altLang="en-US" b="1" dirty="0">
                <a:latin typeface="Calibri" panose="020F0502020204030204" pitchFamily="34" charset="0"/>
              </a:rPr>
              <a:t>one gene curtails the expression at another locus; the phenotype in the A,B,O blood group system can be affected by the genotype at the </a:t>
            </a:r>
            <a:r>
              <a:rPr lang="en-US" altLang="en-US" b="1" dirty="0" err="1">
                <a:latin typeface="Calibri" panose="020F0502020204030204" pitchFamily="34" charset="0"/>
              </a:rPr>
              <a:t>fucosyl</a:t>
            </a:r>
            <a:r>
              <a:rPr lang="en-US" altLang="en-US" b="1" dirty="0">
                <a:latin typeface="Calibri" panose="020F0502020204030204" pitchFamily="34" charset="0"/>
              </a:rPr>
              <a:t> transferase locus.  </a:t>
            </a:r>
          </a:p>
          <a:p>
            <a:pPr eaLnBrk="1" hangingPunct="1"/>
            <a:r>
              <a:rPr lang="en-US" altLang="en-US" b="1" dirty="0">
                <a:latin typeface="Calibri" panose="020F0502020204030204" pitchFamily="34" charset="0"/>
              </a:rPr>
              <a:t>This locus makes the ‘H substance’ to which the sugar groups are added to make the A and B surface antigens.</a:t>
            </a:r>
          </a:p>
          <a:p>
            <a:pPr eaLnBrk="1" hangingPunct="1"/>
            <a:r>
              <a:rPr lang="en-US" altLang="en-US" b="1" dirty="0">
                <a:latin typeface="Calibri" panose="020F0502020204030204" pitchFamily="34" charset="0"/>
              </a:rPr>
              <a:t>A non-function ‘h’ gene makes a non-functional foundation and sugar groups can’t be added – resulting in O blood regardless of the genotype at the A,B,O locus</a:t>
            </a:r>
          </a:p>
          <a:p>
            <a:pPr eaLnBrk="1" hangingPunct="1"/>
            <a:endParaRPr lang="en-US" altLang="en-US" b="1" dirty="0">
              <a:solidFill>
                <a:srgbClr val="FF0000"/>
              </a:solidFill>
              <a:latin typeface="Calibri" panose="020F0502020204030204" pitchFamily="34" charset="0"/>
            </a:endParaRPr>
          </a:p>
          <a:p>
            <a:pPr eaLnBrk="1" hangingPunct="1"/>
            <a:r>
              <a:rPr lang="en-US" altLang="en-US" b="1" dirty="0">
                <a:solidFill>
                  <a:srgbClr val="FF0000"/>
                </a:solidFill>
                <a:latin typeface="Calibri" panose="020F0502020204030204" pitchFamily="34" charset="0"/>
              </a:rPr>
              <a:t>		</a:t>
            </a:r>
            <a:r>
              <a:rPr lang="en-US" altLang="en-US" b="1" dirty="0">
                <a:latin typeface="Calibri" panose="020F0502020204030204" pitchFamily="34" charset="0"/>
              </a:rPr>
              <a:t>		  </a:t>
            </a:r>
          </a:p>
          <a:p>
            <a:pPr eaLnBrk="1" hangingPunct="1"/>
            <a:r>
              <a:rPr lang="en-US" altLang="en-US" b="1" dirty="0">
                <a:latin typeface="Calibri" panose="020F0502020204030204" pitchFamily="34" charset="0"/>
              </a:rPr>
              <a:t>	     	</a:t>
            </a:r>
          </a:p>
        </p:txBody>
      </p:sp>
      <p:sp>
        <p:nvSpPr>
          <p:cNvPr id="24579" name="TextBox 5"/>
          <p:cNvSpPr txBox="1">
            <a:spLocks noChangeArrowheads="1"/>
          </p:cNvSpPr>
          <p:nvPr/>
        </p:nvSpPr>
        <p:spPr bwMode="auto">
          <a:xfrm>
            <a:off x="5410200" y="304800"/>
            <a:ext cx="297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24580" name="TextBox 5"/>
          <p:cNvSpPr txBox="1">
            <a:spLocks noChangeArrowheads="1"/>
          </p:cNvSpPr>
          <p:nvPr/>
        </p:nvSpPr>
        <p:spPr bwMode="auto">
          <a:xfrm>
            <a:off x="5105400" y="381000"/>
            <a:ext cx="3733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So, what are the phenotypic ratios from this cross:</a:t>
            </a:r>
          </a:p>
          <a:p>
            <a:pPr eaLnBrk="1" hangingPunct="1"/>
            <a:endParaRPr lang="en-US" altLang="en-US"/>
          </a:p>
          <a:p>
            <a:pPr eaLnBrk="1" hangingPunct="1"/>
            <a:r>
              <a:rPr lang="en-US" altLang="en-US"/>
              <a:t>HhAO   x    HhBO?</a:t>
            </a:r>
          </a:p>
          <a:p>
            <a:pPr eaLnBrk="1" hangingPunct="1"/>
            <a:endParaRPr lang="en-US" altLang="en-US"/>
          </a:p>
          <a:p>
            <a:pPr eaLnBrk="1" hangingPunct="1"/>
            <a:endParaRPr lang="en-US" altLang="en-US"/>
          </a:p>
          <a:p>
            <a:pPr eaLnBrk="1" hangingPunct="1"/>
            <a:endParaRPr lang="en-US" alt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3"/>
          <p:cNvSpPr txBox="1">
            <a:spLocks noChangeArrowheads="1"/>
          </p:cNvSpPr>
          <p:nvPr/>
        </p:nvSpPr>
        <p:spPr bwMode="auto">
          <a:xfrm>
            <a:off x="381000" y="381000"/>
            <a:ext cx="4572000"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smtClean="0">
                <a:solidFill>
                  <a:srgbClr val="FF0000"/>
                </a:solidFill>
                <a:latin typeface="Calibri" panose="020F0502020204030204" pitchFamily="34" charset="0"/>
              </a:rPr>
              <a:t>D. Allelic, Genic, and Environmental Interactions</a:t>
            </a:r>
          </a:p>
          <a:p>
            <a:pPr eaLnBrk="1" hangingPunct="1"/>
            <a:r>
              <a:rPr lang="en-US" altLang="en-US" b="1" dirty="0" smtClean="0">
                <a:solidFill>
                  <a:srgbClr val="00B0F0"/>
                </a:solidFill>
                <a:latin typeface="Calibri" panose="020F0502020204030204" pitchFamily="34" charset="0"/>
              </a:rPr>
              <a:t>1. Overview:</a:t>
            </a:r>
          </a:p>
          <a:p>
            <a:pPr eaLnBrk="1" hangingPunct="1"/>
            <a:r>
              <a:rPr lang="en-US" altLang="en-US" b="1" dirty="0" smtClean="0">
                <a:solidFill>
                  <a:srgbClr val="00B0F0"/>
                </a:solidFill>
                <a:latin typeface="Calibri" panose="020F0502020204030204" pitchFamily="34" charset="0"/>
              </a:rPr>
              <a:t>2. </a:t>
            </a:r>
            <a:r>
              <a:rPr lang="en-US" altLang="en-US" b="1" dirty="0" err="1" smtClean="0">
                <a:solidFill>
                  <a:srgbClr val="00B0F0"/>
                </a:solidFill>
                <a:latin typeface="Calibri" panose="020F0502020204030204" pitchFamily="34" charset="0"/>
              </a:rPr>
              <a:t>Intralocular</a:t>
            </a:r>
            <a:r>
              <a:rPr lang="en-US" altLang="en-US" b="1" dirty="0" smtClean="0">
                <a:solidFill>
                  <a:srgbClr val="00B0F0"/>
                </a:solidFill>
                <a:latin typeface="Calibri" panose="020F0502020204030204" pitchFamily="34" charset="0"/>
              </a:rPr>
              <a:t> Interactions</a:t>
            </a:r>
          </a:p>
          <a:p>
            <a:pPr eaLnBrk="1" hangingPunct="1"/>
            <a:r>
              <a:rPr lang="en-US" altLang="en-US" b="1" dirty="0" smtClean="0">
                <a:solidFill>
                  <a:srgbClr val="00B0F0"/>
                </a:solidFill>
                <a:latin typeface="Calibri" panose="020F0502020204030204" pitchFamily="34" charset="0"/>
              </a:rPr>
              <a:t>3. </a:t>
            </a:r>
            <a:r>
              <a:rPr lang="en-US" altLang="en-US" b="1" dirty="0" err="1" smtClean="0">
                <a:solidFill>
                  <a:srgbClr val="00B0F0"/>
                </a:solidFill>
                <a:latin typeface="Calibri" panose="020F0502020204030204" pitchFamily="34" charset="0"/>
              </a:rPr>
              <a:t>Interlocular</a:t>
            </a:r>
            <a:r>
              <a:rPr lang="en-US" altLang="en-US" b="1" dirty="0" smtClean="0">
                <a:solidFill>
                  <a:srgbClr val="00B0F0"/>
                </a:solidFill>
                <a:latin typeface="Calibri" panose="020F0502020204030204" pitchFamily="34" charset="0"/>
              </a:rPr>
              <a:t>/Genic Interactions</a:t>
            </a:r>
          </a:p>
          <a:p>
            <a:pPr eaLnBrk="1" hangingPunct="1"/>
            <a:endParaRPr lang="en-US" altLang="en-US" b="1" dirty="0">
              <a:solidFill>
                <a:srgbClr val="FF0000"/>
              </a:solidFill>
              <a:latin typeface="Calibri" panose="020F0502020204030204" pitchFamily="34" charset="0"/>
            </a:endParaRPr>
          </a:p>
          <a:p>
            <a:pPr eaLnBrk="1" hangingPunct="1"/>
            <a:r>
              <a:rPr lang="en-US" altLang="en-US" b="1" dirty="0" smtClean="0">
                <a:solidFill>
                  <a:srgbClr val="7030A0"/>
                </a:solidFill>
                <a:latin typeface="Calibri" panose="020F0502020204030204" pitchFamily="34" charset="0"/>
              </a:rPr>
              <a:t>a. </a:t>
            </a:r>
            <a:r>
              <a:rPr lang="en-US" altLang="en-US" b="1" dirty="0">
                <a:solidFill>
                  <a:srgbClr val="7030A0"/>
                </a:solidFill>
                <a:latin typeface="Calibri" panose="020F0502020204030204" pitchFamily="34" charset="0"/>
              </a:rPr>
              <a:t>Quantitative (Polygenic) Traits:</a:t>
            </a:r>
          </a:p>
          <a:p>
            <a:pPr eaLnBrk="1" hangingPunct="1"/>
            <a:r>
              <a:rPr lang="en-US" altLang="en-US" b="1" dirty="0" smtClean="0">
                <a:solidFill>
                  <a:srgbClr val="7030A0"/>
                </a:solidFill>
                <a:latin typeface="Calibri" panose="020F0502020204030204" pitchFamily="34" charset="0"/>
              </a:rPr>
              <a:t>b. </a:t>
            </a:r>
            <a:r>
              <a:rPr lang="en-US" altLang="en-US" b="1" dirty="0">
                <a:solidFill>
                  <a:srgbClr val="7030A0"/>
                </a:solidFill>
                <a:latin typeface="Calibri" panose="020F0502020204030204" pitchFamily="34" charset="0"/>
              </a:rPr>
              <a:t>Epistasis: </a:t>
            </a:r>
          </a:p>
          <a:p>
            <a:pPr eaLnBrk="1" hangingPunct="1"/>
            <a:endParaRPr lang="en-US" altLang="en-US" b="1" dirty="0">
              <a:solidFill>
                <a:srgbClr val="FF0000"/>
              </a:solidFill>
              <a:latin typeface="Calibri" panose="020F0502020204030204" pitchFamily="34" charset="0"/>
            </a:endParaRPr>
          </a:p>
          <a:p>
            <a:pPr eaLnBrk="1" hangingPunct="1"/>
            <a:r>
              <a:rPr lang="en-US" altLang="en-US" b="1" dirty="0">
                <a:latin typeface="Calibri" panose="020F0502020204030204" pitchFamily="34" charset="0"/>
              </a:rPr>
              <a:t>one gene curtails the expression at another locus; the phenotype in the A,B,O blood group system can be affected by the genotype at the </a:t>
            </a:r>
            <a:r>
              <a:rPr lang="en-US" altLang="en-US" b="1" dirty="0" err="1">
                <a:latin typeface="Calibri" panose="020F0502020204030204" pitchFamily="34" charset="0"/>
              </a:rPr>
              <a:t>fucosyl</a:t>
            </a:r>
            <a:r>
              <a:rPr lang="en-US" altLang="en-US" b="1" dirty="0">
                <a:latin typeface="Calibri" panose="020F0502020204030204" pitchFamily="34" charset="0"/>
              </a:rPr>
              <a:t> transferase locus.  </a:t>
            </a:r>
          </a:p>
          <a:p>
            <a:pPr eaLnBrk="1" hangingPunct="1"/>
            <a:r>
              <a:rPr lang="en-US" altLang="en-US" b="1" dirty="0">
                <a:latin typeface="Calibri" panose="020F0502020204030204" pitchFamily="34" charset="0"/>
              </a:rPr>
              <a:t>This locus makes the ‘H substance’ to which the sugar groups are added to make the A and B surface antigens.</a:t>
            </a:r>
          </a:p>
          <a:p>
            <a:pPr eaLnBrk="1" hangingPunct="1"/>
            <a:r>
              <a:rPr lang="en-US" altLang="en-US" b="1" dirty="0">
                <a:latin typeface="Calibri" panose="020F0502020204030204" pitchFamily="34" charset="0"/>
              </a:rPr>
              <a:t>A non-function ‘h’ gene makes a non-functional foundation and sugar groups can’t be added – resulting in O blood regardless of the genotype at the A,B,O locus</a:t>
            </a:r>
          </a:p>
          <a:p>
            <a:pPr eaLnBrk="1" hangingPunct="1"/>
            <a:endParaRPr lang="en-US" altLang="en-US" b="1" dirty="0">
              <a:solidFill>
                <a:srgbClr val="FF0000"/>
              </a:solidFill>
              <a:latin typeface="Calibri" panose="020F0502020204030204" pitchFamily="34" charset="0"/>
            </a:endParaRPr>
          </a:p>
          <a:p>
            <a:pPr eaLnBrk="1" hangingPunct="1"/>
            <a:r>
              <a:rPr lang="en-US" altLang="en-US" b="1" dirty="0">
                <a:solidFill>
                  <a:srgbClr val="FF0000"/>
                </a:solidFill>
                <a:latin typeface="Calibri" panose="020F0502020204030204" pitchFamily="34" charset="0"/>
              </a:rPr>
              <a:t>		</a:t>
            </a:r>
            <a:r>
              <a:rPr lang="en-US" altLang="en-US" b="1" dirty="0">
                <a:latin typeface="Calibri" panose="020F0502020204030204" pitchFamily="34" charset="0"/>
              </a:rPr>
              <a:t>		  </a:t>
            </a:r>
          </a:p>
          <a:p>
            <a:pPr eaLnBrk="1" hangingPunct="1"/>
            <a:r>
              <a:rPr lang="en-US" altLang="en-US" b="1" dirty="0">
                <a:latin typeface="Calibri" panose="020F0502020204030204" pitchFamily="34" charset="0"/>
              </a:rPr>
              <a:t>	     	</a:t>
            </a:r>
          </a:p>
        </p:txBody>
      </p:sp>
      <p:sp>
        <p:nvSpPr>
          <p:cNvPr id="25603" name="TextBox 5"/>
          <p:cNvSpPr txBox="1">
            <a:spLocks noChangeArrowheads="1"/>
          </p:cNvSpPr>
          <p:nvPr/>
        </p:nvSpPr>
        <p:spPr bwMode="auto">
          <a:xfrm>
            <a:off x="5410200" y="304800"/>
            <a:ext cx="297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25604" name="TextBox 5"/>
          <p:cNvSpPr txBox="1">
            <a:spLocks noChangeArrowheads="1"/>
          </p:cNvSpPr>
          <p:nvPr/>
        </p:nvSpPr>
        <p:spPr bwMode="auto">
          <a:xfrm>
            <a:off x="5105400" y="381000"/>
            <a:ext cx="3733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So, what are the phenotypic ratios from this cross:</a:t>
            </a:r>
          </a:p>
          <a:p>
            <a:pPr eaLnBrk="1" hangingPunct="1"/>
            <a:endParaRPr lang="en-US" altLang="en-US"/>
          </a:p>
          <a:p>
            <a:pPr eaLnBrk="1" hangingPunct="1"/>
            <a:r>
              <a:rPr lang="en-US" altLang="en-US"/>
              <a:t>HhAO   x    HhBO?</a:t>
            </a:r>
          </a:p>
          <a:p>
            <a:pPr eaLnBrk="1" hangingPunct="1"/>
            <a:endParaRPr lang="en-US" altLang="en-US"/>
          </a:p>
          <a:p>
            <a:pPr eaLnBrk="1" hangingPunct="1"/>
            <a:endParaRPr lang="en-US" altLang="en-US"/>
          </a:p>
          <a:p>
            <a:pPr eaLnBrk="1" hangingPunct="1"/>
            <a:endParaRPr lang="en-US" altLang="en-US"/>
          </a:p>
        </p:txBody>
      </p:sp>
      <p:sp>
        <p:nvSpPr>
          <p:cNvPr id="25605" name="TextBox 4"/>
          <p:cNvSpPr txBox="1">
            <a:spLocks noChangeArrowheads="1"/>
          </p:cNvSpPr>
          <p:nvPr/>
        </p:nvSpPr>
        <p:spPr bwMode="auto">
          <a:xfrm>
            <a:off x="5181600" y="1752600"/>
            <a:ext cx="396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Well, assume they are inherited independently.</a:t>
            </a:r>
          </a:p>
          <a:p>
            <a:pPr eaLnBrk="1" hangingPunct="1"/>
            <a:endParaRPr lang="en-US" altLang="en-US"/>
          </a:p>
          <a:p>
            <a:pPr eaLnBrk="1" hangingPunct="1"/>
            <a:r>
              <a:rPr lang="en-US" altLang="en-US"/>
              <a:t>AT H:    ¾ H: ¼ h    </a:t>
            </a:r>
          </a:p>
          <a:p>
            <a:pPr eaLnBrk="1" hangingPunct="1"/>
            <a:endParaRPr lang="en-US" altLang="en-US"/>
          </a:p>
          <a:p>
            <a:pPr eaLnBrk="1" hangingPunct="1"/>
            <a:r>
              <a:rPr lang="en-US" altLang="en-US"/>
              <a:t>At A,B,O: ¼ A : ¼ O: ¼ B : ¼ AB</a:t>
            </a:r>
          </a:p>
          <a:p>
            <a:pPr eaLnBrk="1" hangingPunct="1"/>
            <a:endParaRPr lang="en-US" altLang="en-US"/>
          </a:p>
          <a:p>
            <a:pPr eaLnBrk="1" hangingPunct="1"/>
            <a:r>
              <a:rPr lang="en-US" altLang="en-US"/>
              <a:t>So, the ¼ that is h is O type blood, regardless.</a:t>
            </a:r>
          </a:p>
          <a:p>
            <a:pPr eaLnBrk="1" hangingPunct="1"/>
            <a:endParaRPr lang="en-US" altLang="en-US"/>
          </a:p>
          <a:p>
            <a:pPr eaLnBrk="1" hangingPunct="1"/>
            <a:r>
              <a:rPr lang="en-US" altLang="en-US"/>
              <a:t>Then, we have:</a:t>
            </a:r>
          </a:p>
          <a:p>
            <a:pPr eaLnBrk="1" hangingPunct="1"/>
            <a:r>
              <a:rPr lang="en-US" altLang="en-US"/>
              <a:t>¾ H x ¼ A = 3/16 A</a:t>
            </a:r>
          </a:p>
          <a:p>
            <a:pPr eaLnBrk="1" hangingPunct="1"/>
            <a:r>
              <a:rPr lang="en-US" altLang="en-US"/>
              <a:t>¾ H x ¼ O = 3/16 O  (+ 4/16 above)</a:t>
            </a:r>
          </a:p>
          <a:p>
            <a:pPr eaLnBrk="1" hangingPunct="1"/>
            <a:r>
              <a:rPr lang="en-US" altLang="en-US"/>
              <a:t>¾ B x ¼ B = 3/16 B</a:t>
            </a:r>
          </a:p>
          <a:p>
            <a:pPr eaLnBrk="1" hangingPunct="1"/>
            <a:r>
              <a:rPr lang="en-US" altLang="en-US"/>
              <a:t>¾ H x ¼ AB = 3/16 AB</a:t>
            </a:r>
          </a:p>
          <a:p>
            <a:pPr eaLnBrk="1" hangingPunct="1"/>
            <a:endParaRPr lang="en-US" altLang="en-US"/>
          </a:p>
          <a:p>
            <a:pPr eaLnBrk="1" hangingPunct="1"/>
            <a:endParaRPr lang="en-US" altLang="en-US"/>
          </a:p>
        </p:txBody>
      </p:sp>
      <p:sp>
        <p:nvSpPr>
          <p:cNvPr id="25606" name="TextBox 5"/>
          <p:cNvSpPr txBox="1">
            <a:spLocks noChangeArrowheads="1"/>
          </p:cNvSpPr>
          <p:nvPr/>
        </p:nvSpPr>
        <p:spPr bwMode="auto">
          <a:xfrm>
            <a:off x="1219200" y="6019800"/>
            <a:ext cx="777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rPr>
              <a:t>Phenotypic Ratios:  3/16 A : 3/16 B : 3/16 AB : 7/16 O = 16/16 (check!) </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3"/>
          <p:cNvSpPr txBox="1">
            <a:spLocks noChangeArrowheads="1"/>
          </p:cNvSpPr>
          <p:nvPr/>
        </p:nvSpPr>
        <p:spPr bwMode="auto">
          <a:xfrm>
            <a:off x="381000" y="381000"/>
            <a:ext cx="4114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smtClean="0">
                <a:solidFill>
                  <a:srgbClr val="FF0000"/>
                </a:solidFill>
                <a:latin typeface="Calibri" panose="020F0502020204030204" pitchFamily="34" charset="0"/>
              </a:rPr>
              <a:t>D. Allelic, Genic, and Environmental Interactions</a:t>
            </a:r>
          </a:p>
          <a:p>
            <a:pPr eaLnBrk="1" hangingPunct="1"/>
            <a:r>
              <a:rPr lang="en-US" altLang="en-US" b="1" dirty="0" smtClean="0">
                <a:solidFill>
                  <a:srgbClr val="00B0F0"/>
                </a:solidFill>
                <a:latin typeface="Calibri" panose="020F0502020204030204" pitchFamily="34" charset="0"/>
              </a:rPr>
              <a:t>1. Overview:</a:t>
            </a:r>
          </a:p>
          <a:p>
            <a:pPr eaLnBrk="1" hangingPunct="1"/>
            <a:r>
              <a:rPr lang="en-US" altLang="en-US" b="1" dirty="0" smtClean="0">
                <a:solidFill>
                  <a:srgbClr val="00B0F0"/>
                </a:solidFill>
                <a:latin typeface="Calibri" panose="020F0502020204030204" pitchFamily="34" charset="0"/>
              </a:rPr>
              <a:t>2. </a:t>
            </a:r>
            <a:r>
              <a:rPr lang="en-US" altLang="en-US" b="1" dirty="0" err="1" smtClean="0">
                <a:solidFill>
                  <a:srgbClr val="00B0F0"/>
                </a:solidFill>
                <a:latin typeface="Calibri" panose="020F0502020204030204" pitchFamily="34" charset="0"/>
              </a:rPr>
              <a:t>Intralocular</a:t>
            </a:r>
            <a:r>
              <a:rPr lang="en-US" altLang="en-US" b="1" dirty="0" smtClean="0">
                <a:solidFill>
                  <a:srgbClr val="00B0F0"/>
                </a:solidFill>
                <a:latin typeface="Calibri" panose="020F0502020204030204" pitchFamily="34" charset="0"/>
              </a:rPr>
              <a:t> Interactions</a:t>
            </a:r>
          </a:p>
          <a:p>
            <a:pPr eaLnBrk="1" hangingPunct="1"/>
            <a:r>
              <a:rPr lang="en-US" altLang="en-US" b="1" dirty="0" smtClean="0">
                <a:solidFill>
                  <a:srgbClr val="00B0F0"/>
                </a:solidFill>
                <a:latin typeface="Calibri" panose="020F0502020204030204" pitchFamily="34" charset="0"/>
              </a:rPr>
              <a:t>3. </a:t>
            </a:r>
            <a:r>
              <a:rPr lang="en-US" altLang="en-US" b="1" dirty="0" err="1" smtClean="0">
                <a:solidFill>
                  <a:srgbClr val="00B0F0"/>
                </a:solidFill>
                <a:latin typeface="Calibri" panose="020F0502020204030204" pitchFamily="34" charset="0"/>
              </a:rPr>
              <a:t>Interlocular</a:t>
            </a:r>
            <a:r>
              <a:rPr lang="en-US" altLang="en-US" b="1" dirty="0" smtClean="0">
                <a:solidFill>
                  <a:srgbClr val="00B0F0"/>
                </a:solidFill>
                <a:latin typeface="Calibri" panose="020F0502020204030204" pitchFamily="34" charset="0"/>
              </a:rPr>
              <a:t>/Genic Interactions</a:t>
            </a:r>
          </a:p>
          <a:p>
            <a:pPr eaLnBrk="1" hangingPunct="1"/>
            <a:endParaRPr lang="en-US" altLang="en-US" b="1" dirty="0">
              <a:solidFill>
                <a:srgbClr val="FF0000"/>
              </a:solidFill>
              <a:latin typeface="Calibri" panose="020F0502020204030204" pitchFamily="34" charset="0"/>
            </a:endParaRPr>
          </a:p>
          <a:p>
            <a:pPr eaLnBrk="1" hangingPunct="1"/>
            <a:r>
              <a:rPr lang="en-US" altLang="en-US" b="1" dirty="0" smtClean="0">
                <a:solidFill>
                  <a:srgbClr val="7030A0"/>
                </a:solidFill>
                <a:latin typeface="Calibri" panose="020F0502020204030204" pitchFamily="34" charset="0"/>
              </a:rPr>
              <a:t>a. </a:t>
            </a:r>
            <a:r>
              <a:rPr lang="en-US" altLang="en-US" b="1" dirty="0">
                <a:solidFill>
                  <a:srgbClr val="7030A0"/>
                </a:solidFill>
                <a:latin typeface="Calibri" panose="020F0502020204030204" pitchFamily="34" charset="0"/>
              </a:rPr>
              <a:t>Quantitative (Polygenic) Traits:</a:t>
            </a:r>
          </a:p>
          <a:p>
            <a:pPr eaLnBrk="1" hangingPunct="1"/>
            <a:r>
              <a:rPr lang="en-US" altLang="en-US" b="1" dirty="0" smtClean="0">
                <a:solidFill>
                  <a:srgbClr val="7030A0"/>
                </a:solidFill>
                <a:latin typeface="Calibri" panose="020F0502020204030204" pitchFamily="34" charset="0"/>
              </a:rPr>
              <a:t>b. </a:t>
            </a:r>
            <a:r>
              <a:rPr lang="en-US" altLang="en-US" b="1" dirty="0">
                <a:solidFill>
                  <a:srgbClr val="7030A0"/>
                </a:solidFill>
                <a:latin typeface="Calibri" panose="020F0502020204030204" pitchFamily="34" charset="0"/>
              </a:rPr>
              <a:t>Epistasis: </a:t>
            </a:r>
          </a:p>
          <a:p>
            <a:pPr eaLnBrk="1" hangingPunct="1"/>
            <a:endParaRPr lang="en-US" altLang="en-US" b="1" dirty="0">
              <a:solidFill>
                <a:srgbClr val="FF0000"/>
              </a:solidFill>
              <a:latin typeface="Calibri" panose="020F0502020204030204" pitchFamily="34" charset="0"/>
            </a:endParaRPr>
          </a:p>
          <a:p>
            <a:pPr eaLnBrk="1" hangingPunct="1"/>
            <a:r>
              <a:rPr lang="en-US" altLang="en-US" b="1" dirty="0">
                <a:latin typeface="Calibri" panose="020F0502020204030204" pitchFamily="34" charset="0"/>
              </a:rPr>
              <a:t>-example #2: in a enzymatic process, all enzymes may be needed to produce a given phenotype.  Absence of either may produce the same alternative ‘null’.</a:t>
            </a:r>
          </a:p>
          <a:p>
            <a:pPr eaLnBrk="1" hangingPunct="1"/>
            <a:endParaRPr lang="en-US" altLang="en-US" b="1" dirty="0">
              <a:solidFill>
                <a:srgbClr val="FF0000"/>
              </a:solidFill>
              <a:latin typeface="Calibri" panose="020F0502020204030204" pitchFamily="34" charset="0"/>
            </a:endParaRPr>
          </a:p>
          <a:p>
            <a:pPr eaLnBrk="1" hangingPunct="1"/>
            <a:r>
              <a:rPr lang="en-US" altLang="en-US" b="1" dirty="0">
                <a:solidFill>
                  <a:srgbClr val="FF0000"/>
                </a:solidFill>
                <a:latin typeface="Calibri" panose="020F0502020204030204" pitchFamily="34" charset="0"/>
              </a:rPr>
              <a:t>		</a:t>
            </a:r>
            <a:r>
              <a:rPr lang="en-US" altLang="en-US" b="1" dirty="0">
                <a:latin typeface="Calibri" panose="020F0502020204030204" pitchFamily="34" charset="0"/>
              </a:rPr>
              <a:t>		  </a:t>
            </a:r>
          </a:p>
          <a:p>
            <a:pPr eaLnBrk="1" hangingPunct="1"/>
            <a:r>
              <a:rPr lang="en-US" altLang="en-US" b="1" dirty="0">
                <a:latin typeface="Calibri" panose="020F0502020204030204" pitchFamily="34" charset="0"/>
              </a:rPr>
              <a:t>	     	</a:t>
            </a:r>
          </a:p>
        </p:txBody>
      </p:sp>
      <p:sp>
        <p:nvSpPr>
          <p:cNvPr id="26627" name="TextBox 5"/>
          <p:cNvSpPr txBox="1">
            <a:spLocks noChangeArrowheads="1"/>
          </p:cNvSpPr>
          <p:nvPr/>
        </p:nvSpPr>
        <p:spPr bwMode="auto">
          <a:xfrm>
            <a:off x="5410200" y="304800"/>
            <a:ext cx="297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26628" name="TextBox 4"/>
          <p:cNvSpPr txBox="1">
            <a:spLocks noChangeArrowheads="1"/>
          </p:cNvSpPr>
          <p:nvPr/>
        </p:nvSpPr>
        <p:spPr bwMode="auto">
          <a:xfrm>
            <a:off x="4419600" y="1905000"/>
            <a:ext cx="4343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Process:</a:t>
            </a:r>
          </a:p>
          <a:p>
            <a:pPr eaLnBrk="1" hangingPunct="1"/>
            <a:r>
              <a:rPr lang="en-US" altLang="en-US">
                <a:latin typeface="Calibri" panose="020F0502020204030204" pitchFamily="34" charset="0"/>
              </a:rPr>
              <a:t>	enzyme 1            enzyme 2</a:t>
            </a:r>
          </a:p>
          <a:p>
            <a:pPr eaLnBrk="1" hangingPunct="1"/>
            <a:endParaRPr lang="en-US" altLang="en-US">
              <a:latin typeface="Calibri" panose="020F0502020204030204" pitchFamily="34" charset="0"/>
            </a:endParaRPr>
          </a:p>
          <a:p>
            <a:pPr eaLnBrk="1" hangingPunct="1"/>
            <a:endParaRPr lang="en-US" altLang="en-US">
              <a:latin typeface="Calibri" panose="020F0502020204030204" pitchFamily="34" charset="0"/>
            </a:endParaRPr>
          </a:p>
          <a:p>
            <a:pPr eaLnBrk="1" hangingPunct="1"/>
            <a:r>
              <a:rPr lang="en-US" altLang="en-US">
                <a:latin typeface="Calibri" panose="020F0502020204030204" pitchFamily="34" charset="0"/>
              </a:rPr>
              <a:t>Precursor	1            precursor2          product</a:t>
            </a:r>
          </a:p>
          <a:p>
            <a:pPr eaLnBrk="1" hangingPunct="1"/>
            <a:r>
              <a:rPr lang="en-US" altLang="en-US">
                <a:latin typeface="Calibri" panose="020F0502020204030204" pitchFamily="34" charset="0"/>
              </a:rPr>
              <a:t>			       (pigment)</a:t>
            </a:r>
          </a:p>
          <a:p>
            <a:pPr eaLnBrk="1" hangingPunct="1"/>
            <a:endParaRPr lang="en-US" altLang="en-US">
              <a:latin typeface="Calibri" panose="020F0502020204030204" pitchFamily="34" charset="0"/>
            </a:endParaRPr>
          </a:p>
          <a:p>
            <a:pPr eaLnBrk="1" hangingPunct="1"/>
            <a:endParaRPr lang="en-US" altLang="en-US">
              <a:latin typeface="Calibri" panose="020F0502020204030204" pitchFamily="34" charset="0"/>
            </a:endParaRPr>
          </a:p>
        </p:txBody>
      </p:sp>
      <p:cxnSp>
        <p:nvCxnSpPr>
          <p:cNvPr id="8" name="Straight Arrow Connector 7"/>
          <p:cNvCxnSpPr/>
          <p:nvPr/>
        </p:nvCxnSpPr>
        <p:spPr>
          <a:xfrm>
            <a:off x="5638800" y="32004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239000" y="32004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5524501" y="2933700"/>
            <a:ext cx="5334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7124701" y="2933700"/>
            <a:ext cx="5334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3"/>
          <p:cNvSpPr txBox="1">
            <a:spLocks noChangeArrowheads="1"/>
          </p:cNvSpPr>
          <p:nvPr/>
        </p:nvSpPr>
        <p:spPr bwMode="auto">
          <a:xfrm>
            <a:off x="381000" y="381000"/>
            <a:ext cx="41148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smtClean="0">
                <a:solidFill>
                  <a:srgbClr val="FF0000"/>
                </a:solidFill>
                <a:latin typeface="Calibri" panose="020F0502020204030204" pitchFamily="34" charset="0"/>
              </a:rPr>
              <a:t>D. Allelic, Genic, and Environmental Interactions</a:t>
            </a:r>
          </a:p>
          <a:p>
            <a:pPr eaLnBrk="1" hangingPunct="1"/>
            <a:r>
              <a:rPr lang="en-US" altLang="en-US" b="1" dirty="0" smtClean="0">
                <a:solidFill>
                  <a:srgbClr val="00B0F0"/>
                </a:solidFill>
                <a:latin typeface="Calibri" panose="020F0502020204030204" pitchFamily="34" charset="0"/>
              </a:rPr>
              <a:t>1. Overview:</a:t>
            </a:r>
          </a:p>
          <a:p>
            <a:pPr eaLnBrk="1" hangingPunct="1"/>
            <a:r>
              <a:rPr lang="en-US" altLang="en-US" b="1" dirty="0" smtClean="0">
                <a:solidFill>
                  <a:srgbClr val="00B0F0"/>
                </a:solidFill>
                <a:latin typeface="Calibri" panose="020F0502020204030204" pitchFamily="34" charset="0"/>
              </a:rPr>
              <a:t>2. </a:t>
            </a:r>
            <a:r>
              <a:rPr lang="en-US" altLang="en-US" b="1" dirty="0" err="1" smtClean="0">
                <a:solidFill>
                  <a:srgbClr val="00B0F0"/>
                </a:solidFill>
                <a:latin typeface="Calibri" panose="020F0502020204030204" pitchFamily="34" charset="0"/>
              </a:rPr>
              <a:t>Intralocular</a:t>
            </a:r>
            <a:r>
              <a:rPr lang="en-US" altLang="en-US" b="1" dirty="0" smtClean="0">
                <a:solidFill>
                  <a:srgbClr val="00B0F0"/>
                </a:solidFill>
                <a:latin typeface="Calibri" panose="020F0502020204030204" pitchFamily="34" charset="0"/>
              </a:rPr>
              <a:t> Interactions</a:t>
            </a:r>
          </a:p>
          <a:p>
            <a:pPr eaLnBrk="1" hangingPunct="1"/>
            <a:r>
              <a:rPr lang="en-US" altLang="en-US" b="1" dirty="0" smtClean="0">
                <a:solidFill>
                  <a:srgbClr val="00B0F0"/>
                </a:solidFill>
                <a:latin typeface="Calibri" panose="020F0502020204030204" pitchFamily="34" charset="0"/>
              </a:rPr>
              <a:t>3. </a:t>
            </a:r>
            <a:r>
              <a:rPr lang="en-US" altLang="en-US" b="1" dirty="0" err="1" smtClean="0">
                <a:solidFill>
                  <a:srgbClr val="00B0F0"/>
                </a:solidFill>
                <a:latin typeface="Calibri" panose="020F0502020204030204" pitchFamily="34" charset="0"/>
              </a:rPr>
              <a:t>Interlocular</a:t>
            </a:r>
            <a:r>
              <a:rPr lang="en-US" altLang="en-US" b="1" dirty="0" smtClean="0">
                <a:solidFill>
                  <a:srgbClr val="00B0F0"/>
                </a:solidFill>
                <a:latin typeface="Calibri" panose="020F0502020204030204" pitchFamily="34" charset="0"/>
              </a:rPr>
              <a:t>/Genic Interactions</a:t>
            </a:r>
          </a:p>
          <a:p>
            <a:pPr eaLnBrk="1" hangingPunct="1"/>
            <a:endParaRPr lang="en-US" altLang="en-US" b="1" dirty="0">
              <a:solidFill>
                <a:srgbClr val="FF0000"/>
              </a:solidFill>
              <a:latin typeface="Calibri" panose="020F0502020204030204" pitchFamily="34" charset="0"/>
            </a:endParaRPr>
          </a:p>
          <a:p>
            <a:pPr eaLnBrk="1" hangingPunct="1"/>
            <a:r>
              <a:rPr lang="en-US" altLang="en-US" b="1" dirty="0" smtClean="0">
                <a:solidFill>
                  <a:srgbClr val="7030A0"/>
                </a:solidFill>
                <a:latin typeface="Calibri" panose="020F0502020204030204" pitchFamily="34" charset="0"/>
              </a:rPr>
              <a:t>a. </a:t>
            </a:r>
            <a:r>
              <a:rPr lang="en-US" altLang="en-US" b="1" dirty="0">
                <a:solidFill>
                  <a:srgbClr val="7030A0"/>
                </a:solidFill>
                <a:latin typeface="Calibri" panose="020F0502020204030204" pitchFamily="34" charset="0"/>
              </a:rPr>
              <a:t>Quantitative (Polygenic) Traits:</a:t>
            </a:r>
          </a:p>
          <a:p>
            <a:pPr eaLnBrk="1" hangingPunct="1"/>
            <a:r>
              <a:rPr lang="en-US" altLang="en-US" b="1" dirty="0" smtClean="0">
                <a:solidFill>
                  <a:srgbClr val="7030A0"/>
                </a:solidFill>
                <a:latin typeface="Calibri" panose="020F0502020204030204" pitchFamily="34" charset="0"/>
              </a:rPr>
              <a:t>b. </a:t>
            </a:r>
            <a:r>
              <a:rPr lang="en-US" altLang="en-US" b="1" dirty="0">
                <a:solidFill>
                  <a:srgbClr val="7030A0"/>
                </a:solidFill>
                <a:latin typeface="Calibri" panose="020F0502020204030204" pitchFamily="34" charset="0"/>
              </a:rPr>
              <a:t>Epistasis: </a:t>
            </a:r>
          </a:p>
          <a:p>
            <a:pPr eaLnBrk="1" hangingPunct="1"/>
            <a:endParaRPr lang="en-US" altLang="en-US" b="1" dirty="0">
              <a:solidFill>
                <a:srgbClr val="FF0000"/>
              </a:solidFill>
              <a:latin typeface="Calibri" panose="020F0502020204030204" pitchFamily="34" charset="0"/>
            </a:endParaRPr>
          </a:p>
          <a:p>
            <a:pPr eaLnBrk="1" hangingPunct="1"/>
            <a:r>
              <a:rPr lang="en-US" altLang="en-US" b="1" dirty="0">
                <a:latin typeface="Calibri" panose="020F0502020204030204" pitchFamily="34" charset="0"/>
              </a:rPr>
              <a:t>-example #2: in a enzymatic process, all enzymes may be needed to produce a given phenotype.  Absence of either may produce the same alternative ‘null’.</a:t>
            </a:r>
          </a:p>
          <a:p>
            <a:pPr eaLnBrk="1" hangingPunct="1"/>
            <a:r>
              <a:rPr lang="en-US" altLang="en-US" b="1" dirty="0">
                <a:solidFill>
                  <a:srgbClr val="FF0000"/>
                </a:solidFill>
                <a:latin typeface="Calibri" panose="020F0502020204030204" pitchFamily="34" charset="0"/>
              </a:rPr>
              <a:t>For example, two strains of white flowers may be white for different reasons; each lacking a different necessary enzyme to make color.</a:t>
            </a:r>
          </a:p>
          <a:p>
            <a:pPr eaLnBrk="1" hangingPunct="1"/>
            <a:endParaRPr lang="en-US" altLang="en-US" b="1" dirty="0">
              <a:solidFill>
                <a:srgbClr val="FF0000"/>
              </a:solidFill>
              <a:latin typeface="Calibri" panose="020F0502020204030204" pitchFamily="34" charset="0"/>
            </a:endParaRPr>
          </a:p>
          <a:p>
            <a:pPr eaLnBrk="1" hangingPunct="1"/>
            <a:r>
              <a:rPr lang="en-US" altLang="en-US" b="1" dirty="0">
                <a:solidFill>
                  <a:srgbClr val="FF0000"/>
                </a:solidFill>
                <a:latin typeface="Calibri" panose="020F0502020204030204" pitchFamily="34" charset="0"/>
              </a:rPr>
              <a:t>		</a:t>
            </a:r>
            <a:r>
              <a:rPr lang="en-US" altLang="en-US" b="1" dirty="0">
                <a:latin typeface="Calibri" panose="020F0502020204030204" pitchFamily="34" charset="0"/>
              </a:rPr>
              <a:t>		  </a:t>
            </a:r>
          </a:p>
          <a:p>
            <a:pPr eaLnBrk="1" hangingPunct="1"/>
            <a:r>
              <a:rPr lang="en-US" altLang="en-US" b="1" dirty="0">
                <a:latin typeface="Calibri" panose="020F0502020204030204" pitchFamily="34" charset="0"/>
              </a:rPr>
              <a:t>	     	</a:t>
            </a:r>
          </a:p>
        </p:txBody>
      </p:sp>
      <p:sp>
        <p:nvSpPr>
          <p:cNvPr id="27651" name="TextBox 5"/>
          <p:cNvSpPr txBox="1">
            <a:spLocks noChangeArrowheads="1"/>
          </p:cNvSpPr>
          <p:nvPr/>
        </p:nvSpPr>
        <p:spPr bwMode="auto">
          <a:xfrm>
            <a:off x="5410200" y="304800"/>
            <a:ext cx="297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grpSp>
        <p:nvGrpSpPr>
          <p:cNvPr id="27652" name="Group 8"/>
          <p:cNvGrpSpPr>
            <a:grpSpLocks/>
          </p:cNvGrpSpPr>
          <p:nvPr/>
        </p:nvGrpSpPr>
        <p:grpSpPr bwMode="auto">
          <a:xfrm>
            <a:off x="4343400" y="304800"/>
            <a:ext cx="4343400" cy="2308225"/>
            <a:chOff x="4419600" y="1905000"/>
            <a:chExt cx="4343400" cy="2308324"/>
          </a:xfrm>
        </p:grpSpPr>
        <p:sp>
          <p:nvSpPr>
            <p:cNvPr id="27669" name="TextBox 4"/>
            <p:cNvSpPr txBox="1">
              <a:spLocks noChangeArrowheads="1"/>
            </p:cNvSpPr>
            <p:nvPr/>
          </p:nvSpPr>
          <p:spPr bwMode="auto">
            <a:xfrm>
              <a:off x="4419600" y="1905000"/>
              <a:ext cx="4343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Process:</a:t>
              </a:r>
            </a:p>
            <a:p>
              <a:pPr eaLnBrk="1" hangingPunct="1"/>
              <a:r>
                <a:rPr lang="en-US" altLang="en-US">
                  <a:latin typeface="Calibri" panose="020F0502020204030204" pitchFamily="34" charset="0"/>
                </a:rPr>
                <a:t>	enzyme 1            enzyme 2</a:t>
              </a:r>
            </a:p>
            <a:p>
              <a:pPr eaLnBrk="1" hangingPunct="1"/>
              <a:endParaRPr lang="en-US" altLang="en-US">
                <a:latin typeface="Calibri" panose="020F0502020204030204" pitchFamily="34" charset="0"/>
              </a:endParaRPr>
            </a:p>
            <a:p>
              <a:pPr eaLnBrk="1" hangingPunct="1"/>
              <a:endParaRPr lang="en-US" altLang="en-US">
                <a:latin typeface="Calibri" panose="020F0502020204030204" pitchFamily="34" charset="0"/>
              </a:endParaRPr>
            </a:p>
            <a:p>
              <a:pPr eaLnBrk="1" hangingPunct="1"/>
              <a:r>
                <a:rPr lang="en-US" altLang="en-US">
                  <a:latin typeface="Calibri" panose="020F0502020204030204" pitchFamily="34" charset="0"/>
                </a:rPr>
                <a:t>Precursor	1            precursor2          product</a:t>
              </a:r>
            </a:p>
            <a:p>
              <a:pPr eaLnBrk="1" hangingPunct="1"/>
              <a:r>
                <a:rPr lang="en-US" altLang="en-US">
                  <a:latin typeface="Calibri" panose="020F0502020204030204" pitchFamily="34" charset="0"/>
                </a:rPr>
                <a:t>			       (pigment)</a:t>
              </a:r>
            </a:p>
            <a:p>
              <a:pPr eaLnBrk="1" hangingPunct="1"/>
              <a:endParaRPr lang="en-US" altLang="en-US">
                <a:latin typeface="Calibri" panose="020F0502020204030204" pitchFamily="34" charset="0"/>
              </a:endParaRPr>
            </a:p>
            <a:p>
              <a:pPr eaLnBrk="1" hangingPunct="1"/>
              <a:endParaRPr lang="en-US" altLang="en-US">
                <a:latin typeface="Calibri" panose="020F0502020204030204" pitchFamily="34" charset="0"/>
              </a:endParaRPr>
            </a:p>
          </p:txBody>
        </p:sp>
        <p:cxnSp>
          <p:nvCxnSpPr>
            <p:cNvPr id="8" name="Straight Arrow Connector 7"/>
            <p:cNvCxnSpPr/>
            <p:nvPr/>
          </p:nvCxnSpPr>
          <p:spPr>
            <a:xfrm>
              <a:off x="5638800" y="3200456"/>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239000" y="3200456"/>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5524490" y="2932156"/>
              <a:ext cx="533423"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7124690" y="2932156"/>
              <a:ext cx="533423"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7653" name="Group 10"/>
          <p:cNvGrpSpPr>
            <a:grpSpLocks/>
          </p:cNvGrpSpPr>
          <p:nvPr/>
        </p:nvGrpSpPr>
        <p:grpSpPr bwMode="auto">
          <a:xfrm>
            <a:off x="4495800" y="1981200"/>
            <a:ext cx="4648200" cy="2308225"/>
            <a:chOff x="4419600" y="1905000"/>
            <a:chExt cx="4343400" cy="2308324"/>
          </a:xfrm>
        </p:grpSpPr>
        <p:sp>
          <p:nvSpPr>
            <p:cNvPr id="27664" name="TextBox 12"/>
            <p:cNvSpPr txBox="1">
              <a:spLocks noChangeArrowheads="1"/>
            </p:cNvSpPr>
            <p:nvPr/>
          </p:nvSpPr>
          <p:spPr bwMode="auto">
            <a:xfrm>
              <a:off x="4419600" y="1905000"/>
              <a:ext cx="4343400" cy="230832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Strain 1:</a:t>
              </a:r>
            </a:p>
            <a:p>
              <a:pPr eaLnBrk="1" hangingPunct="1"/>
              <a:r>
                <a:rPr lang="en-US" altLang="en-US">
                  <a:latin typeface="Calibri" panose="020F0502020204030204" pitchFamily="34" charset="0"/>
                </a:rPr>
                <a:t>	enzyme 1            enzyme 2</a:t>
              </a:r>
            </a:p>
            <a:p>
              <a:pPr eaLnBrk="1" hangingPunct="1"/>
              <a:endParaRPr lang="en-US" altLang="en-US">
                <a:latin typeface="Calibri" panose="020F0502020204030204" pitchFamily="34" charset="0"/>
              </a:endParaRPr>
            </a:p>
            <a:p>
              <a:pPr eaLnBrk="1" hangingPunct="1"/>
              <a:endParaRPr lang="en-US" altLang="en-US">
                <a:latin typeface="Calibri" panose="020F0502020204030204" pitchFamily="34" charset="0"/>
              </a:endParaRPr>
            </a:p>
            <a:p>
              <a:pPr eaLnBrk="1" hangingPunct="1"/>
              <a:r>
                <a:rPr lang="en-US" altLang="en-US">
                  <a:latin typeface="Calibri" panose="020F0502020204030204" pitchFamily="34" charset="0"/>
                </a:rPr>
                <a:t>Precursor	1            precursor2           no product</a:t>
              </a:r>
            </a:p>
            <a:p>
              <a:pPr eaLnBrk="1" hangingPunct="1"/>
              <a:r>
                <a:rPr lang="en-US" altLang="en-US">
                  <a:latin typeface="Calibri" panose="020F0502020204030204" pitchFamily="34" charset="0"/>
                </a:rPr>
                <a:t>			           (white)</a:t>
              </a:r>
            </a:p>
            <a:p>
              <a:pPr eaLnBrk="1" hangingPunct="1"/>
              <a:endParaRPr lang="en-US" altLang="en-US">
                <a:latin typeface="Calibri" panose="020F0502020204030204" pitchFamily="34" charset="0"/>
              </a:endParaRPr>
            </a:p>
            <a:p>
              <a:pPr eaLnBrk="1" hangingPunct="1"/>
              <a:endParaRPr lang="en-US" altLang="en-US">
                <a:latin typeface="Calibri" panose="020F0502020204030204" pitchFamily="34" charset="0"/>
              </a:endParaRPr>
            </a:p>
          </p:txBody>
        </p:sp>
        <p:cxnSp>
          <p:nvCxnSpPr>
            <p:cNvPr id="15" name="Straight Arrow Connector 14"/>
            <p:cNvCxnSpPr/>
            <p:nvPr/>
          </p:nvCxnSpPr>
          <p:spPr>
            <a:xfrm>
              <a:off x="5638956" y="3200456"/>
              <a:ext cx="4568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054121" y="3200456"/>
              <a:ext cx="4568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5524294" y="2933002"/>
              <a:ext cx="533423" cy="14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7124884" y="2933002"/>
              <a:ext cx="533423" cy="14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7654" name="Group 18"/>
          <p:cNvGrpSpPr>
            <a:grpSpLocks/>
          </p:cNvGrpSpPr>
          <p:nvPr/>
        </p:nvGrpSpPr>
        <p:grpSpPr bwMode="auto">
          <a:xfrm>
            <a:off x="4495800" y="4267200"/>
            <a:ext cx="4648200" cy="2308225"/>
            <a:chOff x="4633210" y="1899523"/>
            <a:chExt cx="4343400" cy="2308324"/>
          </a:xfrm>
        </p:grpSpPr>
        <p:sp>
          <p:nvSpPr>
            <p:cNvPr id="27659" name="TextBox 19"/>
            <p:cNvSpPr txBox="1">
              <a:spLocks noChangeArrowheads="1"/>
            </p:cNvSpPr>
            <p:nvPr/>
          </p:nvSpPr>
          <p:spPr bwMode="auto">
            <a:xfrm>
              <a:off x="4633210" y="1899523"/>
              <a:ext cx="4343400" cy="230832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Strain 2:</a:t>
              </a:r>
            </a:p>
            <a:p>
              <a:pPr eaLnBrk="1" hangingPunct="1"/>
              <a:r>
                <a:rPr lang="en-US" altLang="en-US">
                  <a:latin typeface="Calibri" panose="020F0502020204030204" pitchFamily="34" charset="0"/>
                </a:rPr>
                <a:t>	enzyme 1            enzyme 2</a:t>
              </a:r>
            </a:p>
            <a:p>
              <a:pPr eaLnBrk="1" hangingPunct="1"/>
              <a:endParaRPr lang="en-US" altLang="en-US">
                <a:latin typeface="Calibri" panose="020F0502020204030204" pitchFamily="34" charset="0"/>
              </a:endParaRPr>
            </a:p>
            <a:p>
              <a:pPr eaLnBrk="1" hangingPunct="1"/>
              <a:endParaRPr lang="en-US" altLang="en-US">
                <a:latin typeface="Calibri" panose="020F0502020204030204" pitchFamily="34" charset="0"/>
              </a:endParaRPr>
            </a:p>
            <a:p>
              <a:pPr eaLnBrk="1" hangingPunct="1"/>
              <a:r>
                <a:rPr lang="en-US" altLang="en-US">
                  <a:latin typeface="Calibri" panose="020F0502020204030204" pitchFamily="34" charset="0"/>
                </a:rPr>
                <a:t>Precursor	1            precursor2          no product</a:t>
              </a:r>
            </a:p>
            <a:p>
              <a:pPr eaLnBrk="1" hangingPunct="1"/>
              <a:r>
                <a:rPr lang="en-US" altLang="en-US">
                  <a:latin typeface="Calibri" panose="020F0502020204030204" pitchFamily="34" charset="0"/>
                </a:rPr>
                <a:t>			              (white)</a:t>
              </a:r>
            </a:p>
            <a:p>
              <a:pPr eaLnBrk="1" hangingPunct="1"/>
              <a:endParaRPr lang="en-US" altLang="en-US">
                <a:latin typeface="Calibri" panose="020F0502020204030204" pitchFamily="34" charset="0"/>
              </a:endParaRPr>
            </a:p>
            <a:p>
              <a:pPr eaLnBrk="1" hangingPunct="1"/>
              <a:endParaRPr lang="en-US" altLang="en-US">
                <a:latin typeface="Calibri" panose="020F0502020204030204" pitchFamily="34" charset="0"/>
              </a:endParaRPr>
            </a:p>
          </p:txBody>
        </p:sp>
        <p:cxnSp>
          <p:nvCxnSpPr>
            <p:cNvPr id="21" name="Straight Arrow Connector 20"/>
            <p:cNvCxnSpPr/>
            <p:nvPr/>
          </p:nvCxnSpPr>
          <p:spPr>
            <a:xfrm>
              <a:off x="5638956" y="3199742"/>
              <a:ext cx="456888"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054121" y="3194979"/>
              <a:ext cx="4568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5524294" y="2933875"/>
              <a:ext cx="533423" cy="14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7001762" y="2927525"/>
              <a:ext cx="533423" cy="14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26" name="Straight Connector 25"/>
          <p:cNvCxnSpPr/>
          <p:nvPr/>
        </p:nvCxnSpPr>
        <p:spPr>
          <a:xfrm rot="16200000" flipH="1">
            <a:off x="5219700" y="2552700"/>
            <a:ext cx="1295400" cy="6096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5257800" y="2667000"/>
            <a:ext cx="1295400" cy="381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6819900" y="4914900"/>
            <a:ext cx="1295400" cy="457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6667500" y="4838700"/>
            <a:ext cx="1295400" cy="6096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3"/>
          <p:cNvSpPr txBox="1">
            <a:spLocks noChangeArrowheads="1"/>
          </p:cNvSpPr>
          <p:nvPr/>
        </p:nvSpPr>
        <p:spPr bwMode="auto">
          <a:xfrm>
            <a:off x="381000" y="381000"/>
            <a:ext cx="41148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smtClean="0">
                <a:solidFill>
                  <a:srgbClr val="FF0000"/>
                </a:solidFill>
                <a:latin typeface="Calibri" panose="020F0502020204030204" pitchFamily="34" charset="0"/>
              </a:rPr>
              <a:t>D. Allelic, Genic, and Environmental Interactions</a:t>
            </a:r>
          </a:p>
          <a:p>
            <a:pPr eaLnBrk="1" hangingPunct="1"/>
            <a:r>
              <a:rPr lang="en-US" altLang="en-US" b="1" dirty="0" smtClean="0">
                <a:solidFill>
                  <a:srgbClr val="00B0F0"/>
                </a:solidFill>
                <a:latin typeface="Calibri" panose="020F0502020204030204" pitchFamily="34" charset="0"/>
              </a:rPr>
              <a:t>1. Overview:</a:t>
            </a:r>
          </a:p>
          <a:p>
            <a:pPr eaLnBrk="1" hangingPunct="1"/>
            <a:r>
              <a:rPr lang="en-US" altLang="en-US" b="1" dirty="0" smtClean="0">
                <a:solidFill>
                  <a:srgbClr val="00B0F0"/>
                </a:solidFill>
                <a:latin typeface="Calibri" panose="020F0502020204030204" pitchFamily="34" charset="0"/>
              </a:rPr>
              <a:t>2. </a:t>
            </a:r>
            <a:r>
              <a:rPr lang="en-US" altLang="en-US" b="1" dirty="0" err="1" smtClean="0">
                <a:solidFill>
                  <a:srgbClr val="00B0F0"/>
                </a:solidFill>
                <a:latin typeface="Calibri" panose="020F0502020204030204" pitchFamily="34" charset="0"/>
              </a:rPr>
              <a:t>Intralocular</a:t>
            </a:r>
            <a:r>
              <a:rPr lang="en-US" altLang="en-US" b="1" dirty="0" smtClean="0">
                <a:solidFill>
                  <a:srgbClr val="00B0F0"/>
                </a:solidFill>
                <a:latin typeface="Calibri" panose="020F0502020204030204" pitchFamily="34" charset="0"/>
              </a:rPr>
              <a:t> Interactions</a:t>
            </a:r>
          </a:p>
          <a:p>
            <a:pPr eaLnBrk="1" hangingPunct="1"/>
            <a:r>
              <a:rPr lang="en-US" altLang="en-US" b="1" dirty="0" smtClean="0">
                <a:solidFill>
                  <a:srgbClr val="00B0F0"/>
                </a:solidFill>
                <a:latin typeface="Calibri" panose="020F0502020204030204" pitchFamily="34" charset="0"/>
              </a:rPr>
              <a:t>3. </a:t>
            </a:r>
            <a:r>
              <a:rPr lang="en-US" altLang="en-US" b="1" dirty="0" err="1" smtClean="0">
                <a:solidFill>
                  <a:srgbClr val="00B0F0"/>
                </a:solidFill>
                <a:latin typeface="Calibri" panose="020F0502020204030204" pitchFamily="34" charset="0"/>
              </a:rPr>
              <a:t>Interlocular</a:t>
            </a:r>
            <a:r>
              <a:rPr lang="en-US" altLang="en-US" b="1" dirty="0" smtClean="0">
                <a:solidFill>
                  <a:srgbClr val="00B0F0"/>
                </a:solidFill>
                <a:latin typeface="Calibri" panose="020F0502020204030204" pitchFamily="34" charset="0"/>
              </a:rPr>
              <a:t>/Genic Interactions</a:t>
            </a:r>
          </a:p>
          <a:p>
            <a:pPr eaLnBrk="1" hangingPunct="1"/>
            <a:endParaRPr lang="en-US" altLang="en-US" b="1" dirty="0">
              <a:solidFill>
                <a:srgbClr val="FF0000"/>
              </a:solidFill>
              <a:latin typeface="Calibri" panose="020F0502020204030204" pitchFamily="34" charset="0"/>
            </a:endParaRPr>
          </a:p>
          <a:p>
            <a:pPr eaLnBrk="1" hangingPunct="1"/>
            <a:r>
              <a:rPr lang="en-US" altLang="en-US" b="1" dirty="0" smtClean="0">
                <a:solidFill>
                  <a:srgbClr val="7030A0"/>
                </a:solidFill>
                <a:latin typeface="Calibri" panose="020F0502020204030204" pitchFamily="34" charset="0"/>
              </a:rPr>
              <a:t>a. </a:t>
            </a:r>
            <a:r>
              <a:rPr lang="en-US" altLang="en-US" b="1" dirty="0">
                <a:solidFill>
                  <a:srgbClr val="7030A0"/>
                </a:solidFill>
                <a:latin typeface="Calibri" panose="020F0502020204030204" pitchFamily="34" charset="0"/>
              </a:rPr>
              <a:t>Quantitative (Polygenic) Traits:</a:t>
            </a:r>
          </a:p>
          <a:p>
            <a:pPr eaLnBrk="1" hangingPunct="1"/>
            <a:r>
              <a:rPr lang="en-US" altLang="en-US" b="1" dirty="0" smtClean="0">
                <a:solidFill>
                  <a:srgbClr val="7030A0"/>
                </a:solidFill>
                <a:latin typeface="Calibri" panose="020F0502020204030204" pitchFamily="34" charset="0"/>
              </a:rPr>
              <a:t>b. </a:t>
            </a:r>
            <a:r>
              <a:rPr lang="en-US" altLang="en-US" b="1" dirty="0">
                <a:solidFill>
                  <a:srgbClr val="7030A0"/>
                </a:solidFill>
                <a:latin typeface="Calibri" panose="020F0502020204030204" pitchFamily="34" charset="0"/>
              </a:rPr>
              <a:t>Epistasis: </a:t>
            </a:r>
          </a:p>
          <a:p>
            <a:pPr eaLnBrk="1" hangingPunct="1"/>
            <a:endParaRPr lang="en-US" altLang="en-US" b="1" dirty="0">
              <a:solidFill>
                <a:srgbClr val="FF0000"/>
              </a:solidFill>
              <a:latin typeface="Calibri" panose="020F0502020204030204" pitchFamily="34" charset="0"/>
            </a:endParaRPr>
          </a:p>
          <a:p>
            <a:pPr eaLnBrk="1" hangingPunct="1"/>
            <a:r>
              <a:rPr lang="en-US" altLang="en-US" b="1" dirty="0">
                <a:latin typeface="Calibri" panose="020F0502020204030204" pitchFamily="34" charset="0"/>
              </a:rPr>
              <a:t>-example #2: in a enzymatic process, all enzymes may be needed to produce a given phenotype.  Absence of either may produce the same alternative ‘null’.</a:t>
            </a:r>
          </a:p>
          <a:p>
            <a:pPr eaLnBrk="1" hangingPunct="1"/>
            <a:r>
              <a:rPr lang="en-US" altLang="en-US" b="1" dirty="0">
                <a:latin typeface="Calibri" panose="020F0502020204030204" pitchFamily="34" charset="0"/>
              </a:rPr>
              <a:t>For example, two strains of white flowers may be white for different reasons; each lacking a different necessary enzyme to make color.</a:t>
            </a:r>
          </a:p>
          <a:p>
            <a:pPr eaLnBrk="1" hangingPunct="1"/>
            <a:r>
              <a:rPr lang="en-US" altLang="en-US" b="1" dirty="0">
                <a:solidFill>
                  <a:srgbClr val="FF0000"/>
                </a:solidFill>
                <a:latin typeface="Calibri" panose="020F0502020204030204" pitchFamily="34" charset="0"/>
              </a:rPr>
              <a:t>So there must be a dominant gene at both loci to produce color.</a:t>
            </a:r>
          </a:p>
          <a:p>
            <a:pPr eaLnBrk="1" hangingPunct="1"/>
            <a:endParaRPr lang="en-US" altLang="en-US" b="1" dirty="0">
              <a:solidFill>
                <a:srgbClr val="FF0000"/>
              </a:solidFill>
              <a:latin typeface="Calibri" panose="020F0502020204030204" pitchFamily="34" charset="0"/>
            </a:endParaRPr>
          </a:p>
          <a:p>
            <a:pPr eaLnBrk="1" hangingPunct="1"/>
            <a:r>
              <a:rPr lang="en-US" altLang="en-US" b="1" dirty="0">
                <a:solidFill>
                  <a:srgbClr val="FF0000"/>
                </a:solidFill>
                <a:latin typeface="Calibri" panose="020F0502020204030204" pitchFamily="34" charset="0"/>
              </a:rPr>
              <a:t>		</a:t>
            </a:r>
            <a:r>
              <a:rPr lang="en-US" altLang="en-US" b="1" dirty="0">
                <a:latin typeface="Calibri" panose="020F0502020204030204" pitchFamily="34" charset="0"/>
              </a:rPr>
              <a:t>		  </a:t>
            </a:r>
          </a:p>
          <a:p>
            <a:pPr eaLnBrk="1" hangingPunct="1"/>
            <a:r>
              <a:rPr lang="en-US" altLang="en-US" b="1" dirty="0">
                <a:latin typeface="Calibri" panose="020F0502020204030204" pitchFamily="34" charset="0"/>
              </a:rPr>
              <a:t>	     	</a:t>
            </a:r>
          </a:p>
        </p:txBody>
      </p:sp>
      <p:sp>
        <p:nvSpPr>
          <p:cNvPr id="28675" name="TextBox 5"/>
          <p:cNvSpPr txBox="1">
            <a:spLocks noChangeArrowheads="1"/>
          </p:cNvSpPr>
          <p:nvPr/>
        </p:nvSpPr>
        <p:spPr bwMode="auto">
          <a:xfrm>
            <a:off x="5410200" y="304800"/>
            <a:ext cx="297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28676" name="TextBox 29"/>
          <p:cNvSpPr txBox="1">
            <a:spLocks noChangeArrowheads="1"/>
          </p:cNvSpPr>
          <p:nvPr/>
        </p:nvSpPr>
        <p:spPr bwMode="auto">
          <a:xfrm>
            <a:off x="5334000" y="1143000"/>
            <a:ext cx="3048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Genotype	Phenotype</a:t>
            </a:r>
          </a:p>
          <a:p>
            <a:pPr eaLnBrk="1" hangingPunct="1"/>
            <a:endParaRPr lang="en-US" altLang="en-US">
              <a:latin typeface="Calibri" panose="020F0502020204030204" pitchFamily="34" charset="0"/>
            </a:endParaRPr>
          </a:p>
          <a:p>
            <a:pPr eaLnBrk="1" hangingPunct="1"/>
            <a:r>
              <a:rPr lang="en-US" altLang="en-US">
                <a:latin typeface="Calibri" panose="020F0502020204030204" pitchFamily="34" charset="0"/>
              </a:rPr>
              <a:t>aaB-		white</a:t>
            </a:r>
          </a:p>
          <a:p>
            <a:pPr eaLnBrk="1" hangingPunct="1"/>
            <a:endParaRPr lang="en-US" altLang="en-US">
              <a:latin typeface="Calibri" panose="020F0502020204030204" pitchFamily="34" charset="0"/>
            </a:endParaRPr>
          </a:p>
          <a:p>
            <a:pPr eaLnBrk="1" hangingPunct="1"/>
            <a:r>
              <a:rPr lang="en-US" altLang="en-US">
                <a:latin typeface="Calibri" panose="020F0502020204030204" pitchFamily="34" charset="0"/>
              </a:rPr>
              <a:t>aabb		white</a:t>
            </a:r>
          </a:p>
          <a:p>
            <a:pPr eaLnBrk="1" hangingPunct="1"/>
            <a:endParaRPr lang="en-US" altLang="en-US">
              <a:latin typeface="Calibri" panose="020F0502020204030204" pitchFamily="34" charset="0"/>
            </a:endParaRPr>
          </a:p>
          <a:p>
            <a:pPr eaLnBrk="1" hangingPunct="1"/>
            <a:r>
              <a:rPr lang="en-US" altLang="en-US">
                <a:latin typeface="Calibri" panose="020F0502020204030204" pitchFamily="34" charset="0"/>
              </a:rPr>
              <a:t>A-bb		white</a:t>
            </a:r>
          </a:p>
          <a:p>
            <a:pPr eaLnBrk="1" hangingPunct="1"/>
            <a:endParaRPr lang="en-US" altLang="en-US">
              <a:latin typeface="Calibri" panose="020F0502020204030204" pitchFamily="34" charset="0"/>
            </a:endParaRPr>
          </a:p>
          <a:p>
            <a:pPr eaLnBrk="1" hangingPunct="1"/>
            <a:r>
              <a:rPr lang="en-US" altLang="en-US">
                <a:latin typeface="Calibri" panose="020F0502020204030204" pitchFamily="34" charset="0"/>
              </a:rPr>
              <a:t>A-B-		pigment</a:t>
            </a:r>
          </a:p>
          <a:p>
            <a:pPr eaLnBrk="1" hangingPunct="1"/>
            <a:endParaRPr lang="en-US" altLang="en-US">
              <a:latin typeface="Calibri" panose="020F0502020204030204" pitchFamily="34" charset="0"/>
            </a:endParaRPr>
          </a:p>
          <a:p>
            <a:pPr eaLnBrk="1" hangingPunct="1"/>
            <a:endParaRPr lang="en-US" altLang="en-US">
              <a:latin typeface="Calibri" panose="020F0502020204030204" pitchFamily="34" charset="0"/>
            </a:endParaRPr>
          </a:p>
          <a:p>
            <a:pPr eaLnBrk="1" hangingPunct="1"/>
            <a:r>
              <a:rPr lang="en-US" altLang="en-US">
                <a:latin typeface="Calibri" panose="020F0502020204030204" pitchFamily="34" charset="0"/>
              </a:rPr>
              <a:t>So, what’s the phenotypic ratio from a cross:</a:t>
            </a:r>
          </a:p>
          <a:p>
            <a:pPr eaLnBrk="1" hangingPunct="1"/>
            <a:endParaRPr lang="en-US" altLang="en-US">
              <a:latin typeface="Calibri" panose="020F0502020204030204" pitchFamily="34" charset="0"/>
            </a:endParaRPr>
          </a:p>
          <a:p>
            <a:pPr eaLnBrk="1" hangingPunct="1"/>
            <a:r>
              <a:rPr lang="en-US" altLang="en-US">
                <a:latin typeface="Calibri" panose="020F0502020204030204" pitchFamily="34" charset="0"/>
              </a:rPr>
              <a:t>AaBb  x  AaBb   ?</a:t>
            </a:r>
          </a:p>
          <a:p>
            <a:pPr eaLnBrk="1" hangingPunct="1"/>
            <a:endParaRPr lang="en-US" altLang="en-US">
              <a:latin typeface="Calibri" panose="020F0502020204030204" pitchFamily="34" charset="0"/>
            </a:endParaRPr>
          </a:p>
          <a:p>
            <a:pPr eaLnBrk="1" hangingPunct="1"/>
            <a:endParaRPr lang="en-US" altLang="en-US">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3"/>
          <p:cNvSpPr txBox="1">
            <a:spLocks noChangeArrowheads="1"/>
          </p:cNvSpPr>
          <p:nvPr/>
        </p:nvSpPr>
        <p:spPr bwMode="auto">
          <a:xfrm>
            <a:off x="381000" y="381000"/>
            <a:ext cx="41148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smtClean="0">
                <a:solidFill>
                  <a:srgbClr val="FF0000"/>
                </a:solidFill>
                <a:latin typeface="Calibri" panose="020F0502020204030204" pitchFamily="34" charset="0"/>
              </a:rPr>
              <a:t>D. Allelic, Genic, and Environmental Interactions</a:t>
            </a:r>
          </a:p>
          <a:p>
            <a:pPr eaLnBrk="1" hangingPunct="1"/>
            <a:r>
              <a:rPr lang="en-US" altLang="en-US" b="1" dirty="0" smtClean="0">
                <a:solidFill>
                  <a:srgbClr val="00B0F0"/>
                </a:solidFill>
                <a:latin typeface="Calibri" panose="020F0502020204030204" pitchFamily="34" charset="0"/>
              </a:rPr>
              <a:t>1. Overview:</a:t>
            </a:r>
          </a:p>
          <a:p>
            <a:pPr eaLnBrk="1" hangingPunct="1"/>
            <a:r>
              <a:rPr lang="en-US" altLang="en-US" b="1" dirty="0" smtClean="0">
                <a:solidFill>
                  <a:srgbClr val="00B0F0"/>
                </a:solidFill>
                <a:latin typeface="Calibri" panose="020F0502020204030204" pitchFamily="34" charset="0"/>
              </a:rPr>
              <a:t>2. </a:t>
            </a:r>
            <a:r>
              <a:rPr lang="en-US" altLang="en-US" b="1" dirty="0" err="1" smtClean="0">
                <a:solidFill>
                  <a:srgbClr val="00B0F0"/>
                </a:solidFill>
                <a:latin typeface="Calibri" panose="020F0502020204030204" pitchFamily="34" charset="0"/>
              </a:rPr>
              <a:t>Intralocular</a:t>
            </a:r>
            <a:r>
              <a:rPr lang="en-US" altLang="en-US" b="1" dirty="0" smtClean="0">
                <a:solidFill>
                  <a:srgbClr val="00B0F0"/>
                </a:solidFill>
                <a:latin typeface="Calibri" panose="020F0502020204030204" pitchFamily="34" charset="0"/>
              </a:rPr>
              <a:t> Interactions</a:t>
            </a:r>
          </a:p>
          <a:p>
            <a:pPr eaLnBrk="1" hangingPunct="1"/>
            <a:r>
              <a:rPr lang="en-US" altLang="en-US" b="1" dirty="0" smtClean="0">
                <a:solidFill>
                  <a:srgbClr val="00B0F0"/>
                </a:solidFill>
                <a:latin typeface="Calibri" panose="020F0502020204030204" pitchFamily="34" charset="0"/>
              </a:rPr>
              <a:t>3. </a:t>
            </a:r>
            <a:r>
              <a:rPr lang="en-US" altLang="en-US" b="1" dirty="0" err="1" smtClean="0">
                <a:solidFill>
                  <a:srgbClr val="00B0F0"/>
                </a:solidFill>
                <a:latin typeface="Calibri" panose="020F0502020204030204" pitchFamily="34" charset="0"/>
              </a:rPr>
              <a:t>Interlocular</a:t>
            </a:r>
            <a:r>
              <a:rPr lang="en-US" altLang="en-US" b="1" dirty="0" smtClean="0">
                <a:solidFill>
                  <a:srgbClr val="00B0F0"/>
                </a:solidFill>
                <a:latin typeface="Calibri" panose="020F0502020204030204" pitchFamily="34" charset="0"/>
              </a:rPr>
              <a:t>/Genic Interactions</a:t>
            </a:r>
          </a:p>
          <a:p>
            <a:pPr eaLnBrk="1" hangingPunct="1"/>
            <a:endParaRPr lang="en-US" altLang="en-US" b="1" dirty="0">
              <a:solidFill>
                <a:srgbClr val="FF0000"/>
              </a:solidFill>
              <a:latin typeface="Calibri" panose="020F0502020204030204" pitchFamily="34" charset="0"/>
            </a:endParaRPr>
          </a:p>
          <a:p>
            <a:pPr eaLnBrk="1" hangingPunct="1"/>
            <a:r>
              <a:rPr lang="en-US" altLang="en-US" b="1" dirty="0" smtClean="0">
                <a:solidFill>
                  <a:srgbClr val="7030A0"/>
                </a:solidFill>
                <a:latin typeface="Calibri" panose="020F0502020204030204" pitchFamily="34" charset="0"/>
              </a:rPr>
              <a:t>a. </a:t>
            </a:r>
            <a:r>
              <a:rPr lang="en-US" altLang="en-US" b="1" dirty="0">
                <a:solidFill>
                  <a:srgbClr val="7030A0"/>
                </a:solidFill>
                <a:latin typeface="Calibri" panose="020F0502020204030204" pitchFamily="34" charset="0"/>
              </a:rPr>
              <a:t>Quantitative (Polygenic) Traits:</a:t>
            </a:r>
          </a:p>
          <a:p>
            <a:pPr eaLnBrk="1" hangingPunct="1"/>
            <a:r>
              <a:rPr lang="en-US" altLang="en-US" b="1" dirty="0" smtClean="0">
                <a:solidFill>
                  <a:srgbClr val="7030A0"/>
                </a:solidFill>
                <a:latin typeface="Calibri" panose="020F0502020204030204" pitchFamily="34" charset="0"/>
              </a:rPr>
              <a:t>b. </a:t>
            </a:r>
            <a:r>
              <a:rPr lang="en-US" altLang="en-US" b="1" dirty="0">
                <a:solidFill>
                  <a:srgbClr val="7030A0"/>
                </a:solidFill>
                <a:latin typeface="Calibri" panose="020F0502020204030204" pitchFamily="34" charset="0"/>
              </a:rPr>
              <a:t>Epistasis: </a:t>
            </a:r>
          </a:p>
          <a:p>
            <a:pPr eaLnBrk="1" hangingPunct="1"/>
            <a:endParaRPr lang="en-US" altLang="en-US" b="1" dirty="0">
              <a:solidFill>
                <a:srgbClr val="FF0000"/>
              </a:solidFill>
              <a:latin typeface="Calibri" panose="020F0502020204030204" pitchFamily="34" charset="0"/>
            </a:endParaRPr>
          </a:p>
          <a:p>
            <a:pPr eaLnBrk="1" hangingPunct="1"/>
            <a:r>
              <a:rPr lang="en-US" altLang="en-US" b="1" dirty="0">
                <a:latin typeface="Calibri" panose="020F0502020204030204" pitchFamily="34" charset="0"/>
              </a:rPr>
              <a:t>-example #2: in a enzymatic process, all enzymes may be needed to produce a given phenotype.  Absence of either may produce the same alternative ‘null’.</a:t>
            </a:r>
          </a:p>
          <a:p>
            <a:pPr eaLnBrk="1" hangingPunct="1"/>
            <a:r>
              <a:rPr lang="en-US" altLang="en-US" b="1" dirty="0">
                <a:latin typeface="Calibri" panose="020F0502020204030204" pitchFamily="34" charset="0"/>
              </a:rPr>
              <a:t>For example, two strains of white flowers may be white for different reasons; each lacking a different necessary enzyme to make color.</a:t>
            </a:r>
          </a:p>
          <a:p>
            <a:pPr eaLnBrk="1" hangingPunct="1"/>
            <a:r>
              <a:rPr lang="en-US" altLang="en-US" b="1" dirty="0">
                <a:solidFill>
                  <a:srgbClr val="FF0000"/>
                </a:solidFill>
                <a:latin typeface="Calibri" panose="020F0502020204030204" pitchFamily="34" charset="0"/>
              </a:rPr>
              <a:t>So there must be a dominant gene at both loci to produce color.</a:t>
            </a:r>
          </a:p>
          <a:p>
            <a:pPr eaLnBrk="1" hangingPunct="1"/>
            <a:endParaRPr lang="en-US" altLang="en-US" b="1" dirty="0">
              <a:solidFill>
                <a:srgbClr val="FF0000"/>
              </a:solidFill>
              <a:latin typeface="Calibri" panose="020F0502020204030204" pitchFamily="34" charset="0"/>
            </a:endParaRPr>
          </a:p>
          <a:p>
            <a:pPr eaLnBrk="1" hangingPunct="1"/>
            <a:r>
              <a:rPr lang="en-US" altLang="en-US" b="1" dirty="0">
                <a:solidFill>
                  <a:srgbClr val="FF0000"/>
                </a:solidFill>
                <a:latin typeface="Calibri" panose="020F0502020204030204" pitchFamily="34" charset="0"/>
              </a:rPr>
              <a:t>		</a:t>
            </a:r>
            <a:r>
              <a:rPr lang="en-US" altLang="en-US" b="1" dirty="0">
                <a:latin typeface="Calibri" panose="020F0502020204030204" pitchFamily="34" charset="0"/>
              </a:rPr>
              <a:t>		  </a:t>
            </a:r>
          </a:p>
          <a:p>
            <a:pPr eaLnBrk="1" hangingPunct="1"/>
            <a:r>
              <a:rPr lang="en-US" altLang="en-US" b="1" dirty="0">
                <a:latin typeface="Calibri" panose="020F0502020204030204" pitchFamily="34" charset="0"/>
              </a:rPr>
              <a:t>	     	</a:t>
            </a:r>
          </a:p>
        </p:txBody>
      </p:sp>
      <p:sp>
        <p:nvSpPr>
          <p:cNvPr id="29699" name="TextBox 5"/>
          <p:cNvSpPr txBox="1">
            <a:spLocks noChangeArrowheads="1"/>
          </p:cNvSpPr>
          <p:nvPr/>
        </p:nvSpPr>
        <p:spPr bwMode="auto">
          <a:xfrm>
            <a:off x="5410200" y="304800"/>
            <a:ext cx="297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29700" name="TextBox 29"/>
          <p:cNvSpPr txBox="1">
            <a:spLocks noChangeArrowheads="1"/>
          </p:cNvSpPr>
          <p:nvPr/>
        </p:nvSpPr>
        <p:spPr bwMode="auto">
          <a:xfrm>
            <a:off x="5334000" y="1143000"/>
            <a:ext cx="3048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Genotype	Phenotype</a:t>
            </a:r>
          </a:p>
          <a:p>
            <a:pPr eaLnBrk="1" hangingPunct="1"/>
            <a:endParaRPr lang="en-US" altLang="en-US">
              <a:latin typeface="Calibri" panose="020F0502020204030204" pitchFamily="34" charset="0"/>
            </a:endParaRPr>
          </a:p>
          <a:p>
            <a:pPr eaLnBrk="1" hangingPunct="1"/>
            <a:r>
              <a:rPr lang="en-US" altLang="en-US">
                <a:latin typeface="Calibri" panose="020F0502020204030204" pitchFamily="34" charset="0"/>
              </a:rPr>
              <a:t>aaB-		white</a:t>
            </a:r>
          </a:p>
          <a:p>
            <a:pPr eaLnBrk="1" hangingPunct="1"/>
            <a:endParaRPr lang="en-US" altLang="en-US">
              <a:latin typeface="Calibri" panose="020F0502020204030204" pitchFamily="34" charset="0"/>
            </a:endParaRPr>
          </a:p>
          <a:p>
            <a:pPr eaLnBrk="1" hangingPunct="1"/>
            <a:r>
              <a:rPr lang="en-US" altLang="en-US">
                <a:latin typeface="Calibri" panose="020F0502020204030204" pitchFamily="34" charset="0"/>
              </a:rPr>
              <a:t>aabb		white</a:t>
            </a:r>
          </a:p>
          <a:p>
            <a:pPr eaLnBrk="1" hangingPunct="1"/>
            <a:endParaRPr lang="en-US" altLang="en-US">
              <a:latin typeface="Calibri" panose="020F0502020204030204" pitchFamily="34" charset="0"/>
            </a:endParaRPr>
          </a:p>
          <a:p>
            <a:pPr eaLnBrk="1" hangingPunct="1"/>
            <a:r>
              <a:rPr lang="en-US" altLang="en-US">
                <a:latin typeface="Calibri" panose="020F0502020204030204" pitchFamily="34" charset="0"/>
              </a:rPr>
              <a:t>A-bb		white</a:t>
            </a:r>
          </a:p>
          <a:p>
            <a:pPr eaLnBrk="1" hangingPunct="1"/>
            <a:endParaRPr lang="en-US" altLang="en-US">
              <a:latin typeface="Calibri" panose="020F0502020204030204" pitchFamily="34" charset="0"/>
            </a:endParaRPr>
          </a:p>
          <a:p>
            <a:pPr eaLnBrk="1" hangingPunct="1"/>
            <a:r>
              <a:rPr lang="en-US" altLang="en-US">
                <a:latin typeface="Calibri" panose="020F0502020204030204" pitchFamily="34" charset="0"/>
              </a:rPr>
              <a:t>A-B-		pigment</a:t>
            </a:r>
          </a:p>
          <a:p>
            <a:pPr eaLnBrk="1" hangingPunct="1"/>
            <a:endParaRPr lang="en-US" altLang="en-US">
              <a:latin typeface="Calibri" panose="020F0502020204030204" pitchFamily="34" charset="0"/>
            </a:endParaRPr>
          </a:p>
          <a:p>
            <a:pPr eaLnBrk="1" hangingPunct="1"/>
            <a:endParaRPr lang="en-US" altLang="en-US">
              <a:latin typeface="Calibri" panose="020F0502020204030204" pitchFamily="34" charset="0"/>
            </a:endParaRPr>
          </a:p>
          <a:p>
            <a:pPr eaLnBrk="1" hangingPunct="1"/>
            <a:r>
              <a:rPr lang="en-US" altLang="en-US">
                <a:latin typeface="Calibri" panose="020F0502020204030204" pitchFamily="34" charset="0"/>
              </a:rPr>
              <a:t>So, what’s the phenotypic ratio from a cross:</a:t>
            </a:r>
          </a:p>
          <a:p>
            <a:pPr eaLnBrk="1" hangingPunct="1"/>
            <a:endParaRPr lang="en-US" altLang="en-US">
              <a:latin typeface="Calibri" panose="020F0502020204030204" pitchFamily="34" charset="0"/>
            </a:endParaRPr>
          </a:p>
          <a:p>
            <a:pPr eaLnBrk="1" hangingPunct="1"/>
            <a:r>
              <a:rPr lang="en-US" altLang="en-US">
                <a:latin typeface="Calibri" panose="020F0502020204030204" pitchFamily="34" charset="0"/>
              </a:rPr>
              <a:t>AaBb  x  AaBb   ?</a:t>
            </a:r>
          </a:p>
          <a:p>
            <a:pPr eaLnBrk="1" hangingPunct="1"/>
            <a:endParaRPr lang="en-US" altLang="en-US">
              <a:latin typeface="Calibri" panose="020F0502020204030204" pitchFamily="34" charset="0"/>
            </a:endParaRPr>
          </a:p>
          <a:p>
            <a:pPr eaLnBrk="1" hangingPunct="1"/>
            <a:endParaRPr lang="en-US" altLang="en-US">
              <a:latin typeface="Calibri" panose="020F0502020204030204" pitchFamily="34" charset="0"/>
            </a:endParaRPr>
          </a:p>
        </p:txBody>
      </p:sp>
      <p:sp>
        <p:nvSpPr>
          <p:cNvPr id="29701" name="TextBox 4"/>
          <p:cNvSpPr txBox="1">
            <a:spLocks noChangeArrowheads="1"/>
          </p:cNvSpPr>
          <p:nvPr/>
        </p:nvSpPr>
        <p:spPr bwMode="auto">
          <a:xfrm>
            <a:off x="5181600" y="5486400"/>
            <a:ext cx="3733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rPr>
              <a:t>9/16 pigment (A-B-), 7/16 white</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3"/>
          <p:cNvSpPr txBox="1">
            <a:spLocks noChangeArrowheads="1"/>
          </p:cNvSpPr>
          <p:nvPr/>
        </p:nvSpPr>
        <p:spPr bwMode="auto">
          <a:xfrm>
            <a:off x="381000" y="381000"/>
            <a:ext cx="4114800"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smtClean="0">
                <a:solidFill>
                  <a:srgbClr val="FF0000"/>
                </a:solidFill>
                <a:latin typeface="Calibri" panose="020F0502020204030204" pitchFamily="34" charset="0"/>
              </a:rPr>
              <a:t>D. Allelic, Genic, and Environmental Interactions</a:t>
            </a:r>
          </a:p>
          <a:p>
            <a:pPr eaLnBrk="1" hangingPunct="1"/>
            <a:r>
              <a:rPr lang="en-US" altLang="en-US" b="1" dirty="0" smtClean="0">
                <a:solidFill>
                  <a:srgbClr val="00B0F0"/>
                </a:solidFill>
                <a:latin typeface="Calibri" panose="020F0502020204030204" pitchFamily="34" charset="0"/>
              </a:rPr>
              <a:t>1. Overview:</a:t>
            </a:r>
          </a:p>
          <a:p>
            <a:pPr eaLnBrk="1" hangingPunct="1"/>
            <a:r>
              <a:rPr lang="en-US" altLang="en-US" b="1" dirty="0" smtClean="0">
                <a:solidFill>
                  <a:srgbClr val="00B0F0"/>
                </a:solidFill>
                <a:latin typeface="Calibri" panose="020F0502020204030204" pitchFamily="34" charset="0"/>
              </a:rPr>
              <a:t>2. </a:t>
            </a:r>
            <a:r>
              <a:rPr lang="en-US" altLang="en-US" b="1" dirty="0" err="1" smtClean="0">
                <a:solidFill>
                  <a:srgbClr val="00B0F0"/>
                </a:solidFill>
                <a:latin typeface="Calibri" panose="020F0502020204030204" pitchFamily="34" charset="0"/>
              </a:rPr>
              <a:t>Intralocular</a:t>
            </a:r>
            <a:r>
              <a:rPr lang="en-US" altLang="en-US" b="1" dirty="0" smtClean="0">
                <a:solidFill>
                  <a:srgbClr val="00B0F0"/>
                </a:solidFill>
                <a:latin typeface="Calibri" panose="020F0502020204030204" pitchFamily="34" charset="0"/>
              </a:rPr>
              <a:t> Interactions</a:t>
            </a:r>
          </a:p>
          <a:p>
            <a:pPr eaLnBrk="1" hangingPunct="1"/>
            <a:r>
              <a:rPr lang="en-US" altLang="en-US" b="1" dirty="0" smtClean="0">
                <a:solidFill>
                  <a:srgbClr val="00B0F0"/>
                </a:solidFill>
                <a:latin typeface="Calibri" panose="020F0502020204030204" pitchFamily="34" charset="0"/>
              </a:rPr>
              <a:t>3. </a:t>
            </a:r>
            <a:r>
              <a:rPr lang="en-US" altLang="en-US" b="1" dirty="0" err="1" smtClean="0">
                <a:solidFill>
                  <a:srgbClr val="00B0F0"/>
                </a:solidFill>
                <a:latin typeface="Calibri" panose="020F0502020204030204" pitchFamily="34" charset="0"/>
              </a:rPr>
              <a:t>Interlocular</a:t>
            </a:r>
            <a:r>
              <a:rPr lang="en-US" altLang="en-US" b="1" dirty="0" smtClean="0">
                <a:solidFill>
                  <a:srgbClr val="00B0F0"/>
                </a:solidFill>
                <a:latin typeface="Calibri" panose="020F0502020204030204" pitchFamily="34" charset="0"/>
              </a:rPr>
              <a:t>/Genic Interactions</a:t>
            </a:r>
          </a:p>
          <a:p>
            <a:pPr eaLnBrk="1" hangingPunct="1"/>
            <a:endParaRPr lang="en-US" altLang="en-US" b="1" dirty="0">
              <a:solidFill>
                <a:srgbClr val="FF0000"/>
              </a:solidFill>
              <a:latin typeface="Calibri" panose="020F0502020204030204" pitchFamily="34" charset="0"/>
            </a:endParaRPr>
          </a:p>
          <a:p>
            <a:pPr eaLnBrk="1" hangingPunct="1"/>
            <a:r>
              <a:rPr lang="en-US" altLang="en-US" b="1" dirty="0" smtClean="0">
                <a:solidFill>
                  <a:srgbClr val="7030A0"/>
                </a:solidFill>
                <a:latin typeface="Calibri" panose="020F0502020204030204" pitchFamily="34" charset="0"/>
              </a:rPr>
              <a:t>a. </a:t>
            </a:r>
            <a:r>
              <a:rPr lang="en-US" altLang="en-US" b="1" dirty="0">
                <a:solidFill>
                  <a:srgbClr val="7030A0"/>
                </a:solidFill>
                <a:latin typeface="Calibri" panose="020F0502020204030204" pitchFamily="34" charset="0"/>
              </a:rPr>
              <a:t>Quantitative (Polygenic) Traits:</a:t>
            </a:r>
          </a:p>
          <a:p>
            <a:pPr eaLnBrk="1" hangingPunct="1"/>
            <a:r>
              <a:rPr lang="en-US" altLang="en-US" b="1" dirty="0" smtClean="0">
                <a:solidFill>
                  <a:srgbClr val="7030A0"/>
                </a:solidFill>
                <a:latin typeface="Calibri" panose="020F0502020204030204" pitchFamily="34" charset="0"/>
              </a:rPr>
              <a:t>b. </a:t>
            </a:r>
            <a:r>
              <a:rPr lang="en-US" altLang="en-US" b="1" dirty="0">
                <a:solidFill>
                  <a:srgbClr val="7030A0"/>
                </a:solidFill>
                <a:latin typeface="Calibri" panose="020F0502020204030204" pitchFamily="34" charset="0"/>
              </a:rPr>
              <a:t>Epistasis: </a:t>
            </a:r>
          </a:p>
          <a:p>
            <a:pPr eaLnBrk="1" hangingPunct="1"/>
            <a:endParaRPr lang="en-US" altLang="en-US" b="1" dirty="0">
              <a:solidFill>
                <a:srgbClr val="FF0000"/>
              </a:solidFill>
              <a:latin typeface="Calibri" panose="020F0502020204030204" pitchFamily="34" charset="0"/>
            </a:endParaRPr>
          </a:p>
          <a:p>
            <a:pPr eaLnBrk="1" hangingPunct="1"/>
            <a:r>
              <a:rPr lang="en-US" altLang="en-US" b="1" dirty="0">
                <a:latin typeface="Calibri" panose="020F0502020204030204" pitchFamily="34" charset="0"/>
              </a:rPr>
              <a:t>-example #2: in a enzymatic process, all enzymes may be needed to produce a given phenotype.  Absence of either may produce the same alternative ‘null’.</a:t>
            </a:r>
          </a:p>
          <a:p>
            <a:pPr eaLnBrk="1" hangingPunct="1"/>
            <a:endParaRPr lang="en-US" altLang="en-US" b="1" dirty="0">
              <a:solidFill>
                <a:srgbClr val="FF0000"/>
              </a:solidFill>
              <a:latin typeface="Calibri" panose="020F0502020204030204" pitchFamily="34" charset="0"/>
            </a:endParaRPr>
          </a:p>
          <a:p>
            <a:pPr eaLnBrk="1" hangingPunct="1"/>
            <a:r>
              <a:rPr lang="en-US" altLang="en-US" b="1" dirty="0">
                <a:solidFill>
                  <a:srgbClr val="FF0000"/>
                </a:solidFill>
                <a:latin typeface="Calibri" panose="020F0502020204030204" pitchFamily="34" charset="0"/>
              </a:rPr>
              <a:t>-example #3: Novel Phenotypes.</a:t>
            </a:r>
          </a:p>
          <a:p>
            <a:pPr eaLnBrk="1" hangingPunct="1"/>
            <a:r>
              <a:rPr lang="en-US" altLang="en-US" b="1" dirty="0">
                <a:solidFill>
                  <a:srgbClr val="FF0000"/>
                </a:solidFill>
                <a:latin typeface="Calibri" panose="020F0502020204030204" pitchFamily="34" charset="0"/>
              </a:rPr>
              <a:t>Comb shape in chickens is governed by 2 interacting genes that independently produce “Rose” or “Pea” combs, but together produce something completely different (walnut).</a:t>
            </a:r>
          </a:p>
          <a:p>
            <a:pPr eaLnBrk="1" hangingPunct="1"/>
            <a:endParaRPr lang="en-US" altLang="en-US" b="1" dirty="0">
              <a:solidFill>
                <a:srgbClr val="FF0000"/>
              </a:solidFill>
              <a:latin typeface="Calibri" panose="020F0502020204030204" pitchFamily="34" charset="0"/>
            </a:endParaRPr>
          </a:p>
          <a:p>
            <a:pPr eaLnBrk="1" hangingPunct="1"/>
            <a:r>
              <a:rPr lang="en-US" altLang="en-US" b="1" dirty="0">
                <a:solidFill>
                  <a:srgbClr val="FF0000"/>
                </a:solidFill>
                <a:latin typeface="Calibri" panose="020F0502020204030204" pitchFamily="34" charset="0"/>
              </a:rPr>
              <a:t>		</a:t>
            </a:r>
            <a:r>
              <a:rPr lang="en-US" altLang="en-US" b="1" dirty="0">
                <a:latin typeface="Calibri" panose="020F0502020204030204" pitchFamily="34" charset="0"/>
              </a:rPr>
              <a:t>		  </a:t>
            </a:r>
          </a:p>
          <a:p>
            <a:pPr eaLnBrk="1" hangingPunct="1"/>
            <a:r>
              <a:rPr lang="en-US" altLang="en-US" b="1" dirty="0">
                <a:latin typeface="Calibri" panose="020F0502020204030204" pitchFamily="34" charset="0"/>
              </a:rPr>
              <a:t>	     	</a:t>
            </a:r>
          </a:p>
        </p:txBody>
      </p:sp>
      <p:sp>
        <p:nvSpPr>
          <p:cNvPr id="30723" name="TextBox 5"/>
          <p:cNvSpPr txBox="1">
            <a:spLocks noChangeArrowheads="1"/>
          </p:cNvSpPr>
          <p:nvPr/>
        </p:nvSpPr>
        <p:spPr bwMode="auto">
          <a:xfrm>
            <a:off x="5410200" y="304800"/>
            <a:ext cx="297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30724" name="TextBox 29"/>
          <p:cNvSpPr txBox="1">
            <a:spLocks noChangeArrowheads="1"/>
          </p:cNvSpPr>
          <p:nvPr/>
        </p:nvSpPr>
        <p:spPr bwMode="auto">
          <a:xfrm>
            <a:off x="5334000" y="228600"/>
            <a:ext cx="30480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Genotype	Phenotype</a:t>
            </a:r>
          </a:p>
          <a:p>
            <a:pPr eaLnBrk="1" hangingPunct="1"/>
            <a:endParaRPr lang="en-US" altLang="en-US">
              <a:latin typeface="Calibri" panose="020F0502020204030204" pitchFamily="34" charset="0"/>
            </a:endParaRPr>
          </a:p>
          <a:p>
            <a:pPr eaLnBrk="1" hangingPunct="1"/>
            <a:r>
              <a:rPr lang="en-US" altLang="en-US">
                <a:latin typeface="Calibri" panose="020F0502020204030204" pitchFamily="34" charset="0"/>
              </a:rPr>
              <a:t>rrpp		single</a:t>
            </a:r>
          </a:p>
          <a:p>
            <a:pPr eaLnBrk="1" hangingPunct="1"/>
            <a:endParaRPr lang="en-US" altLang="en-US">
              <a:latin typeface="Calibri" panose="020F0502020204030204" pitchFamily="34" charset="0"/>
            </a:endParaRPr>
          </a:p>
          <a:p>
            <a:pPr eaLnBrk="1" hangingPunct="1"/>
            <a:r>
              <a:rPr lang="en-US" altLang="en-US">
                <a:latin typeface="Calibri" panose="020F0502020204030204" pitchFamily="34" charset="0"/>
              </a:rPr>
              <a:t>R-pp		rose</a:t>
            </a:r>
          </a:p>
          <a:p>
            <a:pPr eaLnBrk="1" hangingPunct="1"/>
            <a:endParaRPr lang="en-US" altLang="en-US">
              <a:latin typeface="Calibri" panose="020F0502020204030204" pitchFamily="34" charset="0"/>
            </a:endParaRPr>
          </a:p>
          <a:p>
            <a:pPr eaLnBrk="1" hangingPunct="1"/>
            <a:r>
              <a:rPr lang="en-US" altLang="en-US">
                <a:latin typeface="Calibri" panose="020F0502020204030204" pitchFamily="34" charset="0"/>
              </a:rPr>
              <a:t>rrP-		pea</a:t>
            </a:r>
          </a:p>
          <a:p>
            <a:pPr eaLnBrk="1" hangingPunct="1"/>
            <a:endParaRPr lang="en-US" altLang="en-US">
              <a:latin typeface="Calibri" panose="020F0502020204030204" pitchFamily="34" charset="0"/>
            </a:endParaRPr>
          </a:p>
          <a:p>
            <a:pPr eaLnBrk="1" hangingPunct="1"/>
            <a:r>
              <a:rPr lang="en-US" altLang="en-US">
                <a:latin typeface="Calibri" panose="020F0502020204030204" pitchFamily="34" charset="0"/>
              </a:rPr>
              <a:t>A-B-		Walnut</a:t>
            </a:r>
          </a:p>
          <a:p>
            <a:pPr eaLnBrk="1" hangingPunct="1"/>
            <a:endParaRPr lang="en-US" altLang="en-US">
              <a:latin typeface="Calibri" panose="020F0502020204030204" pitchFamily="34" charset="0"/>
            </a:endParaRPr>
          </a:p>
          <a:p>
            <a:pPr eaLnBrk="1" hangingPunct="1"/>
            <a:endParaRPr lang="en-US" altLang="en-US">
              <a:latin typeface="Calibri" panose="020F0502020204030204" pitchFamily="34" charset="0"/>
            </a:endParaRPr>
          </a:p>
        </p:txBody>
      </p:sp>
      <p:pic>
        <p:nvPicPr>
          <p:cNvPr id="30725"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2819400"/>
            <a:ext cx="33877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3"/>
          <p:cNvSpPr txBox="1">
            <a:spLocks noChangeArrowheads="1"/>
          </p:cNvSpPr>
          <p:nvPr/>
        </p:nvSpPr>
        <p:spPr bwMode="auto">
          <a:xfrm>
            <a:off x="381000" y="381000"/>
            <a:ext cx="83058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smtClean="0">
                <a:solidFill>
                  <a:srgbClr val="FF0000"/>
                </a:solidFill>
                <a:latin typeface="Calibri" panose="020F0502020204030204" pitchFamily="34" charset="0"/>
              </a:rPr>
              <a:t>D. Allelic, Genic, and Environmental Interactions</a:t>
            </a:r>
          </a:p>
          <a:p>
            <a:pPr eaLnBrk="1" hangingPunct="1"/>
            <a:r>
              <a:rPr lang="en-US" altLang="en-US" b="1" dirty="0" smtClean="0">
                <a:solidFill>
                  <a:srgbClr val="00B0F0"/>
                </a:solidFill>
                <a:latin typeface="Calibri" panose="020F0502020204030204" pitchFamily="34" charset="0"/>
              </a:rPr>
              <a:t>1. Overview:</a:t>
            </a:r>
          </a:p>
          <a:p>
            <a:pPr eaLnBrk="1" hangingPunct="1"/>
            <a:r>
              <a:rPr lang="en-US" altLang="en-US" b="1" dirty="0" smtClean="0">
                <a:solidFill>
                  <a:srgbClr val="00B0F0"/>
                </a:solidFill>
                <a:latin typeface="Calibri" panose="020F0502020204030204" pitchFamily="34" charset="0"/>
              </a:rPr>
              <a:t>2. </a:t>
            </a:r>
            <a:r>
              <a:rPr lang="en-US" altLang="en-US" b="1" dirty="0" err="1" smtClean="0">
                <a:solidFill>
                  <a:srgbClr val="00B0F0"/>
                </a:solidFill>
                <a:latin typeface="Calibri" panose="020F0502020204030204" pitchFamily="34" charset="0"/>
              </a:rPr>
              <a:t>Intralocular</a:t>
            </a:r>
            <a:r>
              <a:rPr lang="en-US" altLang="en-US" b="1" dirty="0" smtClean="0">
                <a:solidFill>
                  <a:srgbClr val="00B0F0"/>
                </a:solidFill>
                <a:latin typeface="Calibri" panose="020F0502020204030204" pitchFamily="34" charset="0"/>
              </a:rPr>
              <a:t> Interactions</a:t>
            </a:r>
          </a:p>
          <a:p>
            <a:pPr eaLnBrk="1" hangingPunct="1"/>
            <a:r>
              <a:rPr lang="en-US" altLang="en-US" b="1" dirty="0" smtClean="0">
                <a:solidFill>
                  <a:srgbClr val="00B0F0"/>
                </a:solidFill>
                <a:latin typeface="Calibri" panose="020F0502020204030204" pitchFamily="34" charset="0"/>
              </a:rPr>
              <a:t>3. </a:t>
            </a:r>
            <a:r>
              <a:rPr lang="en-US" altLang="en-US" b="1" dirty="0" err="1" smtClean="0">
                <a:solidFill>
                  <a:srgbClr val="00B0F0"/>
                </a:solidFill>
                <a:latin typeface="Calibri" panose="020F0502020204030204" pitchFamily="34" charset="0"/>
              </a:rPr>
              <a:t>Interlocular</a:t>
            </a:r>
            <a:r>
              <a:rPr lang="en-US" altLang="en-US" b="1" dirty="0" smtClean="0">
                <a:solidFill>
                  <a:srgbClr val="00B0F0"/>
                </a:solidFill>
                <a:latin typeface="Calibri" panose="020F0502020204030204" pitchFamily="34" charset="0"/>
              </a:rPr>
              <a:t>/Genic Interactions</a:t>
            </a:r>
          </a:p>
          <a:p>
            <a:pPr eaLnBrk="1" hangingPunct="1"/>
            <a:r>
              <a:rPr lang="en-US" altLang="en-US" b="1" dirty="0" smtClean="0">
                <a:solidFill>
                  <a:srgbClr val="00B0F0"/>
                </a:solidFill>
                <a:latin typeface="Calibri" panose="020F0502020204030204" pitchFamily="34" charset="0"/>
              </a:rPr>
              <a:t>4. Environmental Effects</a:t>
            </a:r>
            <a:endParaRPr lang="en-US" altLang="en-US" b="1" dirty="0">
              <a:solidFill>
                <a:srgbClr val="00B0F0"/>
              </a:solidFill>
              <a:latin typeface="Calibri" panose="020F0502020204030204" pitchFamily="34" charset="0"/>
            </a:endParaRPr>
          </a:p>
          <a:p>
            <a:pPr eaLnBrk="1" hangingPunct="1"/>
            <a:r>
              <a:rPr lang="en-US" altLang="en-US" b="1" dirty="0">
                <a:latin typeface="Calibri" panose="020F0502020204030204" pitchFamily="34" charset="0"/>
              </a:rPr>
              <a:t>The environment can influence </a:t>
            </a:r>
            <a:r>
              <a:rPr lang="en-US" altLang="en-US" b="1" i="1" dirty="0">
                <a:latin typeface="Calibri" panose="020F0502020204030204" pitchFamily="34" charset="0"/>
              </a:rPr>
              <a:t>whether</a:t>
            </a:r>
            <a:r>
              <a:rPr lang="en-US" altLang="en-US" b="1" dirty="0">
                <a:latin typeface="Calibri" panose="020F0502020204030204" pitchFamily="34" charset="0"/>
              </a:rPr>
              <a:t> and </a:t>
            </a:r>
            <a:r>
              <a:rPr lang="en-US" altLang="en-US" b="1" i="1" dirty="0">
                <a:latin typeface="Calibri" panose="020F0502020204030204" pitchFamily="34" charset="0"/>
              </a:rPr>
              <a:t>how</a:t>
            </a:r>
            <a:r>
              <a:rPr lang="en-US" altLang="en-US" b="1" dirty="0">
                <a:latin typeface="Calibri" panose="020F0502020204030204" pitchFamily="34" charset="0"/>
              </a:rPr>
              <a:t> an allele is expressed ,and the </a:t>
            </a:r>
            <a:r>
              <a:rPr lang="en-US" altLang="en-US" b="1" i="1" dirty="0">
                <a:latin typeface="Calibri" panose="020F0502020204030204" pitchFamily="34" charset="0"/>
              </a:rPr>
              <a:t>effect</a:t>
            </a:r>
            <a:r>
              <a:rPr lang="en-US" altLang="en-US" b="1" dirty="0">
                <a:latin typeface="Calibri" panose="020F0502020204030204" pitchFamily="34" charset="0"/>
              </a:rPr>
              <a:t> it has.</a:t>
            </a:r>
          </a:p>
          <a:p>
            <a:pPr eaLnBrk="1" hangingPunct="1"/>
            <a:endParaRPr lang="en-US" altLang="en-US" b="1" dirty="0">
              <a:solidFill>
                <a:srgbClr val="FF0000"/>
              </a:solidFill>
              <a:latin typeface="Calibri" panose="020F0502020204030204" pitchFamily="34" charset="0"/>
            </a:endParaRPr>
          </a:p>
          <a:p>
            <a:pPr eaLnBrk="1" hangingPunct="1"/>
            <a:r>
              <a:rPr lang="en-US" altLang="en-US" b="1" dirty="0">
                <a:solidFill>
                  <a:srgbClr val="FF0000"/>
                </a:solidFill>
                <a:latin typeface="Calibri" panose="020F0502020204030204" pitchFamily="34" charset="0"/>
              </a:rPr>
              <a:t>		</a:t>
            </a:r>
            <a:r>
              <a:rPr lang="en-US" altLang="en-US" b="1" dirty="0">
                <a:latin typeface="Calibri" panose="020F0502020204030204" pitchFamily="34" charset="0"/>
              </a:rPr>
              <a:t>		  </a:t>
            </a:r>
          </a:p>
          <a:p>
            <a:pPr eaLnBrk="1" hangingPunct="1"/>
            <a:r>
              <a:rPr lang="en-US" altLang="en-US" b="1" dirty="0">
                <a:latin typeface="Calibri" panose="020F0502020204030204" pitchFamily="34" charset="0"/>
              </a:rPr>
              <a:t>	     	</a:t>
            </a:r>
          </a:p>
        </p:txBody>
      </p:sp>
      <p:sp>
        <p:nvSpPr>
          <p:cNvPr id="31747" name="TextBox 5"/>
          <p:cNvSpPr txBox="1">
            <a:spLocks noChangeArrowheads="1"/>
          </p:cNvSpPr>
          <p:nvPr/>
        </p:nvSpPr>
        <p:spPr bwMode="auto">
          <a:xfrm>
            <a:off x="5410200" y="304800"/>
            <a:ext cx="297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3"/>
          <p:cNvSpPr txBox="1">
            <a:spLocks noChangeArrowheads="1"/>
          </p:cNvSpPr>
          <p:nvPr/>
        </p:nvSpPr>
        <p:spPr bwMode="auto">
          <a:xfrm>
            <a:off x="381000" y="498475"/>
            <a:ext cx="66294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smtClean="0">
                <a:solidFill>
                  <a:srgbClr val="00B0F0"/>
                </a:solidFill>
                <a:latin typeface="Calibri" panose="020F0502020204030204" pitchFamily="34" charset="0"/>
              </a:rPr>
              <a:t>4. </a:t>
            </a:r>
            <a:r>
              <a:rPr lang="en-US" altLang="en-US" b="1" dirty="0">
                <a:solidFill>
                  <a:srgbClr val="00B0F0"/>
                </a:solidFill>
                <a:latin typeface="Calibri" panose="020F0502020204030204" pitchFamily="34" charset="0"/>
              </a:rPr>
              <a:t>Environmental Effects:</a:t>
            </a:r>
          </a:p>
          <a:p>
            <a:pPr eaLnBrk="1" hangingPunct="1"/>
            <a:endParaRPr lang="en-US" altLang="en-US" b="1" dirty="0">
              <a:solidFill>
                <a:srgbClr val="FF0000"/>
              </a:solidFill>
              <a:latin typeface="Calibri" panose="020F0502020204030204" pitchFamily="34" charset="0"/>
            </a:endParaRPr>
          </a:p>
          <a:p>
            <a:pPr eaLnBrk="1" hangingPunct="1"/>
            <a:r>
              <a:rPr lang="en-US" altLang="en-US" b="1" dirty="0">
                <a:solidFill>
                  <a:srgbClr val="7030A0"/>
                </a:solidFill>
                <a:latin typeface="Calibri" panose="020F0502020204030204" pitchFamily="34" charset="0"/>
              </a:rPr>
              <a:t>       </a:t>
            </a:r>
            <a:r>
              <a:rPr lang="en-US" altLang="en-US" b="1" dirty="0" smtClean="0">
                <a:solidFill>
                  <a:srgbClr val="7030A0"/>
                </a:solidFill>
                <a:latin typeface="Calibri" panose="020F0502020204030204" pitchFamily="34" charset="0"/>
              </a:rPr>
              <a:t>a.  </a:t>
            </a:r>
            <a:r>
              <a:rPr lang="en-US" altLang="en-US" b="1" dirty="0">
                <a:solidFill>
                  <a:srgbClr val="7030A0"/>
                </a:solidFill>
                <a:latin typeface="Calibri" panose="020F0502020204030204" pitchFamily="34" charset="0"/>
              </a:rPr>
              <a:t>TEMPERATURE</a:t>
            </a:r>
          </a:p>
          <a:p>
            <a:pPr eaLnBrk="1" hangingPunct="1"/>
            <a:r>
              <a:rPr lang="en-US" altLang="en-US" b="1" dirty="0">
                <a:solidFill>
                  <a:srgbClr val="FF0000"/>
                </a:solidFill>
                <a:latin typeface="Calibri" panose="020F0502020204030204" pitchFamily="34" charset="0"/>
              </a:rPr>
              <a:t>	 </a:t>
            </a:r>
            <a:r>
              <a:rPr lang="en-US" altLang="en-US" b="1" dirty="0">
                <a:latin typeface="Calibri" panose="020F0502020204030204" pitchFamily="34" charset="0"/>
              </a:rPr>
              <a:t>- Siamese cats and Himalayan rabbits – dark feet and ears, where temps are slightly cooler.  Their pigment enzymes function at cool temps.</a:t>
            </a:r>
          </a:p>
          <a:p>
            <a:pPr eaLnBrk="1" hangingPunct="1"/>
            <a:r>
              <a:rPr lang="en-US" altLang="en-US" b="1" dirty="0">
                <a:latin typeface="Calibri" panose="020F0502020204030204" pitchFamily="34" charset="0"/>
              </a:rPr>
              <a:t>	 - Arctic fox, hares – their pigment genes function at high temps and are responsible for a change in coat color in spring and fall, and a change back to white in fall and winter. </a:t>
            </a:r>
          </a:p>
        </p:txBody>
      </p:sp>
      <p:sp>
        <p:nvSpPr>
          <p:cNvPr id="32771" name="TextBox 5"/>
          <p:cNvSpPr txBox="1">
            <a:spLocks noChangeArrowheads="1"/>
          </p:cNvSpPr>
          <p:nvPr/>
        </p:nvSpPr>
        <p:spPr bwMode="auto">
          <a:xfrm>
            <a:off x="5410200" y="304800"/>
            <a:ext cx="297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pic>
        <p:nvPicPr>
          <p:cNvPr id="32772" name="Picture 2" descr="http://chinkisiamese.com/siamese_cats_mkay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152400"/>
            <a:ext cx="1773238"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4" descr="http://www.planet-pets.com/rabt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828800"/>
            <a:ext cx="1752600"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6" descr="http://highered.mcgraw-hill.com/sites/dl/free/007281795x/227606/F_08_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6438" y="4267200"/>
            <a:ext cx="1828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ctrTitle"/>
          </p:nvPr>
        </p:nvSpPr>
        <p:spPr>
          <a:xfrm>
            <a:off x="152400" y="0"/>
            <a:ext cx="1981200" cy="304800"/>
          </a:xfrm>
          <a:noFill/>
        </p:spPr>
        <p:txBody>
          <a:bodyPr/>
          <a:lstStyle/>
          <a:p>
            <a:pPr algn="l" eaLnBrk="1" hangingPunct="1"/>
            <a:r>
              <a:rPr lang="en-US" altLang="en-US" sz="1200" smtClean="0"/>
              <a:t>LE 12-5</a:t>
            </a:r>
          </a:p>
        </p:txBody>
      </p:sp>
      <p:grpSp>
        <p:nvGrpSpPr>
          <p:cNvPr id="12291" name="Group 11"/>
          <p:cNvGrpSpPr>
            <a:grpSpLocks/>
          </p:cNvGrpSpPr>
          <p:nvPr/>
        </p:nvGrpSpPr>
        <p:grpSpPr bwMode="auto">
          <a:xfrm>
            <a:off x="1219200" y="1828800"/>
            <a:ext cx="6858000" cy="4833938"/>
            <a:chOff x="303213" y="498475"/>
            <a:chExt cx="8535987" cy="5859463"/>
          </a:xfrm>
        </p:grpSpPr>
        <p:pic>
          <p:nvPicPr>
            <p:cNvPr id="1229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13" y="498475"/>
              <a:ext cx="8535987" cy="585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4"/>
            <p:cNvSpPr txBox="1">
              <a:spLocks noChangeArrowheads="1"/>
            </p:cNvSpPr>
            <p:nvPr/>
          </p:nvSpPr>
          <p:spPr bwMode="auto">
            <a:xfrm>
              <a:off x="3130550" y="2151063"/>
              <a:ext cx="3603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G</a:t>
              </a:r>
              <a:r>
                <a:rPr lang="en-US" altLang="en-US" b="1" baseline="-25000"/>
                <a:t>1</a:t>
              </a:r>
              <a:endParaRPr lang="en-US" altLang="en-US" b="1"/>
            </a:p>
          </p:txBody>
        </p:sp>
        <p:sp>
          <p:nvSpPr>
            <p:cNvPr id="12295" name="Text Box 5"/>
            <p:cNvSpPr txBox="1">
              <a:spLocks noChangeArrowheads="1"/>
            </p:cNvSpPr>
            <p:nvPr/>
          </p:nvSpPr>
          <p:spPr bwMode="auto">
            <a:xfrm>
              <a:off x="5259388" y="3759200"/>
              <a:ext cx="36036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G</a:t>
              </a:r>
              <a:r>
                <a:rPr lang="en-US" altLang="en-US" b="1" baseline="-25000"/>
                <a:t>2</a:t>
              </a:r>
              <a:endParaRPr lang="en-US" altLang="en-US" b="1"/>
            </a:p>
          </p:txBody>
        </p:sp>
        <p:sp>
          <p:nvSpPr>
            <p:cNvPr id="12296" name="Text Box 6"/>
            <p:cNvSpPr txBox="1">
              <a:spLocks noChangeArrowheads="1"/>
            </p:cNvSpPr>
            <p:nvPr/>
          </p:nvSpPr>
          <p:spPr bwMode="auto">
            <a:xfrm>
              <a:off x="5367338" y="2028825"/>
              <a:ext cx="17573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t>S</a:t>
              </a:r>
            </a:p>
            <a:p>
              <a:pPr algn="ctr"/>
              <a:r>
                <a:rPr lang="en-US" altLang="en-US" b="1"/>
                <a:t>(DNA synthesis)</a:t>
              </a:r>
            </a:p>
          </p:txBody>
        </p:sp>
        <p:sp>
          <p:nvSpPr>
            <p:cNvPr id="12297" name="Text Box 7"/>
            <p:cNvSpPr txBox="1">
              <a:spLocks noChangeArrowheads="1"/>
            </p:cNvSpPr>
            <p:nvPr/>
          </p:nvSpPr>
          <p:spPr bwMode="auto">
            <a:xfrm>
              <a:off x="3938588" y="671513"/>
              <a:ext cx="1579562"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t>INTERPHASE</a:t>
              </a:r>
            </a:p>
          </p:txBody>
        </p:sp>
        <p:sp>
          <p:nvSpPr>
            <p:cNvPr id="12298" name="Text Box 8"/>
            <p:cNvSpPr txBox="1">
              <a:spLocks noChangeArrowheads="1"/>
            </p:cNvSpPr>
            <p:nvPr/>
          </p:nvSpPr>
          <p:spPr bwMode="auto">
            <a:xfrm rot="-2372161">
              <a:off x="2778125" y="3721100"/>
              <a:ext cx="132556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Cytokinesis</a:t>
              </a:r>
            </a:p>
          </p:txBody>
        </p:sp>
        <p:sp>
          <p:nvSpPr>
            <p:cNvPr id="12299" name="Text Box 9"/>
            <p:cNvSpPr txBox="1">
              <a:spLocks noChangeArrowheads="1"/>
            </p:cNvSpPr>
            <p:nvPr/>
          </p:nvSpPr>
          <p:spPr bwMode="auto">
            <a:xfrm rot="1299322">
              <a:off x="2147888" y="4381500"/>
              <a:ext cx="12461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700" b="1"/>
                <a:t>  MITOTIC</a:t>
              </a:r>
            </a:p>
            <a:p>
              <a:pPr algn="ctr"/>
              <a:r>
                <a:rPr lang="en-US" altLang="en-US" sz="1700" b="1"/>
                <a:t>(M) PHASE</a:t>
              </a:r>
            </a:p>
            <a:p>
              <a:pPr algn="ctr"/>
              <a:endParaRPr lang="en-US" altLang="en-US" sz="1700" b="1"/>
            </a:p>
          </p:txBody>
        </p:sp>
        <p:sp>
          <p:nvSpPr>
            <p:cNvPr id="12300" name="Text Box 10"/>
            <p:cNvSpPr txBox="1">
              <a:spLocks noChangeArrowheads="1"/>
            </p:cNvSpPr>
            <p:nvPr/>
          </p:nvSpPr>
          <p:spPr bwMode="auto">
            <a:xfrm rot="-3180077">
              <a:off x="3109118" y="3698082"/>
              <a:ext cx="132556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Mitosis</a:t>
              </a:r>
            </a:p>
          </p:txBody>
        </p:sp>
      </p:grpSp>
      <p:sp>
        <p:nvSpPr>
          <p:cNvPr id="12292" name="Text Box 4"/>
          <p:cNvSpPr txBox="1">
            <a:spLocks noChangeArrowheads="1"/>
          </p:cNvSpPr>
          <p:nvPr/>
        </p:nvSpPr>
        <p:spPr bwMode="auto">
          <a:xfrm>
            <a:off x="228600" y="228600"/>
            <a:ext cx="8458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smtClean="0">
                <a:solidFill>
                  <a:srgbClr val="0070C0"/>
                </a:solidFill>
              </a:rPr>
              <a:t>2. How do cells divide?</a:t>
            </a:r>
            <a:endParaRPr lang="en-US" altLang="en-US" sz="2000" b="1" dirty="0">
              <a:solidFill>
                <a:srgbClr val="FF0000"/>
              </a:solidFill>
            </a:endParaRPr>
          </a:p>
          <a:p>
            <a:pPr eaLnBrk="1" hangingPunct="1"/>
            <a:r>
              <a:rPr lang="en-US" altLang="en-US" sz="2000" b="1" dirty="0">
                <a:solidFill>
                  <a:srgbClr val="FF0000"/>
                </a:solidFill>
              </a:rPr>
              <a:t> </a:t>
            </a:r>
            <a:r>
              <a:rPr lang="en-US" altLang="en-US" sz="2000" b="1" dirty="0" smtClean="0">
                <a:solidFill>
                  <a:srgbClr val="FF0000"/>
                </a:solidFill>
              </a:rPr>
              <a:t>-  </a:t>
            </a:r>
            <a:r>
              <a:rPr lang="en-US" altLang="en-US" sz="2000" b="1" dirty="0">
                <a:solidFill>
                  <a:srgbClr val="FF0000"/>
                </a:solidFill>
              </a:rPr>
              <a:t>The Cell Cycle</a:t>
            </a:r>
          </a:p>
        </p:txBody>
      </p:sp>
    </p:spTree>
    <p:extLst>
      <p:ext uri="{BB962C8B-B14F-4D97-AF65-F5344CB8AC3E}">
        <p14:creationId xmlns:p14="http://schemas.microsoft.com/office/powerpoint/2010/main" val="391021572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3"/>
          <p:cNvSpPr txBox="1">
            <a:spLocks noChangeArrowheads="1"/>
          </p:cNvSpPr>
          <p:nvPr/>
        </p:nvSpPr>
        <p:spPr bwMode="auto">
          <a:xfrm>
            <a:off x="381000" y="498475"/>
            <a:ext cx="6629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smtClean="0">
                <a:solidFill>
                  <a:srgbClr val="00B0F0"/>
                </a:solidFill>
                <a:latin typeface="Calibri" panose="020F0502020204030204" pitchFamily="34" charset="0"/>
              </a:rPr>
              <a:t>4. </a:t>
            </a:r>
            <a:r>
              <a:rPr lang="en-US" altLang="en-US" b="1" dirty="0">
                <a:solidFill>
                  <a:srgbClr val="00B0F0"/>
                </a:solidFill>
                <a:latin typeface="Calibri" panose="020F0502020204030204" pitchFamily="34" charset="0"/>
              </a:rPr>
              <a:t>Environmental Effects:</a:t>
            </a:r>
          </a:p>
          <a:p>
            <a:pPr eaLnBrk="1" hangingPunct="1"/>
            <a:endParaRPr lang="en-US" altLang="en-US" b="1" dirty="0">
              <a:solidFill>
                <a:srgbClr val="FF0000"/>
              </a:solidFill>
              <a:latin typeface="Calibri" panose="020F0502020204030204" pitchFamily="34" charset="0"/>
            </a:endParaRPr>
          </a:p>
          <a:p>
            <a:pPr eaLnBrk="1" hangingPunct="1"/>
            <a:r>
              <a:rPr lang="en-US" altLang="en-US" b="1" dirty="0">
                <a:solidFill>
                  <a:srgbClr val="7030A0"/>
                </a:solidFill>
                <a:latin typeface="Calibri" panose="020F0502020204030204" pitchFamily="34" charset="0"/>
              </a:rPr>
              <a:t>       </a:t>
            </a:r>
            <a:r>
              <a:rPr lang="en-US" altLang="en-US" b="1" dirty="0" smtClean="0">
                <a:solidFill>
                  <a:srgbClr val="7030A0"/>
                </a:solidFill>
                <a:latin typeface="Calibri" panose="020F0502020204030204" pitchFamily="34" charset="0"/>
              </a:rPr>
              <a:t>a.  </a:t>
            </a:r>
            <a:r>
              <a:rPr lang="en-US" altLang="en-US" b="1" dirty="0">
                <a:solidFill>
                  <a:srgbClr val="7030A0"/>
                </a:solidFill>
                <a:latin typeface="Calibri" panose="020F0502020204030204" pitchFamily="34" charset="0"/>
              </a:rPr>
              <a:t>TEMPERATURE</a:t>
            </a:r>
          </a:p>
          <a:p>
            <a:pPr eaLnBrk="1" hangingPunct="1"/>
            <a:r>
              <a:rPr lang="en-US" altLang="en-US" b="1" dirty="0">
                <a:solidFill>
                  <a:srgbClr val="7030A0"/>
                </a:solidFill>
                <a:latin typeface="Calibri" panose="020F0502020204030204" pitchFamily="34" charset="0"/>
              </a:rPr>
              <a:t>       </a:t>
            </a:r>
            <a:r>
              <a:rPr lang="en-US" altLang="en-US" b="1" dirty="0" smtClean="0">
                <a:solidFill>
                  <a:srgbClr val="7030A0"/>
                </a:solidFill>
                <a:latin typeface="Calibri" panose="020F0502020204030204" pitchFamily="34" charset="0"/>
              </a:rPr>
              <a:t>b. </a:t>
            </a:r>
            <a:r>
              <a:rPr lang="en-US" altLang="en-US" b="1" dirty="0">
                <a:solidFill>
                  <a:srgbClr val="7030A0"/>
                </a:solidFill>
                <a:latin typeface="Calibri" panose="020F0502020204030204" pitchFamily="34" charset="0"/>
              </a:rPr>
              <a:t>TOXINS</a:t>
            </a:r>
          </a:p>
          <a:p>
            <a:pPr eaLnBrk="1" hangingPunct="1"/>
            <a:endParaRPr lang="en-US" altLang="en-US" b="1" dirty="0">
              <a:solidFill>
                <a:srgbClr val="00B0F0"/>
              </a:solidFill>
              <a:latin typeface="Calibri" panose="020F0502020204030204" pitchFamily="34" charset="0"/>
            </a:endParaRPr>
          </a:p>
          <a:p>
            <a:pPr eaLnBrk="1" hangingPunct="1"/>
            <a:r>
              <a:rPr lang="en-US" altLang="en-US" b="1" dirty="0">
                <a:latin typeface="Calibri" panose="020F0502020204030204" pitchFamily="34" charset="0"/>
              </a:rPr>
              <a:t> - people have genetically different sensitivities to different toxins.  Certain genes are associated with higher rates of certain types of cancer, for example.   However, they are not ‘deterministic’… their effects must be activated by some environmental variable.</a:t>
            </a:r>
          </a:p>
          <a:p>
            <a:pPr eaLnBrk="1" hangingPunct="1"/>
            <a:endParaRPr lang="en-US" altLang="en-US" b="1" dirty="0">
              <a:latin typeface="Calibri" panose="020F0502020204030204" pitchFamily="34" charset="0"/>
            </a:endParaRPr>
          </a:p>
          <a:p>
            <a:pPr eaLnBrk="1" hangingPunct="1"/>
            <a:r>
              <a:rPr lang="en-US" altLang="en-US" b="1" dirty="0">
                <a:latin typeface="Calibri" panose="020F0502020204030204" pitchFamily="34" charset="0"/>
              </a:rPr>
              <a:t>PKU = phenylketonuria… genetic inability to convert phenylalanine to tyrosine.   Phenylalanine can build up and is toxic to nerve cells. Single gene recessive disorder.</a:t>
            </a:r>
          </a:p>
          <a:p>
            <a:pPr eaLnBrk="1" hangingPunct="1"/>
            <a:endParaRPr lang="en-US" altLang="en-US" b="1" dirty="0">
              <a:latin typeface="Calibri" panose="020F0502020204030204" pitchFamily="34" charset="0"/>
            </a:endParaRPr>
          </a:p>
          <a:p>
            <a:pPr eaLnBrk="1" hangingPunct="1"/>
            <a:r>
              <a:rPr lang="en-US" altLang="en-US" b="1" dirty="0">
                <a:latin typeface="Calibri" panose="020F0502020204030204" pitchFamily="34" charset="0"/>
              </a:rPr>
              <a:t>But if a homozygote recessive eats a diet low in phenylalanine, no negative consequences develop.  So, the genetic predisposition to express the disorder is influenced by the environment.</a:t>
            </a:r>
          </a:p>
        </p:txBody>
      </p:sp>
      <p:sp>
        <p:nvSpPr>
          <p:cNvPr id="33795" name="TextBox 5"/>
          <p:cNvSpPr txBox="1">
            <a:spLocks noChangeArrowheads="1"/>
          </p:cNvSpPr>
          <p:nvPr/>
        </p:nvSpPr>
        <p:spPr bwMode="auto">
          <a:xfrm>
            <a:off x="5410200" y="304800"/>
            <a:ext cx="297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3"/>
          <p:cNvSpPr txBox="1">
            <a:spLocks noChangeArrowheads="1"/>
          </p:cNvSpPr>
          <p:nvPr/>
        </p:nvSpPr>
        <p:spPr bwMode="auto">
          <a:xfrm>
            <a:off x="381000" y="381000"/>
            <a:ext cx="83820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smtClean="0">
                <a:solidFill>
                  <a:srgbClr val="FF0000"/>
                </a:solidFill>
                <a:latin typeface="Calibri" panose="020F0502020204030204" pitchFamily="34" charset="0"/>
              </a:rPr>
              <a:t>D. Allelic, Genic, and Environmental Interactions</a:t>
            </a:r>
          </a:p>
          <a:p>
            <a:pPr eaLnBrk="1" hangingPunct="1"/>
            <a:r>
              <a:rPr lang="en-US" altLang="en-US" b="1" dirty="0" smtClean="0">
                <a:solidFill>
                  <a:srgbClr val="00B0F0"/>
                </a:solidFill>
                <a:latin typeface="Calibri" panose="020F0502020204030204" pitchFamily="34" charset="0"/>
              </a:rPr>
              <a:t>1. Overview:</a:t>
            </a:r>
          </a:p>
          <a:p>
            <a:pPr eaLnBrk="1" hangingPunct="1"/>
            <a:r>
              <a:rPr lang="en-US" altLang="en-US" b="1" dirty="0" smtClean="0">
                <a:solidFill>
                  <a:srgbClr val="00B0F0"/>
                </a:solidFill>
                <a:latin typeface="Calibri" panose="020F0502020204030204" pitchFamily="34" charset="0"/>
              </a:rPr>
              <a:t>2. </a:t>
            </a:r>
            <a:r>
              <a:rPr lang="en-US" altLang="en-US" b="1" dirty="0" err="1" smtClean="0">
                <a:solidFill>
                  <a:srgbClr val="00B0F0"/>
                </a:solidFill>
                <a:latin typeface="Calibri" panose="020F0502020204030204" pitchFamily="34" charset="0"/>
              </a:rPr>
              <a:t>Intralocular</a:t>
            </a:r>
            <a:r>
              <a:rPr lang="en-US" altLang="en-US" b="1" dirty="0" smtClean="0">
                <a:solidFill>
                  <a:srgbClr val="00B0F0"/>
                </a:solidFill>
                <a:latin typeface="Calibri" panose="020F0502020204030204" pitchFamily="34" charset="0"/>
              </a:rPr>
              <a:t> Interactions</a:t>
            </a:r>
          </a:p>
          <a:p>
            <a:pPr eaLnBrk="1" hangingPunct="1"/>
            <a:r>
              <a:rPr lang="en-US" altLang="en-US" b="1" dirty="0" smtClean="0">
                <a:solidFill>
                  <a:srgbClr val="00B0F0"/>
                </a:solidFill>
                <a:latin typeface="Calibri" panose="020F0502020204030204" pitchFamily="34" charset="0"/>
              </a:rPr>
              <a:t>3. </a:t>
            </a:r>
            <a:r>
              <a:rPr lang="en-US" altLang="en-US" b="1" dirty="0" err="1" smtClean="0">
                <a:solidFill>
                  <a:srgbClr val="00B0F0"/>
                </a:solidFill>
                <a:latin typeface="Calibri" panose="020F0502020204030204" pitchFamily="34" charset="0"/>
              </a:rPr>
              <a:t>Interlocular</a:t>
            </a:r>
            <a:r>
              <a:rPr lang="en-US" altLang="en-US" b="1" dirty="0" smtClean="0">
                <a:solidFill>
                  <a:srgbClr val="00B0F0"/>
                </a:solidFill>
                <a:latin typeface="Calibri" panose="020F0502020204030204" pitchFamily="34" charset="0"/>
              </a:rPr>
              <a:t>/Genic Interactions</a:t>
            </a:r>
          </a:p>
          <a:p>
            <a:pPr eaLnBrk="1" hangingPunct="1"/>
            <a:r>
              <a:rPr lang="en-US" altLang="en-US" b="1" dirty="0" smtClean="0">
                <a:solidFill>
                  <a:srgbClr val="00B0F0"/>
                </a:solidFill>
                <a:latin typeface="Calibri" panose="020F0502020204030204" pitchFamily="34" charset="0"/>
              </a:rPr>
              <a:t>4. Environmental Effects</a:t>
            </a:r>
          </a:p>
          <a:p>
            <a:pPr eaLnBrk="1" hangingPunct="1"/>
            <a:r>
              <a:rPr lang="en-US" altLang="en-US" b="1" dirty="0" smtClean="0">
                <a:solidFill>
                  <a:srgbClr val="00B0F0"/>
                </a:solidFill>
                <a:latin typeface="Calibri" panose="020F0502020204030204" pitchFamily="34" charset="0"/>
              </a:rPr>
              <a:t>5. The “value” of an allele</a:t>
            </a:r>
          </a:p>
          <a:p>
            <a:pPr eaLnBrk="1" hangingPunct="1"/>
            <a:endParaRPr lang="en-US" altLang="en-US" b="1" dirty="0">
              <a:solidFill>
                <a:srgbClr val="00B0F0"/>
              </a:solidFill>
              <a:latin typeface="Calibri" panose="020F0502020204030204" pitchFamily="34" charset="0"/>
            </a:endParaRPr>
          </a:p>
          <a:p>
            <a:pPr eaLnBrk="1" hangingPunct="1"/>
            <a:r>
              <a:rPr lang="en-US" altLang="en-US" b="1" dirty="0">
                <a:latin typeface="Calibri" panose="020F0502020204030204" pitchFamily="34" charset="0"/>
              </a:rPr>
              <a:t>	1. There are obvious cases where genes are bad – lethal alleles</a:t>
            </a:r>
          </a:p>
          <a:p>
            <a:pPr eaLnBrk="1" hangingPunct="1"/>
            <a:endParaRPr lang="en-US" altLang="en-US" b="1" dirty="0">
              <a:latin typeface="Calibri" panose="020F0502020204030204" pitchFamily="34" charset="0"/>
            </a:endParaRPr>
          </a:p>
          <a:p>
            <a:pPr eaLnBrk="1" hangingPunct="1"/>
            <a:r>
              <a:rPr lang="en-US" altLang="en-US" b="1" dirty="0">
                <a:latin typeface="Calibri" panose="020F0502020204030204" pitchFamily="34" charset="0"/>
              </a:rPr>
              <a:t>	2. But there are also ‘conditional </a:t>
            </a:r>
            <a:r>
              <a:rPr lang="en-US" altLang="en-US" b="1" dirty="0" err="1">
                <a:latin typeface="Calibri" panose="020F0502020204030204" pitchFamily="34" charset="0"/>
              </a:rPr>
              <a:t>lethals</a:t>
            </a:r>
            <a:r>
              <a:rPr lang="en-US" altLang="en-US" b="1" dirty="0">
                <a:latin typeface="Calibri" panose="020F0502020204030204" pitchFamily="34" charset="0"/>
              </a:rPr>
              <a:t>’ that are only lethal under certain conditions – like temperature-sensitive </a:t>
            </a:r>
            <a:r>
              <a:rPr lang="en-US" altLang="en-US" b="1" dirty="0" err="1">
                <a:latin typeface="Calibri" panose="020F0502020204030204" pitchFamily="34" charset="0"/>
              </a:rPr>
              <a:t>lethals</a:t>
            </a:r>
            <a:r>
              <a:rPr lang="en-US" altLang="en-US" b="1" dirty="0">
                <a:latin typeface="Calibri" panose="020F0502020204030204" pitchFamily="34" charset="0"/>
              </a:rPr>
              <a:t>.</a:t>
            </a:r>
          </a:p>
          <a:p>
            <a:pPr eaLnBrk="1" hangingPunct="1"/>
            <a:endParaRPr lang="en-US" altLang="en-US" b="1" dirty="0">
              <a:latin typeface="Calibri" panose="020F0502020204030204" pitchFamily="34" charset="0"/>
            </a:endParaRPr>
          </a:p>
          <a:p>
            <a:pPr eaLnBrk="1" hangingPunct="1"/>
            <a:r>
              <a:rPr lang="en-US" altLang="en-US" b="1" dirty="0">
                <a:latin typeface="Calibri" panose="020F0502020204030204" pitchFamily="34" charset="0"/>
              </a:rPr>
              <a:t>	3. And for most genes, the relative value of one allele over another is determined by the </a:t>
            </a:r>
            <a:r>
              <a:rPr lang="en-US" altLang="en-US" b="1" i="1" dirty="0">
                <a:solidFill>
                  <a:srgbClr val="FF0000"/>
                </a:solidFill>
                <a:latin typeface="Calibri" panose="020F0502020204030204" pitchFamily="34" charset="0"/>
              </a:rPr>
              <a:t>relative effects </a:t>
            </a:r>
            <a:r>
              <a:rPr lang="en-US" altLang="en-US" b="1" dirty="0">
                <a:latin typeface="Calibri" panose="020F0502020204030204" pitchFamily="34" charset="0"/>
              </a:rPr>
              <a:t>of those genes in </a:t>
            </a:r>
            <a:r>
              <a:rPr lang="en-US" altLang="en-US" b="1" i="1" dirty="0">
                <a:solidFill>
                  <a:srgbClr val="FF0000"/>
                </a:solidFill>
                <a:latin typeface="Calibri" panose="020F0502020204030204" pitchFamily="34" charset="0"/>
              </a:rPr>
              <a:t>a particular environment</a:t>
            </a:r>
            <a:r>
              <a:rPr lang="en-US" altLang="en-US" b="1" dirty="0">
                <a:latin typeface="Calibri" panose="020F0502020204030204" pitchFamily="34" charset="0"/>
              </a:rPr>
              <a:t>.  And these relative effects may be different in different environments.</a:t>
            </a:r>
          </a:p>
          <a:p>
            <a:pPr eaLnBrk="1" hangingPunct="1"/>
            <a:r>
              <a:rPr lang="en-US" altLang="en-US" b="1" dirty="0">
                <a:solidFill>
                  <a:srgbClr val="FF0000"/>
                </a:solidFill>
                <a:latin typeface="Calibri" panose="020F0502020204030204" pitchFamily="34" charset="0"/>
              </a:rPr>
              <a:t>		</a:t>
            </a:r>
            <a:r>
              <a:rPr lang="en-US" altLang="en-US" b="1" dirty="0">
                <a:latin typeface="Calibri" panose="020F0502020204030204" pitchFamily="34" charset="0"/>
              </a:rPr>
              <a:t>		  </a:t>
            </a:r>
          </a:p>
          <a:p>
            <a:pPr eaLnBrk="1" hangingPunct="1"/>
            <a:r>
              <a:rPr lang="en-US" altLang="en-US" b="1" dirty="0">
                <a:latin typeface="Calibri" panose="020F0502020204030204" pitchFamily="34" charset="0"/>
              </a:rPr>
              <a:t>	     	</a:t>
            </a:r>
          </a:p>
        </p:txBody>
      </p:sp>
      <p:sp>
        <p:nvSpPr>
          <p:cNvPr id="34819" name="TextBox 5"/>
          <p:cNvSpPr txBox="1">
            <a:spLocks noChangeArrowheads="1"/>
          </p:cNvSpPr>
          <p:nvPr/>
        </p:nvSpPr>
        <p:spPr bwMode="auto">
          <a:xfrm>
            <a:off x="5410200" y="304800"/>
            <a:ext cx="297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3"/>
          <p:cNvSpPr txBox="1">
            <a:spLocks noChangeArrowheads="1"/>
          </p:cNvSpPr>
          <p:nvPr/>
        </p:nvSpPr>
        <p:spPr bwMode="auto">
          <a:xfrm>
            <a:off x="381000" y="381000"/>
            <a:ext cx="8382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smtClean="0">
                <a:solidFill>
                  <a:srgbClr val="FF0000"/>
                </a:solidFill>
                <a:latin typeface="Calibri" panose="020F0502020204030204" pitchFamily="34" charset="0"/>
              </a:rPr>
              <a:t>D. Allelic, Genic, and Environmental Interactions</a:t>
            </a:r>
          </a:p>
          <a:p>
            <a:pPr eaLnBrk="1" hangingPunct="1"/>
            <a:r>
              <a:rPr lang="en-US" altLang="en-US" b="1" dirty="0" smtClean="0">
                <a:solidFill>
                  <a:srgbClr val="00B0F0"/>
                </a:solidFill>
                <a:latin typeface="Calibri" panose="020F0502020204030204" pitchFamily="34" charset="0"/>
              </a:rPr>
              <a:t>1. Overview:</a:t>
            </a:r>
          </a:p>
          <a:p>
            <a:pPr eaLnBrk="1" hangingPunct="1"/>
            <a:r>
              <a:rPr lang="en-US" altLang="en-US" b="1" dirty="0" smtClean="0">
                <a:solidFill>
                  <a:srgbClr val="00B0F0"/>
                </a:solidFill>
                <a:latin typeface="Calibri" panose="020F0502020204030204" pitchFamily="34" charset="0"/>
              </a:rPr>
              <a:t>2. </a:t>
            </a:r>
            <a:r>
              <a:rPr lang="en-US" altLang="en-US" b="1" dirty="0" err="1" smtClean="0">
                <a:solidFill>
                  <a:srgbClr val="00B0F0"/>
                </a:solidFill>
                <a:latin typeface="Calibri" panose="020F0502020204030204" pitchFamily="34" charset="0"/>
              </a:rPr>
              <a:t>Intralocular</a:t>
            </a:r>
            <a:r>
              <a:rPr lang="en-US" altLang="en-US" b="1" dirty="0" smtClean="0">
                <a:solidFill>
                  <a:srgbClr val="00B0F0"/>
                </a:solidFill>
                <a:latin typeface="Calibri" panose="020F0502020204030204" pitchFamily="34" charset="0"/>
              </a:rPr>
              <a:t> Interactions</a:t>
            </a:r>
          </a:p>
          <a:p>
            <a:pPr eaLnBrk="1" hangingPunct="1"/>
            <a:r>
              <a:rPr lang="en-US" altLang="en-US" b="1" dirty="0" smtClean="0">
                <a:solidFill>
                  <a:srgbClr val="00B0F0"/>
                </a:solidFill>
                <a:latin typeface="Calibri" panose="020F0502020204030204" pitchFamily="34" charset="0"/>
              </a:rPr>
              <a:t>3. </a:t>
            </a:r>
            <a:r>
              <a:rPr lang="en-US" altLang="en-US" b="1" dirty="0" err="1" smtClean="0">
                <a:solidFill>
                  <a:srgbClr val="00B0F0"/>
                </a:solidFill>
                <a:latin typeface="Calibri" panose="020F0502020204030204" pitchFamily="34" charset="0"/>
              </a:rPr>
              <a:t>Interlocular</a:t>
            </a:r>
            <a:r>
              <a:rPr lang="en-US" altLang="en-US" b="1" dirty="0" smtClean="0">
                <a:solidFill>
                  <a:srgbClr val="00B0F0"/>
                </a:solidFill>
                <a:latin typeface="Calibri" panose="020F0502020204030204" pitchFamily="34" charset="0"/>
              </a:rPr>
              <a:t>/Genic Interactions</a:t>
            </a:r>
          </a:p>
          <a:p>
            <a:pPr eaLnBrk="1" hangingPunct="1"/>
            <a:r>
              <a:rPr lang="en-US" altLang="en-US" b="1" dirty="0" smtClean="0">
                <a:solidFill>
                  <a:srgbClr val="00B0F0"/>
                </a:solidFill>
                <a:latin typeface="Calibri" panose="020F0502020204030204" pitchFamily="34" charset="0"/>
              </a:rPr>
              <a:t>4. Environmental Effects</a:t>
            </a:r>
          </a:p>
          <a:p>
            <a:pPr eaLnBrk="1" hangingPunct="1"/>
            <a:r>
              <a:rPr lang="en-US" altLang="en-US" b="1" dirty="0" smtClean="0">
                <a:solidFill>
                  <a:srgbClr val="00B0F0"/>
                </a:solidFill>
                <a:latin typeface="Calibri" panose="020F0502020204030204" pitchFamily="34" charset="0"/>
              </a:rPr>
              <a:t>5. The “value” of an allele</a:t>
            </a:r>
          </a:p>
          <a:p>
            <a:pPr eaLnBrk="1" hangingPunct="1"/>
            <a:endParaRPr lang="en-US" altLang="en-US" b="1" dirty="0">
              <a:solidFill>
                <a:srgbClr val="FF0000"/>
              </a:solidFill>
              <a:latin typeface="Calibri" panose="020F0502020204030204" pitchFamily="34" charset="0"/>
            </a:endParaRPr>
          </a:p>
          <a:p>
            <a:pPr eaLnBrk="1" hangingPunct="1"/>
            <a:r>
              <a:rPr lang="en-US" altLang="en-US" b="1" dirty="0">
                <a:latin typeface="Calibri" panose="020F0502020204030204" pitchFamily="34" charset="0"/>
              </a:rPr>
              <a:t>Survivorship in U.S., sickle-cell anemia</a:t>
            </a:r>
          </a:p>
          <a:p>
            <a:pPr eaLnBrk="1" hangingPunct="1"/>
            <a:r>
              <a:rPr lang="en-US" altLang="en-US" b="1" dirty="0">
                <a:latin typeface="Calibri" panose="020F0502020204030204" pitchFamily="34" charset="0"/>
              </a:rPr>
              <a:t>  (incomplete dominance, one gene ‘bad’, </a:t>
            </a:r>
          </a:p>
          <a:p>
            <a:pPr eaLnBrk="1" hangingPunct="1"/>
            <a:r>
              <a:rPr lang="en-US" altLang="en-US" b="1" dirty="0">
                <a:latin typeface="Calibri" panose="020F0502020204030204" pitchFamily="34" charset="0"/>
              </a:rPr>
              <a:t>two ‘worse’)</a:t>
            </a:r>
          </a:p>
          <a:p>
            <a:pPr eaLnBrk="1" hangingPunct="1"/>
            <a:r>
              <a:rPr lang="en-US" altLang="en-US" b="1" dirty="0">
                <a:solidFill>
                  <a:srgbClr val="FF0000"/>
                </a:solidFill>
                <a:latin typeface="Calibri" panose="020F0502020204030204" pitchFamily="34" charset="0"/>
              </a:rPr>
              <a:t>		</a:t>
            </a:r>
            <a:r>
              <a:rPr lang="en-US" altLang="en-US" b="1" dirty="0">
                <a:latin typeface="Calibri" panose="020F0502020204030204" pitchFamily="34" charset="0"/>
              </a:rPr>
              <a:t>		  </a:t>
            </a:r>
          </a:p>
          <a:p>
            <a:pPr eaLnBrk="1" hangingPunct="1"/>
            <a:r>
              <a:rPr lang="en-US" altLang="en-US" b="1" dirty="0">
                <a:latin typeface="Calibri" panose="020F0502020204030204" pitchFamily="34" charset="0"/>
              </a:rPr>
              <a:t>	     	</a:t>
            </a:r>
          </a:p>
        </p:txBody>
      </p:sp>
      <p:sp>
        <p:nvSpPr>
          <p:cNvPr id="35843" name="TextBox 5"/>
          <p:cNvSpPr txBox="1">
            <a:spLocks noChangeArrowheads="1"/>
          </p:cNvSpPr>
          <p:nvPr/>
        </p:nvSpPr>
        <p:spPr bwMode="auto">
          <a:xfrm>
            <a:off x="5410200" y="304800"/>
            <a:ext cx="297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cxnSp>
        <p:nvCxnSpPr>
          <p:cNvPr id="7" name="Straight Connector 6"/>
          <p:cNvCxnSpPr/>
          <p:nvPr/>
        </p:nvCxnSpPr>
        <p:spPr>
          <a:xfrm rot="5400000">
            <a:off x="-990599" y="5029200"/>
            <a:ext cx="2895600"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a:off x="381000" y="6400800"/>
            <a:ext cx="2895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846" name="TextBox 10"/>
          <p:cNvSpPr txBox="1">
            <a:spLocks noChangeArrowheads="1"/>
          </p:cNvSpPr>
          <p:nvPr/>
        </p:nvSpPr>
        <p:spPr bwMode="auto">
          <a:xfrm>
            <a:off x="609600" y="6400800"/>
            <a:ext cx="335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SS	Ss	ss</a:t>
            </a:r>
          </a:p>
        </p:txBody>
      </p:sp>
      <p:sp>
        <p:nvSpPr>
          <p:cNvPr id="13" name="Rectangle 12"/>
          <p:cNvSpPr/>
          <p:nvPr/>
        </p:nvSpPr>
        <p:spPr>
          <a:xfrm>
            <a:off x="609600" y="4343400"/>
            <a:ext cx="4572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1524000" y="4876800"/>
            <a:ext cx="4572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2362200" y="5562600"/>
            <a:ext cx="457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3"/>
          <p:cNvSpPr txBox="1">
            <a:spLocks noChangeArrowheads="1"/>
          </p:cNvSpPr>
          <p:nvPr/>
        </p:nvSpPr>
        <p:spPr bwMode="auto">
          <a:xfrm>
            <a:off x="381000" y="381000"/>
            <a:ext cx="8382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smtClean="0">
                <a:solidFill>
                  <a:srgbClr val="FF0000"/>
                </a:solidFill>
                <a:latin typeface="Calibri" panose="020F0502020204030204" pitchFamily="34" charset="0"/>
              </a:rPr>
              <a:t>D. Allelic, Genic, and Environmental Interactions</a:t>
            </a:r>
          </a:p>
          <a:p>
            <a:pPr eaLnBrk="1" hangingPunct="1"/>
            <a:r>
              <a:rPr lang="en-US" altLang="en-US" b="1" dirty="0" smtClean="0">
                <a:solidFill>
                  <a:srgbClr val="00B0F0"/>
                </a:solidFill>
                <a:latin typeface="Calibri" panose="020F0502020204030204" pitchFamily="34" charset="0"/>
              </a:rPr>
              <a:t>1. Overview:</a:t>
            </a:r>
          </a:p>
          <a:p>
            <a:pPr eaLnBrk="1" hangingPunct="1"/>
            <a:r>
              <a:rPr lang="en-US" altLang="en-US" b="1" dirty="0" smtClean="0">
                <a:solidFill>
                  <a:srgbClr val="00B0F0"/>
                </a:solidFill>
                <a:latin typeface="Calibri" panose="020F0502020204030204" pitchFamily="34" charset="0"/>
              </a:rPr>
              <a:t>2. </a:t>
            </a:r>
            <a:r>
              <a:rPr lang="en-US" altLang="en-US" b="1" dirty="0" err="1" smtClean="0">
                <a:solidFill>
                  <a:srgbClr val="00B0F0"/>
                </a:solidFill>
                <a:latin typeface="Calibri" panose="020F0502020204030204" pitchFamily="34" charset="0"/>
              </a:rPr>
              <a:t>Intralocular</a:t>
            </a:r>
            <a:r>
              <a:rPr lang="en-US" altLang="en-US" b="1" dirty="0" smtClean="0">
                <a:solidFill>
                  <a:srgbClr val="00B0F0"/>
                </a:solidFill>
                <a:latin typeface="Calibri" panose="020F0502020204030204" pitchFamily="34" charset="0"/>
              </a:rPr>
              <a:t> Interactions</a:t>
            </a:r>
          </a:p>
          <a:p>
            <a:pPr eaLnBrk="1" hangingPunct="1"/>
            <a:r>
              <a:rPr lang="en-US" altLang="en-US" b="1" dirty="0" smtClean="0">
                <a:solidFill>
                  <a:srgbClr val="00B0F0"/>
                </a:solidFill>
                <a:latin typeface="Calibri" panose="020F0502020204030204" pitchFamily="34" charset="0"/>
              </a:rPr>
              <a:t>3. </a:t>
            </a:r>
            <a:r>
              <a:rPr lang="en-US" altLang="en-US" b="1" dirty="0" err="1" smtClean="0">
                <a:solidFill>
                  <a:srgbClr val="00B0F0"/>
                </a:solidFill>
                <a:latin typeface="Calibri" panose="020F0502020204030204" pitchFamily="34" charset="0"/>
              </a:rPr>
              <a:t>Interlocular</a:t>
            </a:r>
            <a:r>
              <a:rPr lang="en-US" altLang="en-US" b="1" dirty="0" smtClean="0">
                <a:solidFill>
                  <a:srgbClr val="00B0F0"/>
                </a:solidFill>
                <a:latin typeface="Calibri" panose="020F0502020204030204" pitchFamily="34" charset="0"/>
              </a:rPr>
              <a:t>/Genic Interactions</a:t>
            </a:r>
          </a:p>
          <a:p>
            <a:pPr eaLnBrk="1" hangingPunct="1"/>
            <a:r>
              <a:rPr lang="en-US" altLang="en-US" b="1" dirty="0" smtClean="0">
                <a:solidFill>
                  <a:srgbClr val="00B0F0"/>
                </a:solidFill>
                <a:latin typeface="Calibri" panose="020F0502020204030204" pitchFamily="34" charset="0"/>
              </a:rPr>
              <a:t>4. Environmental Effects</a:t>
            </a:r>
          </a:p>
          <a:p>
            <a:pPr eaLnBrk="1" hangingPunct="1"/>
            <a:r>
              <a:rPr lang="en-US" altLang="en-US" b="1" dirty="0" smtClean="0">
                <a:solidFill>
                  <a:srgbClr val="00B0F0"/>
                </a:solidFill>
                <a:latin typeface="Calibri" panose="020F0502020204030204" pitchFamily="34" charset="0"/>
              </a:rPr>
              <a:t>5. The “value” of an allele</a:t>
            </a:r>
          </a:p>
          <a:p>
            <a:pPr eaLnBrk="1" hangingPunct="1"/>
            <a:endParaRPr lang="en-US" altLang="en-US" b="1" dirty="0">
              <a:solidFill>
                <a:srgbClr val="FF0000"/>
              </a:solidFill>
              <a:latin typeface="Calibri" panose="020F0502020204030204" pitchFamily="34" charset="0"/>
            </a:endParaRPr>
          </a:p>
          <a:p>
            <a:pPr eaLnBrk="1" hangingPunct="1"/>
            <a:r>
              <a:rPr lang="en-US" altLang="en-US" b="1" dirty="0">
                <a:latin typeface="Calibri" panose="020F0502020204030204" pitchFamily="34" charset="0"/>
              </a:rPr>
              <a:t>Survivorship in U.S., sickle-cell anemia		Survivorship in tropical Africa</a:t>
            </a:r>
          </a:p>
          <a:p>
            <a:pPr eaLnBrk="1" hangingPunct="1"/>
            <a:r>
              <a:rPr lang="en-US" altLang="en-US" b="1" dirty="0">
                <a:latin typeface="Calibri" panose="020F0502020204030204" pitchFamily="34" charset="0"/>
              </a:rPr>
              <a:t>  (incomplete dominance, one gene ‘bad’, 	(one gene ‘good’, two ‘bad’)</a:t>
            </a:r>
          </a:p>
          <a:p>
            <a:pPr eaLnBrk="1" hangingPunct="1"/>
            <a:r>
              <a:rPr lang="en-US" altLang="en-US" b="1" dirty="0">
                <a:latin typeface="Calibri" panose="020F0502020204030204" pitchFamily="34" charset="0"/>
              </a:rPr>
              <a:t>two ‘worse’)</a:t>
            </a:r>
          </a:p>
          <a:p>
            <a:pPr eaLnBrk="1" hangingPunct="1"/>
            <a:r>
              <a:rPr lang="en-US" altLang="en-US" b="1" dirty="0">
                <a:solidFill>
                  <a:srgbClr val="FF0000"/>
                </a:solidFill>
                <a:latin typeface="Calibri" panose="020F0502020204030204" pitchFamily="34" charset="0"/>
              </a:rPr>
              <a:t>		</a:t>
            </a:r>
            <a:r>
              <a:rPr lang="en-US" altLang="en-US" b="1" dirty="0">
                <a:latin typeface="Calibri" panose="020F0502020204030204" pitchFamily="34" charset="0"/>
              </a:rPr>
              <a:t>		  </a:t>
            </a:r>
          </a:p>
          <a:p>
            <a:pPr eaLnBrk="1" hangingPunct="1"/>
            <a:r>
              <a:rPr lang="en-US" altLang="en-US" b="1" dirty="0">
                <a:latin typeface="Calibri" panose="020F0502020204030204" pitchFamily="34" charset="0"/>
              </a:rPr>
              <a:t>	     	</a:t>
            </a:r>
          </a:p>
        </p:txBody>
      </p:sp>
      <p:sp>
        <p:nvSpPr>
          <p:cNvPr id="36867" name="TextBox 5"/>
          <p:cNvSpPr txBox="1">
            <a:spLocks noChangeArrowheads="1"/>
          </p:cNvSpPr>
          <p:nvPr/>
        </p:nvSpPr>
        <p:spPr bwMode="auto">
          <a:xfrm>
            <a:off x="5410200" y="304800"/>
            <a:ext cx="297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grpSp>
        <p:nvGrpSpPr>
          <p:cNvPr id="36868" name="Group 9"/>
          <p:cNvGrpSpPr>
            <a:grpSpLocks/>
          </p:cNvGrpSpPr>
          <p:nvPr/>
        </p:nvGrpSpPr>
        <p:grpSpPr bwMode="auto">
          <a:xfrm>
            <a:off x="381000" y="3582988"/>
            <a:ext cx="3581400" cy="3187700"/>
            <a:chOff x="381000" y="3582194"/>
            <a:chExt cx="3581400" cy="3187938"/>
          </a:xfrm>
        </p:grpSpPr>
        <p:cxnSp>
          <p:nvCxnSpPr>
            <p:cNvPr id="7" name="Straight Connector 6"/>
            <p:cNvCxnSpPr/>
            <p:nvPr/>
          </p:nvCxnSpPr>
          <p:spPr>
            <a:xfrm rot="5400000">
              <a:off x="-990707" y="5028514"/>
              <a:ext cx="2895816"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a:off x="381000" y="6400216"/>
              <a:ext cx="2895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878" name="TextBox 10"/>
            <p:cNvSpPr txBox="1">
              <a:spLocks noChangeArrowheads="1"/>
            </p:cNvSpPr>
            <p:nvPr/>
          </p:nvSpPr>
          <p:spPr bwMode="auto">
            <a:xfrm>
              <a:off x="609600" y="6400800"/>
              <a:ext cx="3352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SS	Ss	ss</a:t>
              </a:r>
            </a:p>
          </p:txBody>
        </p:sp>
        <p:sp>
          <p:nvSpPr>
            <p:cNvPr id="13" name="Rectangle 12"/>
            <p:cNvSpPr/>
            <p:nvPr/>
          </p:nvSpPr>
          <p:spPr>
            <a:xfrm>
              <a:off x="609600" y="4342663"/>
              <a:ext cx="457200" cy="2057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1524000" y="4876103"/>
              <a:ext cx="457200" cy="15241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2362200" y="5561954"/>
              <a:ext cx="457200" cy="838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6869" name="Group 11"/>
          <p:cNvGrpSpPr>
            <a:grpSpLocks/>
          </p:cNvGrpSpPr>
          <p:nvPr/>
        </p:nvGrpSpPr>
        <p:grpSpPr bwMode="auto">
          <a:xfrm>
            <a:off x="5181600" y="3581400"/>
            <a:ext cx="3581400" cy="3187700"/>
            <a:chOff x="381000" y="3582194"/>
            <a:chExt cx="3581400" cy="3187938"/>
          </a:xfrm>
        </p:grpSpPr>
        <p:cxnSp>
          <p:nvCxnSpPr>
            <p:cNvPr id="16" name="Straight Connector 15"/>
            <p:cNvCxnSpPr/>
            <p:nvPr/>
          </p:nvCxnSpPr>
          <p:spPr>
            <a:xfrm rot="5400000">
              <a:off x="-990707" y="5028514"/>
              <a:ext cx="2895816"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381000" y="6400217"/>
              <a:ext cx="2895600"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872" name="TextBox 17"/>
            <p:cNvSpPr txBox="1">
              <a:spLocks noChangeArrowheads="1"/>
            </p:cNvSpPr>
            <p:nvPr/>
          </p:nvSpPr>
          <p:spPr bwMode="auto">
            <a:xfrm>
              <a:off x="609600" y="6400800"/>
              <a:ext cx="3352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SS	Ss	ss</a:t>
              </a:r>
            </a:p>
          </p:txBody>
        </p:sp>
        <p:sp>
          <p:nvSpPr>
            <p:cNvPr id="19" name="Rectangle 18"/>
            <p:cNvSpPr/>
            <p:nvPr/>
          </p:nvSpPr>
          <p:spPr>
            <a:xfrm>
              <a:off x="609600" y="5182513"/>
              <a:ext cx="457200" cy="1217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p:cNvSpPr/>
            <p:nvPr/>
          </p:nvSpPr>
          <p:spPr>
            <a:xfrm>
              <a:off x="1524000" y="4876104"/>
              <a:ext cx="457200" cy="15241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ectangle 20"/>
            <p:cNvSpPr/>
            <p:nvPr/>
          </p:nvSpPr>
          <p:spPr>
            <a:xfrm>
              <a:off x="2362200" y="5561955"/>
              <a:ext cx="457200" cy="838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381000" y="381000"/>
            <a:ext cx="8382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smtClean="0">
                <a:solidFill>
                  <a:srgbClr val="FF0000"/>
                </a:solidFill>
                <a:latin typeface="Calibri" panose="020F0502020204030204" pitchFamily="34" charset="0"/>
              </a:rPr>
              <a:t>D. Allelic, Genic, and Environmental Interactions</a:t>
            </a:r>
          </a:p>
          <a:p>
            <a:pPr eaLnBrk="1" hangingPunct="1"/>
            <a:r>
              <a:rPr lang="en-US" altLang="en-US" b="1" dirty="0" smtClean="0">
                <a:solidFill>
                  <a:srgbClr val="00B0F0"/>
                </a:solidFill>
                <a:latin typeface="Calibri" panose="020F0502020204030204" pitchFamily="34" charset="0"/>
              </a:rPr>
              <a:t>1. Overview:</a:t>
            </a:r>
          </a:p>
          <a:p>
            <a:pPr eaLnBrk="1" hangingPunct="1"/>
            <a:r>
              <a:rPr lang="en-US" altLang="en-US" b="1" dirty="0" smtClean="0">
                <a:solidFill>
                  <a:srgbClr val="00B0F0"/>
                </a:solidFill>
                <a:latin typeface="Calibri" panose="020F0502020204030204" pitchFamily="34" charset="0"/>
              </a:rPr>
              <a:t>2. </a:t>
            </a:r>
            <a:r>
              <a:rPr lang="en-US" altLang="en-US" b="1" dirty="0" err="1" smtClean="0">
                <a:solidFill>
                  <a:srgbClr val="00B0F0"/>
                </a:solidFill>
                <a:latin typeface="Calibri" panose="020F0502020204030204" pitchFamily="34" charset="0"/>
              </a:rPr>
              <a:t>Intralocular</a:t>
            </a:r>
            <a:r>
              <a:rPr lang="en-US" altLang="en-US" b="1" dirty="0" smtClean="0">
                <a:solidFill>
                  <a:srgbClr val="00B0F0"/>
                </a:solidFill>
                <a:latin typeface="Calibri" panose="020F0502020204030204" pitchFamily="34" charset="0"/>
              </a:rPr>
              <a:t> Interactions</a:t>
            </a:r>
          </a:p>
          <a:p>
            <a:pPr eaLnBrk="1" hangingPunct="1"/>
            <a:r>
              <a:rPr lang="en-US" altLang="en-US" b="1" dirty="0" smtClean="0">
                <a:solidFill>
                  <a:srgbClr val="00B0F0"/>
                </a:solidFill>
                <a:latin typeface="Calibri" panose="020F0502020204030204" pitchFamily="34" charset="0"/>
              </a:rPr>
              <a:t>3. </a:t>
            </a:r>
            <a:r>
              <a:rPr lang="en-US" altLang="en-US" b="1" dirty="0" err="1" smtClean="0">
                <a:solidFill>
                  <a:srgbClr val="00B0F0"/>
                </a:solidFill>
                <a:latin typeface="Calibri" panose="020F0502020204030204" pitchFamily="34" charset="0"/>
              </a:rPr>
              <a:t>Interlocular</a:t>
            </a:r>
            <a:r>
              <a:rPr lang="en-US" altLang="en-US" b="1" dirty="0" smtClean="0">
                <a:solidFill>
                  <a:srgbClr val="00B0F0"/>
                </a:solidFill>
                <a:latin typeface="Calibri" panose="020F0502020204030204" pitchFamily="34" charset="0"/>
              </a:rPr>
              <a:t>/Genic Interactions</a:t>
            </a:r>
          </a:p>
          <a:p>
            <a:pPr eaLnBrk="1" hangingPunct="1"/>
            <a:r>
              <a:rPr lang="en-US" altLang="en-US" b="1" dirty="0" smtClean="0">
                <a:solidFill>
                  <a:srgbClr val="00B0F0"/>
                </a:solidFill>
                <a:latin typeface="Calibri" panose="020F0502020204030204" pitchFamily="34" charset="0"/>
              </a:rPr>
              <a:t>4. Environmental Effects</a:t>
            </a:r>
          </a:p>
          <a:p>
            <a:pPr eaLnBrk="1" hangingPunct="1"/>
            <a:r>
              <a:rPr lang="en-US" altLang="en-US" b="1" dirty="0" smtClean="0">
                <a:solidFill>
                  <a:srgbClr val="00B0F0"/>
                </a:solidFill>
                <a:latin typeface="Calibri" panose="020F0502020204030204" pitchFamily="34" charset="0"/>
              </a:rPr>
              <a:t>5. The “value” of an allele</a:t>
            </a:r>
          </a:p>
          <a:p>
            <a:pPr eaLnBrk="1" hangingPunct="1"/>
            <a:endParaRPr lang="en-US" altLang="en-US" b="1" dirty="0">
              <a:solidFill>
                <a:srgbClr val="FF0000"/>
              </a:solidFill>
              <a:latin typeface="Calibri" panose="020F0502020204030204" pitchFamily="34" charset="0"/>
            </a:endParaRPr>
          </a:p>
          <a:p>
            <a:pPr eaLnBrk="1" hangingPunct="1"/>
            <a:r>
              <a:rPr lang="en-US" altLang="en-US" b="1" dirty="0">
                <a:latin typeface="Calibri" panose="020F0502020204030204" pitchFamily="34" charset="0"/>
              </a:rPr>
              <a:t>Survivorship in U.S., sickle-cell anemia		Survivorship in tropical Africa</a:t>
            </a:r>
          </a:p>
          <a:p>
            <a:pPr eaLnBrk="1" hangingPunct="1"/>
            <a:r>
              <a:rPr lang="en-US" altLang="en-US" b="1" dirty="0">
                <a:latin typeface="Calibri" panose="020F0502020204030204" pitchFamily="34" charset="0"/>
              </a:rPr>
              <a:t>  (incomplete dominance, one gene ‘bad’, 	(one gene ‘good’, two ‘bad’)</a:t>
            </a:r>
          </a:p>
          <a:p>
            <a:pPr eaLnBrk="1" hangingPunct="1"/>
            <a:r>
              <a:rPr lang="en-US" altLang="en-US" b="1" dirty="0">
                <a:latin typeface="Calibri" panose="020F0502020204030204" pitchFamily="34" charset="0"/>
              </a:rPr>
              <a:t>two ‘worse’)</a:t>
            </a:r>
          </a:p>
          <a:p>
            <a:pPr eaLnBrk="1" hangingPunct="1"/>
            <a:r>
              <a:rPr lang="en-US" altLang="en-US" b="1" dirty="0">
                <a:solidFill>
                  <a:srgbClr val="FF0000"/>
                </a:solidFill>
                <a:latin typeface="Calibri" panose="020F0502020204030204" pitchFamily="34" charset="0"/>
              </a:rPr>
              <a:t>		</a:t>
            </a:r>
            <a:r>
              <a:rPr lang="en-US" altLang="en-US" b="1" dirty="0">
                <a:latin typeface="Calibri" panose="020F0502020204030204" pitchFamily="34" charset="0"/>
              </a:rPr>
              <a:t>		  </a:t>
            </a:r>
          </a:p>
          <a:p>
            <a:pPr eaLnBrk="1" hangingPunct="1"/>
            <a:r>
              <a:rPr lang="en-US" altLang="en-US" b="1" dirty="0">
                <a:latin typeface="Calibri" panose="020F0502020204030204" pitchFamily="34" charset="0"/>
              </a:rPr>
              <a:t>	     	</a:t>
            </a:r>
          </a:p>
        </p:txBody>
      </p:sp>
      <p:sp>
        <p:nvSpPr>
          <p:cNvPr id="37891" name="TextBox 5"/>
          <p:cNvSpPr txBox="1">
            <a:spLocks noChangeArrowheads="1"/>
          </p:cNvSpPr>
          <p:nvPr/>
        </p:nvSpPr>
        <p:spPr bwMode="auto">
          <a:xfrm>
            <a:off x="5410200" y="304800"/>
            <a:ext cx="297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37892" name="TextBox 21"/>
          <p:cNvSpPr txBox="1">
            <a:spLocks noChangeArrowheads="1"/>
          </p:cNvSpPr>
          <p:nvPr/>
        </p:nvSpPr>
        <p:spPr bwMode="auto">
          <a:xfrm>
            <a:off x="5181600" y="0"/>
            <a:ext cx="39624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Malaria is still a primary cause of death in tropical Africa (with AIDS).  The malarial parasite can’t complete development in RBC’s with sickle cell hemoglobin… so one SC gene confers a resistance to malaria without the totally debilitating effects of sickle cell.</a:t>
            </a:r>
          </a:p>
        </p:txBody>
      </p:sp>
      <p:grpSp>
        <p:nvGrpSpPr>
          <p:cNvPr id="37893" name="Group 24"/>
          <p:cNvGrpSpPr>
            <a:grpSpLocks/>
          </p:cNvGrpSpPr>
          <p:nvPr/>
        </p:nvGrpSpPr>
        <p:grpSpPr bwMode="auto">
          <a:xfrm>
            <a:off x="381000" y="3505200"/>
            <a:ext cx="8382000" cy="3265488"/>
            <a:chOff x="381000" y="3505200"/>
            <a:chExt cx="8382000" cy="3265488"/>
          </a:xfrm>
        </p:grpSpPr>
        <p:grpSp>
          <p:nvGrpSpPr>
            <p:cNvPr id="37894" name="Group 9"/>
            <p:cNvGrpSpPr>
              <a:grpSpLocks/>
            </p:cNvGrpSpPr>
            <p:nvPr/>
          </p:nvGrpSpPr>
          <p:grpSpPr bwMode="auto">
            <a:xfrm>
              <a:off x="381000" y="3582988"/>
              <a:ext cx="3581400" cy="3187700"/>
              <a:chOff x="381000" y="3582194"/>
              <a:chExt cx="3581400" cy="3187938"/>
            </a:xfrm>
          </p:grpSpPr>
          <p:cxnSp>
            <p:nvCxnSpPr>
              <p:cNvPr id="7" name="Straight Connector 6"/>
              <p:cNvCxnSpPr/>
              <p:nvPr/>
            </p:nvCxnSpPr>
            <p:spPr>
              <a:xfrm rot="5400000">
                <a:off x="-990707" y="5028514"/>
                <a:ext cx="2895816"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a:off x="381000" y="6400216"/>
                <a:ext cx="2895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7907" name="TextBox 10"/>
              <p:cNvSpPr txBox="1">
                <a:spLocks noChangeArrowheads="1"/>
              </p:cNvSpPr>
              <p:nvPr/>
            </p:nvSpPr>
            <p:spPr bwMode="auto">
              <a:xfrm>
                <a:off x="609600" y="6400800"/>
                <a:ext cx="3352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SS	Ss	ss</a:t>
                </a:r>
              </a:p>
            </p:txBody>
          </p:sp>
          <p:sp>
            <p:nvSpPr>
              <p:cNvPr id="13" name="Rectangle 12"/>
              <p:cNvSpPr/>
              <p:nvPr/>
            </p:nvSpPr>
            <p:spPr>
              <a:xfrm>
                <a:off x="609600" y="4342663"/>
                <a:ext cx="457200" cy="2057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1524000" y="4876103"/>
                <a:ext cx="457200" cy="15241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2362200" y="5561954"/>
                <a:ext cx="457200" cy="838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7895" name="Group 11"/>
            <p:cNvGrpSpPr>
              <a:grpSpLocks/>
            </p:cNvGrpSpPr>
            <p:nvPr/>
          </p:nvGrpSpPr>
          <p:grpSpPr bwMode="auto">
            <a:xfrm>
              <a:off x="5181600" y="3581400"/>
              <a:ext cx="3581400" cy="3187700"/>
              <a:chOff x="381000" y="3582194"/>
              <a:chExt cx="3581400" cy="3187938"/>
            </a:xfrm>
          </p:grpSpPr>
          <p:cxnSp>
            <p:nvCxnSpPr>
              <p:cNvPr id="16" name="Straight Connector 15"/>
              <p:cNvCxnSpPr/>
              <p:nvPr/>
            </p:nvCxnSpPr>
            <p:spPr>
              <a:xfrm rot="5400000">
                <a:off x="-990707" y="5028514"/>
                <a:ext cx="2895816"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381000" y="6400217"/>
                <a:ext cx="2895600"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7901" name="TextBox 17"/>
              <p:cNvSpPr txBox="1">
                <a:spLocks noChangeArrowheads="1"/>
              </p:cNvSpPr>
              <p:nvPr/>
            </p:nvSpPr>
            <p:spPr bwMode="auto">
              <a:xfrm>
                <a:off x="609600" y="6400800"/>
                <a:ext cx="3352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SS	Ss	ss</a:t>
                </a:r>
              </a:p>
            </p:txBody>
          </p:sp>
          <p:sp>
            <p:nvSpPr>
              <p:cNvPr id="19" name="Rectangle 18"/>
              <p:cNvSpPr/>
              <p:nvPr/>
            </p:nvSpPr>
            <p:spPr>
              <a:xfrm>
                <a:off x="609600" y="5182513"/>
                <a:ext cx="457200" cy="1217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p:cNvSpPr/>
              <p:nvPr/>
            </p:nvSpPr>
            <p:spPr>
              <a:xfrm>
                <a:off x="1524000" y="4876104"/>
                <a:ext cx="457200" cy="15241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ectangle 20"/>
              <p:cNvSpPr/>
              <p:nvPr/>
            </p:nvSpPr>
            <p:spPr>
              <a:xfrm>
                <a:off x="2362200" y="5561955"/>
                <a:ext cx="457200" cy="838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23" name="Straight Connector 22"/>
            <p:cNvCxnSpPr/>
            <p:nvPr/>
          </p:nvCxnSpPr>
          <p:spPr>
            <a:xfrm>
              <a:off x="1295400" y="4876800"/>
              <a:ext cx="65532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7897" name="TextBox 21"/>
            <p:cNvSpPr txBox="1">
              <a:spLocks noChangeArrowheads="1"/>
            </p:cNvSpPr>
            <p:nvPr/>
          </p:nvSpPr>
          <p:spPr bwMode="auto">
            <a:xfrm>
              <a:off x="914400" y="3505200"/>
              <a:ext cx="2819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Survival in U. S.</a:t>
              </a:r>
            </a:p>
          </p:txBody>
        </p:sp>
        <p:sp>
          <p:nvSpPr>
            <p:cNvPr id="37898" name="TextBox 23"/>
            <p:cNvSpPr txBox="1">
              <a:spLocks noChangeArrowheads="1"/>
            </p:cNvSpPr>
            <p:nvPr/>
          </p:nvSpPr>
          <p:spPr bwMode="auto">
            <a:xfrm>
              <a:off x="5715000" y="3505200"/>
              <a:ext cx="2590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Survival in Tropics</a:t>
              </a:r>
            </a:p>
          </p:txBody>
        </p:sp>
      </p:gr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3"/>
          <p:cNvSpPr txBox="1">
            <a:spLocks noChangeArrowheads="1"/>
          </p:cNvSpPr>
          <p:nvPr/>
        </p:nvSpPr>
        <p:spPr bwMode="auto">
          <a:xfrm>
            <a:off x="381000" y="381000"/>
            <a:ext cx="8382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smtClean="0">
                <a:solidFill>
                  <a:srgbClr val="FF0000"/>
                </a:solidFill>
                <a:latin typeface="Calibri" panose="020F0502020204030204" pitchFamily="34" charset="0"/>
              </a:rPr>
              <a:t>D. Allelic, Genic, and Environmental Interactions</a:t>
            </a:r>
          </a:p>
          <a:p>
            <a:pPr eaLnBrk="1" hangingPunct="1"/>
            <a:r>
              <a:rPr lang="en-US" altLang="en-US" b="1" dirty="0" smtClean="0">
                <a:solidFill>
                  <a:srgbClr val="00B0F0"/>
                </a:solidFill>
                <a:latin typeface="Calibri" panose="020F0502020204030204" pitchFamily="34" charset="0"/>
              </a:rPr>
              <a:t>1. Overview:</a:t>
            </a:r>
          </a:p>
          <a:p>
            <a:pPr eaLnBrk="1" hangingPunct="1"/>
            <a:r>
              <a:rPr lang="en-US" altLang="en-US" b="1" dirty="0" smtClean="0">
                <a:solidFill>
                  <a:srgbClr val="00B0F0"/>
                </a:solidFill>
                <a:latin typeface="Calibri" panose="020F0502020204030204" pitchFamily="34" charset="0"/>
              </a:rPr>
              <a:t>2. </a:t>
            </a:r>
            <a:r>
              <a:rPr lang="en-US" altLang="en-US" b="1" dirty="0" err="1" smtClean="0">
                <a:solidFill>
                  <a:srgbClr val="00B0F0"/>
                </a:solidFill>
                <a:latin typeface="Calibri" panose="020F0502020204030204" pitchFamily="34" charset="0"/>
              </a:rPr>
              <a:t>Intralocular</a:t>
            </a:r>
            <a:r>
              <a:rPr lang="en-US" altLang="en-US" b="1" dirty="0" smtClean="0">
                <a:solidFill>
                  <a:srgbClr val="00B0F0"/>
                </a:solidFill>
                <a:latin typeface="Calibri" panose="020F0502020204030204" pitchFamily="34" charset="0"/>
              </a:rPr>
              <a:t> Interactions</a:t>
            </a:r>
          </a:p>
          <a:p>
            <a:pPr eaLnBrk="1" hangingPunct="1"/>
            <a:r>
              <a:rPr lang="en-US" altLang="en-US" b="1" dirty="0" smtClean="0">
                <a:solidFill>
                  <a:srgbClr val="00B0F0"/>
                </a:solidFill>
                <a:latin typeface="Calibri" panose="020F0502020204030204" pitchFamily="34" charset="0"/>
              </a:rPr>
              <a:t>3. </a:t>
            </a:r>
            <a:r>
              <a:rPr lang="en-US" altLang="en-US" b="1" dirty="0" err="1" smtClean="0">
                <a:solidFill>
                  <a:srgbClr val="00B0F0"/>
                </a:solidFill>
                <a:latin typeface="Calibri" panose="020F0502020204030204" pitchFamily="34" charset="0"/>
              </a:rPr>
              <a:t>Interlocular</a:t>
            </a:r>
            <a:r>
              <a:rPr lang="en-US" altLang="en-US" b="1" dirty="0" smtClean="0">
                <a:solidFill>
                  <a:srgbClr val="00B0F0"/>
                </a:solidFill>
                <a:latin typeface="Calibri" panose="020F0502020204030204" pitchFamily="34" charset="0"/>
              </a:rPr>
              <a:t>/Genic Interactions</a:t>
            </a:r>
          </a:p>
          <a:p>
            <a:pPr eaLnBrk="1" hangingPunct="1"/>
            <a:r>
              <a:rPr lang="en-US" altLang="en-US" b="1" dirty="0" smtClean="0">
                <a:solidFill>
                  <a:srgbClr val="00B0F0"/>
                </a:solidFill>
                <a:latin typeface="Calibri" panose="020F0502020204030204" pitchFamily="34" charset="0"/>
              </a:rPr>
              <a:t>4. Environmental Effects</a:t>
            </a:r>
          </a:p>
          <a:p>
            <a:pPr eaLnBrk="1" hangingPunct="1"/>
            <a:r>
              <a:rPr lang="en-US" altLang="en-US" b="1" dirty="0" smtClean="0">
                <a:solidFill>
                  <a:srgbClr val="00B0F0"/>
                </a:solidFill>
                <a:latin typeface="Calibri" panose="020F0502020204030204" pitchFamily="34" charset="0"/>
              </a:rPr>
              <a:t>5. The “value” of an allele</a:t>
            </a:r>
          </a:p>
          <a:p>
            <a:pPr eaLnBrk="1" hangingPunct="1"/>
            <a:endParaRPr lang="en-US" altLang="en-US" b="1" dirty="0">
              <a:solidFill>
                <a:srgbClr val="FF0000"/>
              </a:solidFill>
              <a:latin typeface="Calibri" panose="020F0502020204030204" pitchFamily="34" charset="0"/>
            </a:endParaRPr>
          </a:p>
          <a:p>
            <a:pPr eaLnBrk="1" hangingPunct="1"/>
            <a:r>
              <a:rPr lang="en-US" altLang="en-US" b="1" dirty="0">
                <a:latin typeface="Calibri" panose="020F0502020204030204" pitchFamily="34" charset="0"/>
              </a:rPr>
              <a:t>Survivorship in U.S., sickle-cell anemia		Survivorship in tropical Africa</a:t>
            </a:r>
          </a:p>
          <a:p>
            <a:pPr eaLnBrk="1" hangingPunct="1"/>
            <a:r>
              <a:rPr lang="en-US" altLang="en-US" b="1" dirty="0">
                <a:latin typeface="Calibri" panose="020F0502020204030204" pitchFamily="34" charset="0"/>
              </a:rPr>
              <a:t>  (incomplete dominance, one gene ‘bad’, 	(one gene ‘good’, two ‘bad’)</a:t>
            </a:r>
          </a:p>
          <a:p>
            <a:pPr eaLnBrk="1" hangingPunct="1"/>
            <a:r>
              <a:rPr lang="en-US" altLang="en-US" b="1" dirty="0">
                <a:latin typeface="Calibri" panose="020F0502020204030204" pitchFamily="34" charset="0"/>
              </a:rPr>
              <a:t>two ‘worse’)</a:t>
            </a:r>
          </a:p>
          <a:p>
            <a:pPr eaLnBrk="1" hangingPunct="1"/>
            <a:r>
              <a:rPr lang="en-US" altLang="en-US" b="1" dirty="0">
                <a:solidFill>
                  <a:srgbClr val="FF0000"/>
                </a:solidFill>
                <a:latin typeface="Calibri" panose="020F0502020204030204" pitchFamily="34" charset="0"/>
              </a:rPr>
              <a:t>		</a:t>
            </a:r>
            <a:r>
              <a:rPr lang="en-US" altLang="en-US" b="1" dirty="0">
                <a:latin typeface="Calibri" panose="020F0502020204030204" pitchFamily="34" charset="0"/>
              </a:rPr>
              <a:t>		  </a:t>
            </a:r>
          </a:p>
          <a:p>
            <a:pPr eaLnBrk="1" hangingPunct="1"/>
            <a:r>
              <a:rPr lang="en-US" altLang="en-US" b="1" dirty="0">
                <a:latin typeface="Calibri" panose="020F0502020204030204" pitchFamily="34" charset="0"/>
              </a:rPr>
              <a:t>	     	</a:t>
            </a:r>
          </a:p>
        </p:txBody>
      </p:sp>
      <p:sp>
        <p:nvSpPr>
          <p:cNvPr id="38915" name="TextBox 5"/>
          <p:cNvSpPr txBox="1">
            <a:spLocks noChangeArrowheads="1"/>
          </p:cNvSpPr>
          <p:nvPr/>
        </p:nvSpPr>
        <p:spPr bwMode="auto">
          <a:xfrm>
            <a:off x="5410200" y="304800"/>
            <a:ext cx="297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grpSp>
        <p:nvGrpSpPr>
          <p:cNvPr id="38916" name="Group 9"/>
          <p:cNvGrpSpPr>
            <a:grpSpLocks/>
          </p:cNvGrpSpPr>
          <p:nvPr/>
        </p:nvGrpSpPr>
        <p:grpSpPr bwMode="auto">
          <a:xfrm>
            <a:off x="381000" y="3582988"/>
            <a:ext cx="3581400" cy="3187700"/>
            <a:chOff x="381000" y="3582194"/>
            <a:chExt cx="3581400" cy="3187938"/>
          </a:xfrm>
        </p:grpSpPr>
        <p:cxnSp>
          <p:nvCxnSpPr>
            <p:cNvPr id="7" name="Straight Connector 6"/>
            <p:cNvCxnSpPr/>
            <p:nvPr/>
          </p:nvCxnSpPr>
          <p:spPr>
            <a:xfrm rot="5400000">
              <a:off x="-990707" y="5028514"/>
              <a:ext cx="2895816"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a:off x="381000" y="6400216"/>
              <a:ext cx="2895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8927" name="TextBox 10"/>
            <p:cNvSpPr txBox="1">
              <a:spLocks noChangeArrowheads="1"/>
            </p:cNvSpPr>
            <p:nvPr/>
          </p:nvSpPr>
          <p:spPr bwMode="auto">
            <a:xfrm>
              <a:off x="609600" y="6400800"/>
              <a:ext cx="3352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SS	Ss	ss</a:t>
              </a:r>
            </a:p>
          </p:txBody>
        </p:sp>
        <p:sp>
          <p:nvSpPr>
            <p:cNvPr id="13" name="Rectangle 12"/>
            <p:cNvSpPr/>
            <p:nvPr/>
          </p:nvSpPr>
          <p:spPr>
            <a:xfrm>
              <a:off x="609600" y="4342663"/>
              <a:ext cx="457200" cy="2057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1524000" y="4876103"/>
              <a:ext cx="457200" cy="15241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2362200" y="5561954"/>
              <a:ext cx="457200" cy="838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8917" name="Group 11"/>
          <p:cNvGrpSpPr>
            <a:grpSpLocks/>
          </p:cNvGrpSpPr>
          <p:nvPr/>
        </p:nvGrpSpPr>
        <p:grpSpPr bwMode="auto">
          <a:xfrm>
            <a:off x="5181600" y="3581400"/>
            <a:ext cx="3581400" cy="3187700"/>
            <a:chOff x="381000" y="3582194"/>
            <a:chExt cx="3581400" cy="3187938"/>
          </a:xfrm>
        </p:grpSpPr>
        <p:cxnSp>
          <p:nvCxnSpPr>
            <p:cNvPr id="16" name="Straight Connector 15"/>
            <p:cNvCxnSpPr/>
            <p:nvPr/>
          </p:nvCxnSpPr>
          <p:spPr>
            <a:xfrm rot="5400000">
              <a:off x="-990707" y="5028514"/>
              <a:ext cx="2895816"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381000" y="6400217"/>
              <a:ext cx="2895600"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8921" name="TextBox 17"/>
            <p:cNvSpPr txBox="1">
              <a:spLocks noChangeArrowheads="1"/>
            </p:cNvSpPr>
            <p:nvPr/>
          </p:nvSpPr>
          <p:spPr bwMode="auto">
            <a:xfrm>
              <a:off x="609600" y="6400800"/>
              <a:ext cx="3352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SS	Ss	ss</a:t>
              </a:r>
            </a:p>
          </p:txBody>
        </p:sp>
        <p:sp>
          <p:nvSpPr>
            <p:cNvPr id="19" name="Rectangle 18"/>
            <p:cNvSpPr/>
            <p:nvPr/>
          </p:nvSpPr>
          <p:spPr>
            <a:xfrm>
              <a:off x="609600" y="5182513"/>
              <a:ext cx="457200" cy="1217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p:cNvSpPr/>
            <p:nvPr/>
          </p:nvSpPr>
          <p:spPr>
            <a:xfrm>
              <a:off x="1524000" y="4876104"/>
              <a:ext cx="457200" cy="15241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ectangle 20"/>
            <p:cNvSpPr/>
            <p:nvPr/>
          </p:nvSpPr>
          <p:spPr>
            <a:xfrm>
              <a:off x="2362200" y="5561955"/>
              <a:ext cx="457200" cy="838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8918" name="TextBox 21"/>
          <p:cNvSpPr txBox="1">
            <a:spLocks noChangeArrowheads="1"/>
          </p:cNvSpPr>
          <p:nvPr/>
        </p:nvSpPr>
        <p:spPr bwMode="auto">
          <a:xfrm>
            <a:off x="5257800" y="0"/>
            <a:ext cx="3886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Calibri" panose="020F0502020204030204" pitchFamily="34" charset="0"/>
              </a:rPr>
              <a:t>As Darwin realized, selection will favor different organisms in different environments, causing populations to become genetically different over time.</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4876800" y="890397"/>
            <a:ext cx="3962400" cy="4596003"/>
            <a:chOff x="5791200" y="880129"/>
            <a:chExt cx="3048000" cy="3691871"/>
          </a:xfrm>
        </p:grpSpPr>
        <p:sp>
          <p:nvSpPr>
            <p:cNvPr id="3" name="Oval 2"/>
            <p:cNvSpPr/>
            <p:nvPr/>
          </p:nvSpPr>
          <p:spPr>
            <a:xfrm>
              <a:off x="5791200" y="2057400"/>
              <a:ext cx="3048000" cy="25146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Oval 3"/>
            <p:cNvSpPr/>
            <p:nvPr/>
          </p:nvSpPr>
          <p:spPr>
            <a:xfrm>
              <a:off x="6629400" y="2895600"/>
              <a:ext cx="1371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4"/>
            <p:cNvSpPr txBox="1">
              <a:spLocks noChangeArrowheads="1"/>
            </p:cNvSpPr>
            <p:nvPr/>
          </p:nvSpPr>
          <p:spPr bwMode="auto">
            <a:xfrm>
              <a:off x="6781800" y="2971800"/>
              <a:ext cx="990600" cy="296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chemeClr val="bg1"/>
                  </a:solidFill>
                </a:rPr>
                <a:t>A </a:t>
              </a:r>
              <a:r>
                <a:rPr lang="en-US" altLang="en-US" dirty="0" smtClean="0">
                  <a:solidFill>
                    <a:schemeClr val="bg1"/>
                  </a:solidFill>
                </a:rPr>
                <a:t>           </a:t>
              </a:r>
              <a:r>
                <a:rPr lang="en-US" altLang="en-US" dirty="0" err="1">
                  <a:solidFill>
                    <a:schemeClr val="bg1"/>
                  </a:solidFill>
                </a:rPr>
                <a:t>a</a:t>
              </a:r>
              <a:endParaRPr lang="en-US" altLang="en-US" dirty="0">
                <a:solidFill>
                  <a:schemeClr val="bg1"/>
                </a:solidFill>
              </a:endParaRPr>
            </a:p>
          </p:txBody>
        </p:sp>
        <p:sp>
          <p:nvSpPr>
            <p:cNvPr id="6" name="Left-Right Arrow 5"/>
            <p:cNvSpPr/>
            <p:nvPr/>
          </p:nvSpPr>
          <p:spPr>
            <a:xfrm>
              <a:off x="7086600" y="3048000"/>
              <a:ext cx="381000" cy="228600"/>
            </a:xfrm>
            <a:prstGeom prst="lef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Box 8"/>
            <p:cNvSpPr txBox="1">
              <a:spLocks noChangeArrowheads="1"/>
            </p:cNvSpPr>
            <p:nvPr/>
          </p:nvSpPr>
          <p:spPr bwMode="auto">
            <a:xfrm>
              <a:off x="6324600" y="2286000"/>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rPr>
                <a:t>GENOME</a:t>
              </a:r>
            </a:p>
          </p:txBody>
        </p:sp>
        <p:sp>
          <p:nvSpPr>
            <p:cNvPr id="8" name="Down Arrow 7"/>
            <p:cNvSpPr/>
            <p:nvPr/>
          </p:nvSpPr>
          <p:spPr>
            <a:xfrm>
              <a:off x="6705600" y="2590800"/>
              <a:ext cx="457200" cy="2286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10"/>
            <p:cNvSpPr txBox="1">
              <a:spLocks noChangeArrowheads="1"/>
            </p:cNvSpPr>
            <p:nvPr/>
          </p:nvSpPr>
          <p:spPr bwMode="auto">
            <a:xfrm>
              <a:off x="6758082" y="880129"/>
              <a:ext cx="1600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00B050"/>
                  </a:solidFill>
                </a:rPr>
                <a:t>Environment</a:t>
              </a:r>
            </a:p>
          </p:txBody>
        </p:sp>
        <p:sp>
          <p:nvSpPr>
            <p:cNvPr id="10" name="Down Arrow 9"/>
            <p:cNvSpPr/>
            <p:nvPr/>
          </p:nvSpPr>
          <p:spPr>
            <a:xfrm>
              <a:off x="7162800" y="1219200"/>
              <a:ext cx="381000" cy="16002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Down Arrow 10"/>
            <p:cNvSpPr/>
            <p:nvPr/>
          </p:nvSpPr>
          <p:spPr>
            <a:xfrm>
              <a:off x="6629400" y="3581400"/>
              <a:ext cx="1447800" cy="5334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TextBox 13"/>
            <p:cNvSpPr txBox="1">
              <a:spLocks noChangeArrowheads="1"/>
            </p:cNvSpPr>
            <p:nvPr/>
          </p:nvSpPr>
          <p:spPr bwMode="auto">
            <a:xfrm>
              <a:off x="6695649" y="4130478"/>
              <a:ext cx="167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PHENOTYPE</a:t>
              </a:r>
            </a:p>
          </p:txBody>
        </p:sp>
      </p:grpSp>
      <p:sp>
        <p:nvSpPr>
          <p:cNvPr id="13" name="TextBox 12"/>
          <p:cNvSpPr txBox="1"/>
          <p:nvPr/>
        </p:nvSpPr>
        <p:spPr>
          <a:xfrm>
            <a:off x="457200" y="685800"/>
            <a:ext cx="4038600" cy="2585323"/>
          </a:xfrm>
          <a:prstGeom prst="rect">
            <a:avLst/>
          </a:prstGeom>
          <a:noFill/>
        </p:spPr>
        <p:txBody>
          <a:bodyPr wrap="square" rtlCol="0">
            <a:spAutoFit/>
          </a:bodyPr>
          <a:lstStyle/>
          <a:p>
            <a:r>
              <a:rPr lang="en-US" dirty="0" smtClean="0"/>
              <a:t>Each organism is more than simply the sum of their genes; this is why identical twins, who have the same genes, are not actually identical.</a:t>
            </a:r>
          </a:p>
          <a:p>
            <a:endParaRPr lang="en-US" dirty="0"/>
          </a:p>
          <a:p>
            <a:r>
              <a:rPr lang="en-US" dirty="0" smtClean="0"/>
              <a:t>Their genes act in different ways in response </a:t>
            </a:r>
            <a:r>
              <a:rPr lang="en-US" smtClean="0"/>
              <a:t>to differences </a:t>
            </a:r>
            <a:r>
              <a:rPr lang="en-US" dirty="0" smtClean="0"/>
              <a:t>in </a:t>
            </a:r>
            <a:r>
              <a:rPr lang="en-US" smtClean="0"/>
              <a:t>their environments.</a:t>
            </a:r>
            <a:endParaRPr lang="en-US" dirty="0" smtClean="0"/>
          </a:p>
          <a:p>
            <a:endParaRPr lang="en-US" dirty="0"/>
          </a:p>
        </p:txBody>
      </p:sp>
    </p:spTree>
    <p:extLst>
      <p:ext uri="{BB962C8B-B14F-4D97-AF65-F5344CB8AC3E}">
        <p14:creationId xmlns:p14="http://schemas.microsoft.com/office/powerpoint/2010/main" val="3241378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28600" y="1524000"/>
            <a:ext cx="8458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b="1"/>
          </a:p>
          <a:p>
            <a:pPr eaLnBrk="1" hangingPunct="1"/>
            <a:r>
              <a:rPr lang="en-US" altLang="en-US" b="1">
                <a:solidFill>
                  <a:srgbClr val="FF0000"/>
                </a:solidFill>
              </a:rPr>
              <a:t/>
            </a:r>
            <a:br>
              <a:rPr lang="en-US" altLang="en-US" b="1">
                <a:solidFill>
                  <a:srgbClr val="FF0000"/>
                </a:solidFill>
              </a:rPr>
            </a:br>
            <a:r>
              <a:rPr lang="en-US" altLang="en-US" b="1"/>
              <a:t>               </a:t>
            </a:r>
            <a:endParaRPr lang="en-US" altLang="en-US" sz="2000" b="1">
              <a:solidFill>
                <a:srgbClr val="FF0000"/>
              </a:solidFill>
            </a:endParaRPr>
          </a:p>
        </p:txBody>
      </p:sp>
      <p:pic>
        <p:nvPicPr>
          <p:cNvPr id="13315" name="Picture 4" descr="interph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590800"/>
            <a:ext cx="345757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6" descr="interph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555875"/>
            <a:ext cx="4800600" cy="351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228600" y="228600"/>
            <a:ext cx="8458200" cy="1323439"/>
          </a:xfrm>
          <a:prstGeom prst="rect">
            <a:avLst/>
          </a:prstGeom>
          <a:noFill/>
          <a:ln w="9525">
            <a:noFill/>
            <a:miter lim="800000"/>
            <a:headEnd/>
            <a:tailEnd/>
          </a:ln>
        </p:spPr>
        <p:txBody>
          <a:bodyPr>
            <a:spAutoFit/>
          </a:bodyPr>
          <a:lstStyle/>
          <a:p>
            <a:pPr>
              <a:spcBef>
                <a:spcPts val="0"/>
              </a:spcBef>
              <a:defRPr/>
            </a:pPr>
            <a:r>
              <a:rPr lang="en-US" sz="2000" b="1" dirty="0" smtClean="0">
                <a:solidFill>
                  <a:srgbClr val="FF0000"/>
                </a:solidFill>
                <a:latin typeface="Arial" charset="0"/>
              </a:rPr>
              <a:t>The </a:t>
            </a:r>
            <a:r>
              <a:rPr lang="en-US" sz="2000" b="1" dirty="0">
                <a:solidFill>
                  <a:srgbClr val="FF0000"/>
                </a:solidFill>
                <a:latin typeface="Arial" charset="0"/>
              </a:rPr>
              <a:t>Cell Cycle</a:t>
            </a:r>
          </a:p>
          <a:p>
            <a:pPr marL="457200" indent="-457200">
              <a:spcBef>
                <a:spcPts val="0"/>
              </a:spcBef>
              <a:defRPr/>
            </a:pPr>
            <a:r>
              <a:rPr lang="en-US" sz="2000" b="1" dirty="0">
                <a:solidFill>
                  <a:srgbClr val="00B0F0"/>
                </a:solidFill>
                <a:latin typeface="Arial" charset="0"/>
              </a:rPr>
              <a:t>    1.  </a:t>
            </a:r>
            <a:r>
              <a:rPr lang="en-US" sz="2000" b="1" dirty="0" err="1">
                <a:solidFill>
                  <a:srgbClr val="00B0F0"/>
                </a:solidFill>
                <a:latin typeface="Arial" charset="0"/>
              </a:rPr>
              <a:t>Interphase</a:t>
            </a:r>
            <a:r>
              <a:rPr lang="en-US" sz="2000" b="1" dirty="0">
                <a:solidFill>
                  <a:srgbClr val="00B0F0"/>
                </a:solidFill>
                <a:latin typeface="Arial" charset="0"/>
              </a:rPr>
              <a:t>: </a:t>
            </a:r>
            <a:r>
              <a:rPr lang="en-US" sz="2000" b="1" dirty="0">
                <a:latin typeface="Arial" charset="0"/>
              </a:rPr>
              <a:t/>
            </a:r>
            <a:br>
              <a:rPr lang="en-US" sz="2000" b="1" dirty="0">
                <a:latin typeface="Arial" charset="0"/>
              </a:rPr>
            </a:br>
            <a:r>
              <a:rPr lang="en-US" sz="2000" b="1" dirty="0">
                <a:latin typeface="Arial" charset="0"/>
              </a:rPr>
              <a:t>      </a:t>
            </a:r>
            <a:r>
              <a:rPr lang="en-US" sz="2000" b="1" dirty="0">
                <a:solidFill>
                  <a:srgbClr val="CC0099"/>
                </a:solidFill>
                <a:latin typeface="Arial" charset="0"/>
              </a:rPr>
              <a:t>a.  G1: </a:t>
            </a:r>
            <a:r>
              <a:rPr lang="en-US" sz="2000" b="1" dirty="0">
                <a:latin typeface="Arial" charset="0"/>
              </a:rPr>
              <a:t>high metabolic activity (protein synthesis) chromosomes diffuse; one DNA double helix per chromosome </a:t>
            </a:r>
          </a:p>
        </p:txBody>
      </p:sp>
    </p:spTree>
    <p:extLst>
      <p:ext uri="{BB962C8B-B14F-4D97-AF65-F5344CB8AC3E}">
        <p14:creationId xmlns:p14="http://schemas.microsoft.com/office/powerpoint/2010/main" val="3445292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28600" y="228600"/>
            <a:ext cx="8458200" cy="2185214"/>
          </a:xfrm>
          <a:prstGeom prst="rect">
            <a:avLst/>
          </a:prstGeom>
          <a:noFill/>
          <a:ln w="9525">
            <a:noFill/>
            <a:miter lim="800000"/>
            <a:headEnd/>
            <a:tailEnd/>
          </a:ln>
        </p:spPr>
        <p:txBody>
          <a:bodyPr>
            <a:spAutoFit/>
          </a:bodyPr>
          <a:lstStyle/>
          <a:p>
            <a:pPr>
              <a:spcBef>
                <a:spcPts val="0"/>
              </a:spcBef>
              <a:defRPr/>
            </a:pPr>
            <a:r>
              <a:rPr lang="en-US" sz="2000" b="1" dirty="0" smtClean="0">
                <a:solidFill>
                  <a:srgbClr val="FF0000"/>
                </a:solidFill>
                <a:latin typeface="Arial" charset="0"/>
              </a:rPr>
              <a:t>The </a:t>
            </a:r>
            <a:r>
              <a:rPr lang="en-US" sz="2000" b="1" dirty="0">
                <a:solidFill>
                  <a:srgbClr val="FF0000"/>
                </a:solidFill>
                <a:latin typeface="Arial" charset="0"/>
              </a:rPr>
              <a:t>Cell Cycle</a:t>
            </a:r>
          </a:p>
          <a:p>
            <a:pPr marL="457200" indent="-457200">
              <a:spcBef>
                <a:spcPts val="0"/>
              </a:spcBef>
              <a:defRPr/>
            </a:pPr>
            <a:r>
              <a:rPr lang="en-US" sz="2000" b="1" dirty="0">
                <a:solidFill>
                  <a:srgbClr val="00B0F0"/>
                </a:solidFill>
                <a:latin typeface="Arial" charset="0"/>
              </a:rPr>
              <a:t>    1.  </a:t>
            </a:r>
            <a:r>
              <a:rPr lang="en-US" sz="2000" b="1" dirty="0" err="1">
                <a:solidFill>
                  <a:srgbClr val="00B0F0"/>
                </a:solidFill>
                <a:latin typeface="Arial" charset="0"/>
              </a:rPr>
              <a:t>Interphase</a:t>
            </a:r>
            <a:r>
              <a:rPr lang="en-US" sz="2000" b="1" dirty="0">
                <a:solidFill>
                  <a:srgbClr val="00B0F0"/>
                </a:solidFill>
                <a:latin typeface="Arial" charset="0"/>
              </a:rPr>
              <a:t>: </a:t>
            </a:r>
          </a:p>
          <a:p>
            <a:pPr marL="457200" indent="-457200">
              <a:spcBef>
                <a:spcPts val="0"/>
              </a:spcBef>
              <a:defRPr/>
            </a:pPr>
            <a:endParaRPr lang="en-US" b="1" dirty="0">
              <a:latin typeface="Arial" charset="0"/>
            </a:endParaRPr>
          </a:p>
          <a:p>
            <a:pPr marL="6350" indent="7938">
              <a:spcBef>
                <a:spcPts val="0"/>
              </a:spcBef>
              <a:defRPr/>
            </a:pPr>
            <a:r>
              <a:rPr lang="en-US" sz="2000" b="1" dirty="0">
                <a:latin typeface="Arial" charset="0"/>
              </a:rPr>
              <a:t>Some cell types are "stuck" in this stage when they mature... it is only "stem cells" that keep dividing.  In some tissues, all stem cells </a:t>
            </a:r>
            <a:br>
              <a:rPr lang="en-US" sz="2000" b="1" dirty="0">
                <a:latin typeface="Arial" charset="0"/>
              </a:rPr>
            </a:br>
            <a:r>
              <a:rPr lang="en-US" sz="2000" b="1" dirty="0">
                <a:latin typeface="Arial" charset="0"/>
              </a:rPr>
              <a:t> eventually mature, so the tissue can't regenerate (neurons) </a:t>
            </a:r>
            <a:r>
              <a:rPr lang="en-US" b="1" dirty="0">
                <a:solidFill>
                  <a:srgbClr val="FF0000"/>
                </a:solidFill>
                <a:latin typeface="Arial" charset="0"/>
              </a:rPr>
              <a:t/>
            </a:r>
            <a:br>
              <a:rPr lang="en-US" b="1" dirty="0">
                <a:solidFill>
                  <a:srgbClr val="FF0000"/>
                </a:solidFill>
                <a:latin typeface="Arial" charset="0"/>
              </a:rPr>
            </a:br>
            <a:endParaRPr lang="en-US" b="1" dirty="0">
              <a:solidFill>
                <a:srgbClr val="FF0000"/>
              </a:solidFill>
              <a:latin typeface="Arial" charset="0"/>
            </a:endParaRPr>
          </a:p>
        </p:txBody>
      </p:sp>
      <p:pic>
        <p:nvPicPr>
          <p:cNvPr id="14339" name="Picture 4" descr="Neur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352800"/>
            <a:ext cx="321945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6" descr="photo-neur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373438"/>
            <a:ext cx="3200400" cy="316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3886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25" y="222250"/>
            <a:ext cx="7065963" cy="641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Grp="1" noChangeArrowheads="1"/>
          </p:cNvSpPr>
          <p:nvPr>
            <p:ph type="ctrTitle"/>
          </p:nvPr>
        </p:nvSpPr>
        <p:spPr>
          <a:xfrm>
            <a:off x="152400" y="0"/>
            <a:ext cx="1981200" cy="304800"/>
          </a:xfrm>
          <a:noFill/>
        </p:spPr>
        <p:txBody>
          <a:bodyPr/>
          <a:lstStyle/>
          <a:p>
            <a:pPr algn="l" eaLnBrk="1" hangingPunct="1"/>
            <a:r>
              <a:rPr lang="en-US" altLang="en-US" sz="1200" smtClean="0"/>
              <a:t>LE 12-15</a:t>
            </a:r>
          </a:p>
        </p:txBody>
      </p:sp>
      <p:sp>
        <p:nvSpPr>
          <p:cNvPr id="15364" name="Text Box 4"/>
          <p:cNvSpPr txBox="1">
            <a:spLocks noChangeArrowheads="1"/>
          </p:cNvSpPr>
          <p:nvPr/>
        </p:nvSpPr>
        <p:spPr bwMode="auto">
          <a:xfrm>
            <a:off x="3184525" y="4705350"/>
            <a:ext cx="27781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b="1"/>
              <a:t>G</a:t>
            </a:r>
            <a:r>
              <a:rPr lang="en-US" altLang="en-US" sz="1500" b="1" baseline="-25000"/>
              <a:t>1</a:t>
            </a:r>
            <a:endParaRPr lang="en-US" altLang="en-US" sz="1500" b="1"/>
          </a:p>
        </p:txBody>
      </p:sp>
      <p:sp>
        <p:nvSpPr>
          <p:cNvPr id="15365" name="Text Box 5"/>
          <p:cNvSpPr txBox="1">
            <a:spLocks noChangeArrowheads="1"/>
          </p:cNvSpPr>
          <p:nvPr/>
        </p:nvSpPr>
        <p:spPr bwMode="auto">
          <a:xfrm>
            <a:off x="1236663" y="2894013"/>
            <a:ext cx="1473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b="1"/>
              <a:t>G</a:t>
            </a:r>
            <a:r>
              <a:rPr lang="en-US" altLang="en-US" sz="1500" b="1" baseline="-25000"/>
              <a:t>1</a:t>
            </a:r>
            <a:r>
              <a:rPr lang="en-US" altLang="en-US" sz="1500" b="1"/>
              <a:t> checkpoint</a:t>
            </a:r>
          </a:p>
        </p:txBody>
      </p:sp>
      <p:sp>
        <p:nvSpPr>
          <p:cNvPr id="15366" name="Text Box 6"/>
          <p:cNvSpPr txBox="1">
            <a:spLocks noChangeArrowheads="1"/>
          </p:cNvSpPr>
          <p:nvPr/>
        </p:nvSpPr>
        <p:spPr bwMode="auto">
          <a:xfrm>
            <a:off x="6813550" y="4702175"/>
            <a:ext cx="27781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b="1"/>
              <a:t>G</a:t>
            </a:r>
            <a:r>
              <a:rPr lang="en-US" altLang="en-US" sz="1500" b="1" baseline="-25000"/>
              <a:t>1</a:t>
            </a:r>
            <a:endParaRPr lang="en-US" altLang="en-US" sz="1500" b="1"/>
          </a:p>
        </p:txBody>
      </p:sp>
      <p:sp>
        <p:nvSpPr>
          <p:cNvPr id="15367" name="Text Box 7"/>
          <p:cNvSpPr txBox="1">
            <a:spLocks noChangeArrowheads="1"/>
          </p:cNvSpPr>
          <p:nvPr/>
        </p:nvSpPr>
        <p:spPr bwMode="auto">
          <a:xfrm>
            <a:off x="5819775" y="2489200"/>
            <a:ext cx="27781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b="1"/>
              <a:t>G</a:t>
            </a:r>
            <a:r>
              <a:rPr lang="en-US" altLang="en-US" sz="1500" b="1" baseline="-25000"/>
              <a:t>0</a:t>
            </a:r>
            <a:endParaRPr lang="en-US" altLang="en-US" sz="1500" b="1"/>
          </a:p>
        </p:txBody>
      </p:sp>
      <p:sp>
        <p:nvSpPr>
          <p:cNvPr id="15368" name="Line 8"/>
          <p:cNvSpPr>
            <a:spLocks noChangeShapeType="1"/>
          </p:cNvSpPr>
          <p:nvPr/>
        </p:nvSpPr>
        <p:spPr bwMode="auto">
          <a:xfrm>
            <a:off x="2581275" y="3035300"/>
            <a:ext cx="806450" cy="279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9" name="Text Box 9"/>
          <p:cNvSpPr txBox="1">
            <a:spLocks noChangeArrowheads="1"/>
          </p:cNvSpPr>
          <p:nvPr/>
        </p:nvSpPr>
        <p:spPr bwMode="auto">
          <a:xfrm>
            <a:off x="1543050" y="5327650"/>
            <a:ext cx="2563813"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pPr>
            <a:r>
              <a:rPr lang="en-US" altLang="en-US" sz="1500" b="1"/>
              <a:t>If a cell receives a go-ahead signal at the G</a:t>
            </a:r>
            <a:r>
              <a:rPr lang="en-US" altLang="en-US" sz="1500" b="1" baseline="-25000"/>
              <a:t>1</a:t>
            </a:r>
            <a:r>
              <a:rPr lang="en-US" altLang="en-US" sz="1500" b="1"/>
              <a:t> checkpoint, the cell continues on in the cell cycle.</a:t>
            </a:r>
          </a:p>
        </p:txBody>
      </p:sp>
      <p:sp>
        <p:nvSpPr>
          <p:cNvPr id="15370" name="Text Box 10"/>
          <p:cNvSpPr txBox="1">
            <a:spLocks noChangeArrowheads="1"/>
          </p:cNvSpPr>
          <p:nvPr/>
        </p:nvSpPr>
        <p:spPr bwMode="auto">
          <a:xfrm>
            <a:off x="5127625" y="5324475"/>
            <a:ext cx="2624138"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pPr>
            <a:r>
              <a:rPr lang="en-US" altLang="en-US" sz="1500" b="1"/>
              <a:t>If a cell does not receive a go-ahead signal at the G</a:t>
            </a:r>
            <a:r>
              <a:rPr lang="en-US" altLang="en-US" sz="1500" b="1" baseline="-25000"/>
              <a:t>1</a:t>
            </a:r>
            <a:r>
              <a:rPr lang="en-US" altLang="en-US" sz="1500" b="1"/>
              <a:t> checkpoint, the cell exits the cell cycle and goes into G</a:t>
            </a:r>
            <a:r>
              <a:rPr lang="en-US" altLang="en-US" sz="1500" b="1" baseline="-25000"/>
              <a:t>0</a:t>
            </a:r>
            <a:r>
              <a:rPr lang="en-US" altLang="en-US" sz="1500" b="1"/>
              <a:t>, a nondividing state.</a:t>
            </a:r>
          </a:p>
        </p:txBody>
      </p:sp>
    </p:spTree>
    <p:extLst>
      <p:ext uri="{BB962C8B-B14F-4D97-AF65-F5344CB8AC3E}">
        <p14:creationId xmlns:p14="http://schemas.microsoft.com/office/powerpoint/2010/main" val="271012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herkules.oulu.fi/isbn9514270398/html/graphic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13" y="838200"/>
            <a:ext cx="7624762"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3891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sapphirebioscience.com/images/wallcharts/abcam_p53_pathway_deta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8" y="381000"/>
            <a:ext cx="8634412" cy="6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5622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52400" y="152400"/>
            <a:ext cx="8458200" cy="1908215"/>
          </a:xfrm>
          <a:prstGeom prst="rect">
            <a:avLst/>
          </a:prstGeom>
          <a:noFill/>
          <a:ln w="9525">
            <a:noFill/>
            <a:miter lim="800000"/>
            <a:headEnd/>
            <a:tailEnd/>
          </a:ln>
        </p:spPr>
        <p:txBody>
          <a:bodyPr>
            <a:spAutoFit/>
          </a:bodyPr>
          <a:lstStyle/>
          <a:p>
            <a:pPr>
              <a:spcBef>
                <a:spcPts val="0"/>
              </a:spcBef>
              <a:defRPr/>
            </a:pPr>
            <a:r>
              <a:rPr lang="en-US" sz="2000" b="1" dirty="0" smtClean="0">
                <a:solidFill>
                  <a:srgbClr val="FF0000"/>
                </a:solidFill>
                <a:latin typeface="Arial" charset="0"/>
              </a:rPr>
              <a:t>The </a:t>
            </a:r>
            <a:r>
              <a:rPr lang="en-US" sz="2000" b="1" dirty="0">
                <a:solidFill>
                  <a:srgbClr val="FF0000"/>
                </a:solidFill>
                <a:latin typeface="Arial" charset="0"/>
              </a:rPr>
              <a:t>Cell Cycle</a:t>
            </a:r>
          </a:p>
          <a:p>
            <a:pPr marL="457200" indent="-457200">
              <a:spcBef>
                <a:spcPts val="0"/>
              </a:spcBef>
              <a:defRPr/>
            </a:pPr>
            <a:r>
              <a:rPr lang="en-US" sz="2000" b="1" dirty="0">
                <a:solidFill>
                  <a:srgbClr val="00B0F0"/>
                </a:solidFill>
                <a:latin typeface="Arial" charset="0"/>
              </a:rPr>
              <a:t>    1.  </a:t>
            </a:r>
            <a:r>
              <a:rPr lang="en-US" sz="2000" b="1" dirty="0" err="1">
                <a:solidFill>
                  <a:srgbClr val="00B0F0"/>
                </a:solidFill>
                <a:latin typeface="Arial" charset="0"/>
              </a:rPr>
              <a:t>Interphase</a:t>
            </a:r>
            <a:endParaRPr lang="en-US" sz="2000" b="1" dirty="0">
              <a:solidFill>
                <a:srgbClr val="00B0F0"/>
              </a:solidFill>
              <a:latin typeface="Arial" charset="0"/>
            </a:endParaRPr>
          </a:p>
          <a:p>
            <a:pPr marL="457200" indent="-457200">
              <a:spcBef>
                <a:spcPts val="0"/>
              </a:spcBef>
              <a:defRPr/>
            </a:pPr>
            <a:r>
              <a:rPr lang="en-US" sz="2000" b="1" dirty="0">
                <a:solidFill>
                  <a:srgbClr val="CC0099"/>
                </a:solidFill>
                <a:latin typeface="Arial" charset="0"/>
              </a:rPr>
              <a:t>	a. G1</a:t>
            </a:r>
          </a:p>
          <a:p>
            <a:pPr marL="457200" indent="-457200">
              <a:spcBef>
                <a:spcPts val="0"/>
              </a:spcBef>
              <a:defRPr/>
            </a:pPr>
            <a:r>
              <a:rPr lang="en-US" sz="2000" b="1" dirty="0">
                <a:solidFill>
                  <a:srgbClr val="CC0099"/>
                </a:solidFill>
                <a:latin typeface="Arial" charset="0"/>
              </a:rPr>
              <a:t>	b. S </a:t>
            </a:r>
            <a:r>
              <a:rPr lang="en-US" b="1" dirty="0">
                <a:latin typeface="Arial" charset="0"/>
              </a:rPr>
              <a:t/>
            </a:r>
            <a:br>
              <a:rPr lang="en-US" b="1" dirty="0">
                <a:latin typeface="Arial" charset="0"/>
              </a:rPr>
            </a:br>
            <a:endParaRPr lang="en-US" b="1" dirty="0">
              <a:latin typeface="Arial" charset="0"/>
            </a:endParaRPr>
          </a:p>
          <a:p>
            <a:pPr>
              <a:defRPr/>
            </a:pPr>
            <a:endParaRPr lang="en-US" sz="2000" b="1" dirty="0">
              <a:solidFill>
                <a:srgbClr val="FF0000"/>
              </a:solidFill>
              <a:latin typeface="Arial" charset="0"/>
            </a:endParaRPr>
          </a:p>
        </p:txBody>
      </p:sp>
      <p:grpSp>
        <p:nvGrpSpPr>
          <p:cNvPr id="18435" name="Group 2"/>
          <p:cNvGrpSpPr>
            <a:grpSpLocks/>
          </p:cNvGrpSpPr>
          <p:nvPr/>
        </p:nvGrpSpPr>
        <p:grpSpPr bwMode="auto">
          <a:xfrm>
            <a:off x="3352800" y="228600"/>
            <a:ext cx="5529263" cy="6402388"/>
            <a:chOff x="1447800" y="152400"/>
            <a:chExt cx="5529263" cy="6402388"/>
          </a:xfrm>
        </p:grpSpPr>
        <p:pic>
          <p:nvPicPr>
            <p:cNvPr id="184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2400"/>
              <a:ext cx="5072063" cy="640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9" name="Text Box 4"/>
            <p:cNvSpPr txBox="1">
              <a:spLocks noChangeArrowheads="1"/>
            </p:cNvSpPr>
            <p:nvPr/>
          </p:nvSpPr>
          <p:spPr bwMode="auto">
            <a:xfrm>
              <a:off x="3451225" y="1466850"/>
              <a:ext cx="114935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a:t>Chromosome</a:t>
              </a:r>
            </a:p>
            <a:p>
              <a:r>
                <a:rPr lang="en-US" altLang="en-US" sz="1200" b="1"/>
                <a:t>duplication</a:t>
              </a:r>
            </a:p>
            <a:p>
              <a:r>
                <a:rPr lang="en-US" altLang="en-US" sz="1200" b="1"/>
                <a:t>(including DNA</a:t>
              </a:r>
            </a:p>
            <a:p>
              <a:r>
                <a:rPr lang="en-US" altLang="en-US" sz="1200" b="1"/>
                <a:t>synthesis)</a:t>
              </a:r>
            </a:p>
          </p:txBody>
        </p:sp>
        <p:sp>
          <p:nvSpPr>
            <p:cNvPr id="18450" name="Text Box 9"/>
            <p:cNvSpPr txBox="1">
              <a:spLocks noChangeArrowheads="1"/>
            </p:cNvSpPr>
            <p:nvPr/>
          </p:nvSpPr>
          <p:spPr bwMode="auto">
            <a:xfrm>
              <a:off x="3905250" y="2460625"/>
              <a:ext cx="9302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a:t>Centromere</a:t>
              </a:r>
            </a:p>
          </p:txBody>
        </p:sp>
        <p:sp>
          <p:nvSpPr>
            <p:cNvPr id="18451" name="Text Box 17"/>
            <p:cNvSpPr txBox="1">
              <a:spLocks noChangeArrowheads="1"/>
            </p:cNvSpPr>
            <p:nvPr/>
          </p:nvSpPr>
          <p:spPr bwMode="auto">
            <a:xfrm>
              <a:off x="5486400" y="6270625"/>
              <a:ext cx="14287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a:t>Sister chromatids</a:t>
              </a:r>
            </a:p>
          </p:txBody>
        </p:sp>
        <p:sp>
          <p:nvSpPr>
            <p:cNvPr id="18452" name="Rectangle 22"/>
            <p:cNvSpPr>
              <a:spLocks noChangeArrowheads="1"/>
            </p:cNvSpPr>
            <p:nvPr/>
          </p:nvSpPr>
          <p:spPr bwMode="auto">
            <a:xfrm>
              <a:off x="1447800" y="3733800"/>
              <a:ext cx="3429000" cy="25146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18436" name="Group 8"/>
          <p:cNvGrpSpPr>
            <a:grpSpLocks/>
          </p:cNvGrpSpPr>
          <p:nvPr/>
        </p:nvGrpSpPr>
        <p:grpSpPr bwMode="auto">
          <a:xfrm>
            <a:off x="2895600" y="2362200"/>
            <a:ext cx="990600" cy="3429000"/>
            <a:chOff x="381000" y="457200"/>
            <a:chExt cx="990600" cy="3429000"/>
          </a:xfrm>
        </p:grpSpPr>
        <p:sp>
          <p:nvSpPr>
            <p:cNvPr id="18437" name="Line 23"/>
            <p:cNvSpPr>
              <a:spLocks noChangeShapeType="1"/>
            </p:cNvSpPr>
            <p:nvPr/>
          </p:nvSpPr>
          <p:spPr bwMode="auto">
            <a:xfrm>
              <a:off x="762000" y="457200"/>
              <a:ext cx="0" cy="10668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8" name="Line 24"/>
            <p:cNvSpPr>
              <a:spLocks noChangeShapeType="1"/>
            </p:cNvSpPr>
            <p:nvPr/>
          </p:nvSpPr>
          <p:spPr bwMode="auto">
            <a:xfrm>
              <a:off x="838200" y="457200"/>
              <a:ext cx="0" cy="10668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9" name="Line 25"/>
            <p:cNvSpPr>
              <a:spLocks noChangeShapeType="1"/>
            </p:cNvSpPr>
            <p:nvPr/>
          </p:nvSpPr>
          <p:spPr bwMode="auto">
            <a:xfrm flipH="1">
              <a:off x="990600" y="2590800"/>
              <a:ext cx="228600" cy="5334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0" name="Line 26"/>
            <p:cNvSpPr>
              <a:spLocks noChangeShapeType="1"/>
            </p:cNvSpPr>
            <p:nvPr/>
          </p:nvSpPr>
          <p:spPr bwMode="auto">
            <a:xfrm flipH="1">
              <a:off x="914400" y="2590800"/>
              <a:ext cx="228600" cy="53340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 name="Line 27"/>
            <p:cNvSpPr>
              <a:spLocks noChangeShapeType="1"/>
            </p:cNvSpPr>
            <p:nvPr/>
          </p:nvSpPr>
          <p:spPr bwMode="auto">
            <a:xfrm>
              <a:off x="457200" y="2590800"/>
              <a:ext cx="304800" cy="53340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 name="Line 28"/>
            <p:cNvSpPr>
              <a:spLocks noChangeShapeType="1"/>
            </p:cNvSpPr>
            <p:nvPr/>
          </p:nvSpPr>
          <p:spPr bwMode="auto">
            <a:xfrm>
              <a:off x="381000" y="2590800"/>
              <a:ext cx="304800" cy="5334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 name="Oval 29"/>
            <p:cNvSpPr>
              <a:spLocks noChangeArrowheads="1"/>
            </p:cNvSpPr>
            <p:nvPr/>
          </p:nvSpPr>
          <p:spPr bwMode="auto">
            <a:xfrm>
              <a:off x="762000" y="3048000"/>
              <a:ext cx="152400" cy="1524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8444" name="Line 30"/>
            <p:cNvSpPr>
              <a:spLocks noChangeShapeType="1"/>
            </p:cNvSpPr>
            <p:nvPr/>
          </p:nvSpPr>
          <p:spPr bwMode="auto">
            <a:xfrm flipH="1">
              <a:off x="381000" y="3124200"/>
              <a:ext cx="304800" cy="762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 name="Line 31"/>
            <p:cNvSpPr>
              <a:spLocks noChangeShapeType="1"/>
            </p:cNvSpPr>
            <p:nvPr/>
          </p:nvSpPr>
          <p:spPr bwMode="auto">
            <a:xfrm>
              <a:off x="990600" y="3124200"/>
              <a:ext cx="381000" cy="762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 name="Line 32"/>
            <p:cNvSpPr>
              <a:spLocks noChangeShapeType="1"/>
            </p:cNvSpPr>
            <p:nvPr/>
          </p:nvSpPr>
          <p:spPr bwMode="auto">
            <a:xfrm flipH="1">
              <a:off x="457200" y="3124200"/>
              <a:ext cx="304800" cy="76200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 name="Line 33"/>
            <p:cNvSpPr>
              <a:spLocks noChangeShapeType="1"/>
            </p:cNvSpPr>
            <p:nvPr/>
          </p:nvSpPr>
          <p:spPr bwMode="auto">
            <a:xfrm>
              <a:off x="914400" y="3124200"/>
              <a:ext cx="381000" cy="76200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620304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304800" y="457200"/>
            <a:ext cx="8458200" cy="1015663"/>
          </a:xfrm>
          <a:prstGeom prst="rect">
            <a:avLst/>
          </a:prstGeom>
          <a:noFill/>
          <a:ln w="9525">
            <a:noFill/>
            <a:miter lim="800000"/>
            <a:headEnd/>
            <a:tailEnd/>
          </a:ln>
        </p:spPr>
        <p:txBody>
          <a:bodyPr>
            <a:spAutoFit/>
          </a:bodyPr>
          <a:lstStyle/>
          <a:p>
            <a:pPr>
              <a:defRPr/>
            </a:pPr>
            <a:endParaRPr lang="en-US" sz="2000" b="1" dirty="0">
              <a:solidFill>
                <a:srgbClr val="FF0000"/>
              </a:solidFill>
              <a:latin typeface="Arial" charset="0"/>
            </a:endParaRPr>
          </a:p>
          <a:p>
            <a:pPr>
              <a:defRPr/>
            </a:pPr>
            <a:r>
              <a:rPr lang="en-US" sz="2000" b="1" dirty="0">
                <a:solidFill>
                  <a:srgbClr val="FF0000"/>
                </a:solidFill>
                <a:latin typeface="Arial" charset="0"/>
              </a:rPr>
              <a:t>Semi-conservative replication</a:t>
            </a:r>
          </a:p>
          <a:p>
            <a:pPr>
              <a:defRPr/>
            </a:pPr>
            <a:r>
              <a:rPr lang="en-US" sz="2000" b="1" dirty="0">
                <a:solidFill>
                  <a:srgbClr val="FF0000"/>
                </a:solidFill>
                <a:latin typeface="Arial" charset="0"/>
              </a:rPr>
              <a:t>	</a:t>
            </a:r>
          </a:p>
        </p:txBody>
      </p:sp>
      <p:sp>
        <p:nvSpPr>
          <p:cNvPr id="44035" name="Line 3"/>
          <p:cNvSpPr>
            <a:spLocks noChangeShapeType="1"/>
          </p:cNvSpPr>
          <p:nvPr/>
        </p:nvSpPr>
        <p:spPr bwMode="auto">
          <a:xfrm>
            <a:off x="457200" y="4267200"/>
            <a:ext cx="2895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36" name="Line 4"/>
          <p:cNvSpPr>
            <a:spLocks noChangeShapeType="1"/>
          </p:cNvSpPr>
          <p:nvPr/>
        </p:nvSpPr>
        <p:spPr bwMode="auto">
          <a:xfrm>
            <a:off x="457200" y="4419600"/>
            <a:ext cx="2895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37" name="Line 15"/>
          <p:cNvSpPr>
            <a:spLocks noChangeShapeType="1"/>
          </p:cNvSpPr>
          <p:nvPr/>
        </p:nvSpPr>
        <p:spPr bwMode="auto">
          <a:xfrm>
            <a:off x="4191000" y="5105400"/>
            <a:ext cx="2895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38" name="Line 16"/>
          <p:cNvSpPr>
            <a:spLocks noChangeShapeType="1"/>
          </p:cNvSpPr>
          <p:nvPr/>
        </p:nvSpPr>
        <p:spPr bwMode="auto">
          <a:xfrm>
            <a:off x="4191000" y="3581400"/>
            <a:ext cx="2895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39" name="Line 17"/>
          <p:cNvSpPr>
            <a:spLocks noChangeShapeType="1"/>
          </p:cNvSpPr>
          <p:nvPr/>
        </p:nvSpPr>
        <p:spPr bwMode="auto">
          <a:xfrm>
            <a:off x="4191000" y="4876800"/>
            <a:ext cx="28956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0" name="Line 18"/>
          <p:cNvSpPr>
            <a:spLocks noChangeShapeType="1"/>
          </p:cNvSpPr>
          <p:nvPr/>
        </p:nvSpPr>
        <p:spPr bwMode="auto">
          <a:xfrm>
            <a:off x="4191000" y="3810000"/>
            <a:ext cx="28956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174642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28600" y="228600"/>
            <a:ext cx="8458200" cy="2215991"/>
          </a:xfrm>
          <a:prstGeom prst="rect">
            <a:avLst/>
          </a:prstGeom>
          <a:noFill/>
          <a:ln w="9525">
            <a:noFill/>
            <a:miter lim="800000"/>
            <a:headEnd/>
            <a:tailEnd/>
          </a:ln>
        </p:spPr>
        <p:txBody>
          <a:bodyPr>
            <a:spAutoFit/>
          </a:bodyPr>
          <a:lstStyle/>
          <a:p>
            <a:pPr>
              <a:spcBef>
                <a:spcPts val="0"/>
              </a:spcBef>
              <a:defRPr/>
            </a:pPr>
            <a:r>
              <a:rPr lang="en-US" sz="2000" b="1" dirty="0" smtClean="0">
                <a:solidFill>
                  <a:srgbClr val="FF0000"/>
                </a:solidFill>
                <a:latin typeface="Arial" charset="0"/>
              </a:rPr>
              <a:t>The </a:t>
            </a:r>
            <a:r>
              <a:rPr lang="en-US" sz="2000" b="1" dirty="0">
                <a:solidFill>
                  <a:srgbClr val="FF0000"/>
                </a:solidFill>
                <a:latin typeface="Arial" charset="0"/>
              </a:rPr>
              <a:t>Cell Cycle</a:t>
            </a:r>
          </a:p>
          <a:p>
            <a:pPr marL="457200" indent="-457200">
              <a:spcBef>
                <a:spcPts val="0"/>
              </a:spcBef>
              <a:defRPr/>
            </a:pPr>
            <a:r>
              <a:rPr lang="en-US" sz="2000" b="1" dirty="0">
                <a:solidFill>
                  <a:srgbClr val="00B0F0"/>
                </a:solidFill>
                <a:latin typeface="Arial" charset="0"/>
              </a:rPr>
              <a:t>    1.  </a:t>
            </a:r>
            <a:r>
              <a:rPr lang="en-US" sz="2000" b="1" dirty="0" err="1">
                <a:solidFill>
                  <a:srgbClr val="00B0F0"/>
                </a:solidFill>
                <a:latin typeface="Arial" charset="0"/>
              </a:rPr>
              <a:t>Interphase</a:t>
            </a:r>
            <a:endParaRPr lang="en-US" sz="2000" b="1" dirty="0">
              <a:solidFill>
                <a:srgbClr val="00B0F0"/>
              </a:solidFill>
              <a:latin typeface="Arial" charset="0"/>
            </a:endParaRPr>
          </a:p>
          <a:p>
            <a:pPr marL="457200" indent="-457200">
              <a:spcBef>
                <a:spcPts val="0"/>
              </a:spcBef>
              <a:defRPr/>
            </a:pPr>
            <a:r>
              <a:rPr lang="en-US" sz="2000" b="1" dirty="0">
                <a:solidFill>
                  <a:srgbClr val="CC0099"/>
                </a:solidFill>
                <a:latin typeface="Arial" charset="0"/>
              </a:rPr>
              <a:t>	a. G1</a:t>
            </a:r>
          </a:p>
          <a:p>
            <a:pPr marL="457200" indent="-457200">
              <a:spcBef>
                <a:spcPts val="0"/>
              </a:spcBef>
              <a:defRPr/>
            </a:pPr>
            <a:r>
              <a:rPr lang="en-US" sz="2000" b="1" dirty="0">
                <a:solidFill>
                  <a:srgbClr val="CC0099"/>
                </a:solidFill>
                <a:latin typeface="Arial" charset="0"/>
              </a:rPr>
              <a:t>	b. S</a:t>
            </a:r>
          </a:p>
          <a:p>
            <a:pPr marL="457200" indent="-457200">
              <a:spcBef>
                <a:spcPts val="0"/>
              </a:spcBef>
              <a:defRPr/>
            </a:pPr>
            <a:r>
              <a:rPr lang="en-US" sz="2000" b="1" dirty="0">
                <a:solidFill>
                  <a:srgbClr val="CC0099"/>
                </a:solidFill>
                <a:latin typeface="Arial" charset="0"/>
              </a:rPr>
              <a:t>	c. G2 </a:t>
            </a:r>
            <a:r>
              <a:rPr lang="en-US" b="1" dirty="0">
                <a:latin typeface="Arial" charset="0"/>
              </a:rPr>
              <a:t/>
            </a:r>
            <a:br>
              <a:rPr lang="en-US" b="1" dirty="0">
                <a:latin typeface="Arial" charset="0"/>
              </a:rPr>
            </a:br>
            <a:endParaRPr lang="en-US" b="1" dirty="0">
              <a:latin typeface="Arial" charset="0"/>
            </a:endParaRPr>
          </a:p>
          <a:p>
            <a:pPr>
              <a:defRPr/>
            </a:pPr>
            <a:endParaRPr lang="en-US" sz="2000" b="1" dirty="0">
              <a:solidFill>
                <a:srgbClr val="FF0000"/>
              </a:solidFill>
              <a:latin typeface="Arial" charset="0"/>
            </a:endParaRPr>
          </a:p>
        </p:txBody>
      </p:sp>
      <p:pic>
        <p:nvPicPr>
          <p:cNvPr id="19459" name="Picture 2" descr="http://www.pitt.edu/~super1/lecture/lec19281/img00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676400"/>
            <a:ext cx="6400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2492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228600" y="228600"/>
            <a:ext cx="8458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smtClean="0">
                <a:solidFill>
                  <a:srgbClr val="0070C0"/>
                </a:solidFill>
              </a:rPr>
              <a:t>I. REPRODUCTION</a:t>
            </a:r>
            <a:endParaRPr lang="en-US" altLang="en-US" sz="2000" b="1" dirty="0">
              <a:solidFill>
                <a:srgbClr val="0070C0"/>
              </a:solidFill>
            </a:endParaRPr>
          </a:p>
          <a:p>
            <a:pPr eaLnBrk="1" hangingPunct="1"/>
            <a:r>
              <a:rPr lang="en-US" altLang="en-US" sz="2000" b="1" dirty="0" smtClean="0">
                <a:solidFill>
                  <a:srgbClr val="FF0000"/>
                </a:solidFill>
              </a:rPr>
              <a:t>A. Overview</a:t>
            </a:r>
            <a:r>
              <a:rPr lang="en-US" altLang="en-US" sz="2000" b="1" dirty="0">
                <a:solidFill>
                  <a:srgbClr val="FF0000"/>
                </a:solidFill>
              </a:rPr>
              <a:t>:  Why Reproduce?</a:t>
            </a:r>
          </a:p>
        </p:txBody>
      </p:sp>
      <p:pic>
        <p:nvPicPr>
          <p:cNvPr id="3075" name="Picture 3" descr="4mitosis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76400"/>
            <a:ext cx="612140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2282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28600" y="228600"/>
            <a:ext cx="8458200" cy="1600438"/>
          </a:xfrm>
          <a:prstGeom prst="rect">
            <a:avLst/>
          </a:prstGeom>
          <a:noFill/>
          <a:ln w="9525">
            <a:noFill/>
            <a:miter lim="800000"/>
            <a:headEnd/>
            <a:tailEnd/>
          </a:ln>
        </p:spPr>
        <p:txBody>
          <a:bodyPr>
            <a:spAutoFit/>
          </a:bodyPr>
          <a:lstStyle/>
          <a:p>
            <a:pPr>
              <a:spcBef>
                <a:spcPts val="0"/>
              </a:spcBef>
              <a:defRPr/>
            </a:pPr>
            <a:r>
              <a:rPr lang="en-US" sz="2000" b="1" dirty="0" smtClean="0">
                <a:solidFill>
                  <a:srgbClr val="FF0000"/>
                </a:solidFill>
                <a:latin typeface="Arial" charset="0"/>
              </a:rPr>
              <a:t>The </a:t>
            </a:r>
            <a:r>
              <a:rPr lang="en-US" sz="2000" b="1" dirty="0">
                <a:solidFill>
                  <a:srgbClr val="FF0000"/>
                </a:solidFill>
                <a:latin typeface="Arial" charset="0"/>
              </a:rPr>
              <a:t>Cell Cycle</a:t>
            </a:r>
          </a:p>
          <a:p>
            <a:pPr marL="457200" indent="-457200">
              <a:spcBef>
                <a:spcPts val="0"/>
              </a:spcBef>
              <a:defRPr/>
            </a:pPr>
            <a:r>
              <a:rPr lang="en-US" sz="2000" b="1" dirty="0">
                <a:solidFill>
                  <a:srgbClr val="00B0F0"/>
                </a:solidFill>
                <a:latin typeface="Arial" charset="0"/>
              </a:rPr>
              <a:t>    1.  </a:t>
            </a:r>
            <a:r>
              <a:rPr lang="en-US" sz="2000" b="1" dirty="0" err="1">
                <a:solidFill>
                  <a:srgbClr val="00B0F0"/>
                </a:solidFill>
                <a:latin typeface="Arial" charset="0"/>
              </a:rPr>
              <a:t>Interphase</a:t>
            </a:r>
            <a:endParaRPr lang="en-US" sz="2000" b="1" dirty="0">
              <a:solidFill>
                <a:srgbClr val="00B0F0"/>
              </a:solidFill>
              <a:latin typeface="Arial" charset="0"/>
            </a:endParaRPr>
          </a:p>
          <a:p>
            <a:pPr marL="6350" indent="7938">
              <a:spcBef>
                <a:spcPts val="0"/>
              </a:spcBef>
              <a:defRPr/>
            </a:pPr>
            <a:r>
              <a:rPr lang="en-US" sz="2000" b="1" dirty="0">
                <a:solidFill>
                  <a:srgbClr val="00B0F0"/>
                </a:solidFill>
                <a:latin typeface="Arial" charset="0"/>
              </a:rPr>
              <a:t>    2. Mitosis</a:t>
            </a:r>
            <a:r>
              <a:rPr lang="en-US" b="1" dirty="0">
                <a:latin typeface="Arial" charset="0"/>
              </a:rPr>
              <a:t/>
            </a:r>
            <a:br>
              <a:rPr lang="en-US" b="1" dirty="0">
                <a:latin typeface="Arial" charset="0"/>
              </a:rPr>
            </a:br>
            <a:endParaRPr lang="en-US" b="1" dirty="0">
              <a:latin typeface="Arial" charset="0"/>
            </a:endParaRPr>
          </a:p>
          <a:p>
            <a:pPr>
              <a:defRPr/>
            </a:pPr>
            <a:endParaRPr lang="en-US" sz="2000" b="1" dirty="0">
              <a:solidFill>
                <a:srgbClr val="FF0000"/>
              </a:solidFill>
              <a:latin typeface="Arial" charset="0"/>
            </a:endParaRPr>
          </a:p>
        </p:txBody>
      </p:sp>
      <p:sp>
        <p:nvSpPr>
          <p:cNvPr id="4" name="Oval 3"/>
          <p:cNvSpPr/>
          <p:nvPr/>
        </p:nvSpPr>
        <p:spPr>
          <a:xfrm>
            <a:off x="381000" y="3352800"/>
            <a:ext cx="2057400" cy="2057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0484" name="Group 9"/>
          <p:cNvGrpSpPr>
            <a:grpSpLocks/>
          </p:cNvGrpSpPr>
          <p:nvPr/>
        </p:nvGrpSpPr>
        <p:grpSpPr bwMode="auto">
          <a:xfrm>
            <a:off x="1600200" y="3657600"/>
            <a:ext cx="457200" cy="609600"/>
            <a:chOff x="1600200" y="3657600"/>
            <a:chExt cx="457200" cy="609600"/>
          </a:xfrm>
        </p:grpSpPr>
        <p:cxnSp>
          <p:nvCxnSpPr>
            <p:cNvPr id="6" name="Straight Connector 5"/>
            <p:cNvCxnSpPr/>
            <p:nvPr/>
          </p:nvCxnSpPr>
          <p:spPr>
            <a:xfrm rot="16200000" flipH="1">
              <a:off x="1562100" y="3771900"/>
              <a:ext cx="5334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6200000" flipH="1">
              <a:off x="1524000" y="3886200"/>
              <a:ext cx="60960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485" name="Group 10"/>
          <p:cNvGrpSpPr>
            <a:grpSpLocks/>
          </p:cNvGrpSpPr>
          <p:nvPr/>
        </p:nvGrpSpPr>
        <p:grpSpPr bwMode="auto">
          <a:xfrm>
            <a:off x="1600200" y="4419600"/>
            <a:ext cx="457200" cy="609600"/>
            <a:chOff x="1600200" y="3657600"/>
            <a:chExt cx="457200" cy="609600"/>
          </a:xfrm>
        </p:grpSpPr>
        <p:cxnSp>
          <p:nvCxnSpPr>
            <p:cNvPr id="12" name="Straight Connector 11"/>
            <p:cNvCxnSpPr/>
            <p:nvPr/>
          </p:nvCxnSpPr>
          <p:spPr>
            <a:xfrm rot="16200000" flipH="1">
              <a:off x="1562100" y="3771900"/>
              <a:ext cx="5334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524000" y="3886200"/>
              <a:ext cx="60960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486" name="Group 16"/>
          <p:cNvGrpSpPr>
            <a:grpSpLocks/>
          </p:cNvGrpSpPr>
          <p:nvPr/>
        </p:nvGrpSpPr>
        <p:grpSpPr bwMode="auto">
          <a:xfrm>
            <a:off x="1219200" y="4343400"/>
            <a:ext cx="457200" cy="609600"/>
            <a:chOff x="1600200" y="3657600"/>
            <a:chExt cx="457200" cy="609600"/>
          </a:xfrm>
        </p:grpSpPr>
        <p:cxnSp>
          <p:nvCxnSpPr>
            <p:cNvPr id="18" name="Straight Connector 17"/>
            <p:cNvCxnSpPr/>
            <p:nvPr/>
          </p:nvCxnSpPr>
          <p:spPr>
            <a:xfrm rot="16200000" flipH="1">
              <a:off x="1562100" y="3771900"/>
              <a:ext cx="5334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524000" y="3886200"/>
              <a:ext cx="60960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Oval 22"/>
          <p:cNvSpPr/>
          <p:nvPr/>
        </p:nvSpPr>
        <p:spPr>
          <a:xfrm>
            <a:off x="3581400" y="3276600"/>
            <a:ext cx="2057400" cy="2057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0488" name="Group 13"/>
          <p:cNvGrpSpPr>
            <a:grpSpLocks/>
          </p:cNvGrpSpPr>
          <p:nvPr/>
        </p:nvGrpSpPr>
        <p:grpSpPr bwMode="auto">
          <a:xfrm>
            <a:off x="4343400" y="3352800"/>
            <a:ext cx="457200" cy="609600"/>
            <a:chOff x="1600200" y="3657600"/>
            <a:chExt cx="457200" cy="609600"/>
          </a:xfrm>
        </p:grpSpPr>
        <p:cxnSp>
          <p:nvCxnSpPr>
            <p:cNvPr id="15" name="Straight Connector 14"/>
            <p:cNvCxnSpPr/>
            <p:nvPr/>
          </p:nvCxnSpPr>
          <p:spPr>
            <a:xfrm rot="16200000" flipH="1">
              <a:off x="1562100" y="3771900"/>
              <a:ext cx="5334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524000" y="3886200"/>
              <a:ext cx="60960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489" name="Group 23"/>
          <p:cNvGrpSpPr>
            <a:grpSpLocks/>
          </p:cNvGrpSpPr>
          <p:nvPr/>
        </p:nvGrpSpPr>
        <p:grpSpPr bwMode="auto">
          <a:xfrm>
            <a:off x="4343400" y="3733800"/>
            <a:ext cx="457200" cy="609600"/>
            <a:chOff x="1600200" y="3657600"/>
            <a:chExt cx="457200" cy="609600"/>
          </a:xfrm>
        </p:grpSpPr>
        <p:cxnSp>
          <p:nvCxnSpPr>
            <p:cNvPr id="25" name="Straight Connector 24"/>
            <p:cNvCxnSpPr/>
            <p:nvPr/>
          </p:nvCxnSpPr>
          <p:spPr>
            <a:xfrm rot="16200000" flipH="1">
              <a:off x="1562100" y="3771900"/>
              <a:ext cx="5334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1524000" y="3886200"/>
              <a:ext cx="60960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490" name="Group 26"/>
          <p:cNvGrpSpPr>
            <a:grpSpLocks/>
          </p:cNvGrpSpPr>
          <p:nvPr/>
        </p:nvGrpSpPr>
        <p:grpSpPr bwMode="auto">
          <a:xfrm>
            <a:off x="4419600" y="4191000"/>
            <a:ext cx="457200" cy="609600"/>
            <a:chOff x="1600200" y="3657600"/>
            <a:chExt cx="457200" cy="609600"/>
          </a:xfrm>
        </p:grpSpPr>
        <p:cxnSp>
          <p:nvCxnSpPr>
            <p:cNvPr id="28" name="Straight Connector 27"/>
            <p:cNvCxnSpPr/>
            <p:nvPr/>
          </p:nvCxnSpPr>
          <p:spPr>
            <a:xfrm rot="16200000" flipH="1">
              <a:off x="1562100" y="3771900"/>
              <a:ext cx="5334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1524000" y="3886200"/>
              <a:ext cx="60960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491" name="Group 29"/>
          <p:cNvGrpSpPr>
            <a:grpSpLocks/>
          </p:cNvGrpSpPr>
          <p:nvPr/>
        </p:nvGrpSpPr>
        <p:grpSpPr bwMode="auto">
          <a:xfrm>
            <a:off x="4419600" y="4648200"/>
            <a:ext cx="457200" cy="609600"/>
            <a:chOff x="1600200" y="3657600"/>
            <a:chExt cx="457200" cy="609600"/>
          </a:xfrm>
        </p:grpSpPr>
        <p:cxnSp>
          <p:nvCxnSpPr>
            <p:cNvPr id="31" name="Straight Connector 30"/>
            <p:cNvCxnSpPr/>
            <p:nvPr/>
          </p:nvCxnSpPr>
          <p:spPr>
            <a:xfrm rot="16200000" flipH="1">
              <a:off x="1562100" y="3771900"/>
              <a:ext cx="5334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1524000" y="3886200"/>
              <a:ext cx="60960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492" name="Group 32"/>
          <p:cNvGrpSpPr>
            <a:grpSpLocks/>
          </p:cNvGrpSpPr>
          <p:nvPr/>
        </p:nvGrpSpPr>
        <p:grpSpPr bwMode="auto">
          <a:xfrm>
            <a:off x="685800" y="3886200"/>
            <a:ext cx="457200" cy="609600"/>
            <a:chOff x="1600200" y="3657600"/>
            <a:chExt cx="457200" cy="609600"/>
          </a:xfrm>
        </p:grpSpPr>
        <p:cxnSp>
          <p:nvCxnSpPr>
            <p:cNvPr id="34" name="Straight Connector 33"/>
            <p:cNvCxnSpPr/>
            <p:nvPr/>
          </p:nvCxnSpPr>
          <p:spPr>
            <a:xfrm rot="16200000" flipH="1">
              <a:off x="1562100" y="3771900"/>
              <a:ext cx="5334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1524000" y="3886200"/>
              <a:ext cx="60960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493" name="Group 41"/>
          <p:cNvGrpSpPr>
            <a:grpSpLocks/>
          </p:cNvGrpSpPr>
          <p:nvPr/>
        </p:nvGrpSpPr>
        <p:grpSpPr bwMode="auto">
          <a:xfrm>
            <a:off x="6172200" y="1752600"/>
            <a:ext cx="2057400" cy="2057400"/>
            <a:chOff x="6096000" y="1752600"/>
            <a:chExt cx="2057400" cy="2057400"/>
          </a:xfrm>
        </p:grpSpPr>
        <p:sp>
          <p:nvSpPr>
            <p:cNvPr id="36" name="Oval 35"/>
            <p:cNvSpPr/>
            <p:nvPr/>
          </p:nvSpPr>
          <p:spPr>
            <a:xfrm>
              <a:off x="6096000" y="1752600"/>
              <a:ext cx="2057400" cy="2057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8" name="Straight Connector 37"/>
            <p:cNvCxnSpPr/>
            <p:nvPr/>
          </p:nvCxnSpPr>
          <p:spPr>
            <a:xfrm rot="16200000" flipH="1">
              <a:off x="6896100" y="1866900"/>
              <a:ext cx="5334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6972300" y="2247900"/>
              <a:ext cx="5334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6972300" y="2628900"/>
              <a:ext cx="5334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flipH="1">
              <a:off x="6896100" y="3086100"/>
              <a:ext cx="5334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494" name="Group 42"/>
          <p:cNvGrpSpPr>
            <a:grpSpLocks/>
          </p:cNvGrpSpPr>
          <p:nvPr/>
        </p:nvGrpSpPr>
        <p:grpSpPr bwMode="auto">
          <a:xfrm>
            <a:off x="6172200" y="4114800"/>
            <a:ext cx="2057400" cy="2057400"/>
            <a:chOff x="6096000" y="1752600"/>
            <a:chExt cx="2057400" cy="2057400"/>
          </a:xfrm>
        </p:grpSpPr>
        <p:sp>
          <p:nvSpPr>
            <p:cNvPr id="44" name="Oval 43"/>
            <p:cNvSpPr/>
            <p:nvPr/>
          </p:nvSpPr>
          <p:spPr>
            <a:xfrm>
              <a:off x="6096000" y="1752600"/>
              <a:ext cx="2057400" cy="2057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5" name="Straight Connector 44"/>
            <p:cNvCxnSpPr/>
            <p:nvPr/>
          </p:nvCxnSpPr>
          <p:spPr>
            <a:xfrm rot="16200000" flipH="1">
              <a:off x="6896100" y="1866900"/>
              <a:ext cx="5334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6972300" y="2247900"/>
              <a:ext cx="5334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6972300" y="2628900"/>
              <a:ext cx="5334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6896100" y="3086100"/>
              <a:ext cx="5334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Right Arrow 48"/>
          <p:cNvSpPr/>
          <p:nvPr/>
        </p:nvSpPr>
        <p:spPr>
          <a:xfrm rot="19947731">
            <a:off x="4994275" y="2676525"/>
            <a:ext cx="1143000" cy="457200"/>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Right Arrow 49"/>
          <p:cNvSpPr/>
          <p:nvPr/>
        </p:nvSpPr>
        <p:spPr>
          <a:xfrm rot="1563633">
            <a:off x="5148263" y="5257800"/>
            <a:ext cx="1143000" cy="457200"/>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Right Arrow 50"/>
          <p:cNvSpPr/>
          <p:nvPr/>
        </p:nvSpPr>
        <p:spPr>
          <a:xfrm rot="165748">
            <a:off x="2481263" y="4191000"/>
            <a:ext cx="1143000" cy="457200"/>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061009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Group 37"/>
          <p:cNvGrpSpPr>
            <a:grpSpLocks/>
          </p:cNvGrpSpPr>
          <p:nvPr/>
        </p:nvGrpSpPr>
        <p:grpSpPr bwMode="auto">
          <a:xfrm>
            <a:off x="303213" y="1219200"/>
            <a:ext cx="8535987" cy="3935413"/>
            <a:chOff x="303213" y="1219200"/>
            <a:chExt cx="8535987" cy="3935413"/>
          </a:xfrm>
        </p:grpSpPr>
        <p:pic>
          <p:nvPicPr>
            <p:cNvPr id="461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13" y="1703388"/>
              <a:ext cx="8535987"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16" name="Text Box 35"/>
            <p:cNvSpPr txBox="1">
              <a:spLocks noChangeArrowheads="1"/>
            </p:cNvSpPr>
            <p:nvPr/>
          </p:nvSpPr>
          <p:spPr bwMode="auto">
            <a:xfrm>
              <a:off x="838200" y="12192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FF0000"/>
                  </a:solidFill>
                </a:rPr>
                <a:t>INTERPHASE</a:t>
              </a:r>
            </a:p>
          </p:txBody>
        </p:sp>
        <p:sp>
          <p:nvSpPr>
            <p:cNvPr id="46117" name="Text Box 36"/>
            <p:cNvSpPr txBox="1">
              <a:spLocks noChangeArrowheads="1"/>
            </p:cNvSpPr>
            <p:nvPr/>
          </p:nvSpPr>
          <p:spPr bwMode="auto">
            <a:xfrm>
              <a:off x="3429000" y="12192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FF0000"/>
                  </a:solidFill>
                </a:rPr>
                <a:t>PROPHASE</a:t>
              </a:r>
            </a:p>
          </p:txBody>
        </p:sp>
        <p:sp>
          <p:nvSpPr>
            <p:cNvPr id="46118" name="Text Box 37"/>
            <p:cNvSpPr txBox="1">
              <a:spLocks noChangeArrowheads="1"/>
            </p:cNvSpPr>
            <p:nvPr/>
          </p:nvSpPr>
          <p:spPr bwMode="auto">
            <a:xfrm>
              <a:off x="6400800" y="1219200"/>
              <a:ext cx="243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FF0000"/>
                  </a:solidFill>
                </a:rPr>
                <a:t>PROMETAPHASE</a:t>
              </a:r>
            </a:p>
          </p:txBody>
        </p:sp>
      </p:grpSp>
      <p:sp>
        <p:nvSpPr>
          <p:cNvPr id="46083" name="Rectangle 3"/>
          <p:cNvSpPr>
            <a:spLocks noGrp="1" noChangeArrowheads="1"/>
          </p:cNvSpPr>
          <p:nvPr>
            <p:ph type="ctrTitle"/>
          </p:nvPr>
        </p:nvSpPr>
        <p:spPr>
          <a:xfrm>
            <a:off x="152400" y="0"/>
            <a:ext cx="1981200" cy="304800"/>
          </a:xfrm>
          <a:noFill/>
        </p:spPr>
        <p:txBody>
          <a:bodyPr/>
          <a:lstStyle/>
          <a:p>
            <a:pPr algn="l" eaLnBrk="1" hangingPunct="1"/>
            <a:r>
              <a:rPr lang="en-US" altLang="en-US" sz="1200" smtClean="0"/>
              <a:t>LE 12-6aa</a:t>
            </a:r>
          </a:p>
        </p:txBody>
      </p:sp>
      <p:sp>
        <p:nvSpPr>
          <p:cNvPr id="46084" name="Text Box 4"/>
          <p:cNvSpPr txBox="1">
            <a:spLocks noChangeArrowheads="1"/>
          </p:cNvSpPr>
          <p:nvPr/>
        </p:nvSpPr>
        <p:spPr bwMode="auto">
          <a:xfrm>
            <a:off x="547688" y="1744663"/>
            <a:ext cx="123666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pPr>
            <a:r>
              <a:rPr lang="en-US" altLang="en-US" sz="1000" b="1"/>
              <a:t>Centrosomes</a:t>
            </a:r>
          </a:p>
          <a:p>
            <a:pPr>
              <a:lnSpc>
                <a:spcPct val="90000"/>
              </a:lnSpc>
            </a:pPr>
            <a:r>
              <a:rPr lang="en-US" altLang="en-US" sz="1000" b="1"/>
              <a:t>(with centriole pairs</a:t>
            </a:r>
          </a:p>
        </p:txBody>
      </p:sp>
      <p:sp>
        <p:nvSpPr>
          <p:cNvPr id="46085" name="Line 5"/>
          <p:cNvSpPr>
            <a:spLocks noChangeShapeType="1"/>
          </p:cNvSpPr>
          <p:nvPr/>
        </p:nvSpPr>
        <p:spPr bwMode="auto">
          <a:xfrm flipH="1" flipV="1">
            <a:off x="1038225" y="2032000"/>
            <a:ext cx="708025" cy="482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86" name="Line 6"/>
          <p:cNvSpPr>
            <a:spLocks noChangeShapeType="1"/>
          </p:cNvSpPr>
          <p:nvPr/>
        </p:nvSpPr>
        <p:spPr bwMode="auto">
          <a:xfrm>
            <a:off x="1038225" y="2028825"/>
            <a:ext cx="495300" cy="5524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87" name="Text Box 7"/>
          <p:cNvSpPr txBox="1">
            <a:spLocks noChangeArrowheads="1"/>
          </p:cNvSpPr>
          <p:nvPr/>
        </p:nvSpPr>
        <p:spPr bwMode="auto">
          <a:xfrm>
            <a:off x="2255838" y="1751013"/>
            <a:ext cx="738187"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en-US" altLang="en-US" sz="1000" b="1"/>
              <a:t>Chromatin</a:t>
            </a:r>
          </a:p>
          <a:p>
            <a:pPr algn="ctr">
              <a:lnSpc>
                <a:spcPct val="90000"/>
              </a:lnSpc>
            </a:pPr>
            <a:r>
              <a:rPr lang="en-US" altLang="en-US" sz="1000" b="1"/>
              <a:t>(duplicated)</a:t>
            </a:r>
          </a:p>
        </p:txBody>
      </p:sp>
      <p:sp>
        <p:nvSpPr>
          <p:cNvPr id="46088" name="Line 8"/>
          <p:cNvSpPr>
            <a:spLocks noChangeShapeType="1"/>
          </p:cNvSpPr>
          <p:nvPr/>
        </p:nvSpPr>
        <p:spPr bwMode="auto">
          <a:xfrm flipV="1">
            <a:off x="2120900" y="2057400"/>
            <a:ext cx="457200" cy="9842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89" name="Text Box 9"/>
          <p:cNvSpPr txBox="1">
            <a:spLocks noChangeArrowheads="1"/>
          </p:cNvSpPr>
          <p:nvPr/>
        </p:nvSpPr>
        <p:spPr bwMode="auto">
          <a:xfrm>
            <a:off x="3489325" y="1744663"/>
            <a:ext cx="8239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pPr>
            <a:r>
              <a:rPr lang="en-US" altLang="en-US" sz="1000" b="1"/>
              <a:t>Early mitotic</a:t>
            </a:r>
          </a:p>
          <a:p>
            <a:pPr>
              <a:lnSpc>
                <a:spcPct val="90000"/>
              </a:lnSpc>
            </a:pPr>
            <a:r>
              <a:rPr lang="en-US" altLang="en-US" sz="1000" b="1"/>
              <a:t>spindle</a:t>
            </a:r>
          </a:p>
        </p:txBody>
      </p:sp>
      <p:sp>
        <p:nvSpPr>
          <p:cNvPr id="46090" name="Text Box 10"/>
          <p:cNvSpPr txBox="1">
            <a:spLocks noChangeArrowheads="1"/>
          </p:cNvSpPr>
          <p:nvPr/>
        </p:nvSpPr>
        <p:spPr bwMode="auto">
          <a:xfrm>
            <a:off x="550863" y="4668838"/>
            <a:ext cx="738187"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pPr>
            <a:r>
              <a:rPr lang="en-US" altLang="en-US" sz="1000" b="1"/>
              <a:t>Nucleus</a:t>
            </a:r>
          </a:p>
        </p:txBody>
      </p:sp>
      <p:sp>
        <p:nvSpPr>
          <p:cNvPr id="46091" name="Text Box 11"/>
          <p:cNvSpPr txBox="1">
            <a:spLocks noChangeArrowheads="1"/>
          </p:cNvSpPr>
          <p:nvPr/>
        </p:nvSpPr>
        <p:spPr bwMode="auto">
          <a:xfrm>
            <a:off x="1519238" y="4678363"/>
            <a:ext cx="738187"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pPr>
            <a:r>
              <a:rPr lang="en-US" altLang="en-US" sz="1000" b="1"/>
              <a:t>Nuclear</a:t>
            </a:r>
          </a:p>
          <a:p>
            <a:pPr>
              <a:lnSpc>
                <a:spcPct val="90000"/>
              </a:lnSpc>
            </a:pPr>
            <a:r>
              <a:rPr lang="en-US" altLang="en-US" sz="1000" b="1"/>
              <a:t>envelope</a:t>
            </a:r>
          </a:p>
        </p:txBody>
      </p:sp>
      <p:sp>
        <p:nvSpPr>
          <p:cNvPr id="46092" name="Text Box 12"/>
          <p:cNvSpPr txBox="1">
            <a:spLocks noChangeArrowheads="1"/>
          </p:cNvSpPr>
          <p:nvPr/>
        </p:nvSpPr>
        <p:spPr bwMode="auto">
          <a:xfrm>
            <a:off x="2320925" y="4672013"/>
            <a:ext cx="738188"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pPr>
            <a:r>
              <a:rPr lang="en-US" altLang="en-US" sz="1000" b="1"/>
              <a:t>Plasma</a:t>
            </a:r>
          </a:p>
          <a:p>
            <a:pPr>
              <a:lnSpc>
                <a:spcPct val="90000"/>
              </a:lnSpc>
            </a:pPr>
            <a:r>
              <a:rPr lang="en-US" altLang="en-US" sz="1000" b="1"/>
              <a:t>membrane</a:t>
            </a:r>
          </a:p>
        </p:txBody>
      </p:sp>
      <p:sp>
        <p:nvSpPr>
          <p:cNvPr id="46093" name="Line 13"/>
          <p:cNvSpPr>
            <a:spLocks noChangeShapeType="1"/>
          </p:cNvSpPr>
          <p:nvPr/>
        </p:nvSpPr>
        <p:spPr bwMode="auto">
          <a:xfrm flipV="1">
            <a:off x="868363" y="3365500"/>
            <a:ext cx="673100" cy="13001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4" name="Line 14"/>
          <p:cNvSpPr>
            <a:spLocks noChangeShapeType="1"/>
          </p:cNvSpPr>
          <p:nvPr/>
        </p:nvSpPr>
        <p:spPr bwMode="auto">
          <a:xfrm flipV="1">
            <a:off x="1747838" y="4173538"/>
            <a:ext cx="0" cy="469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5" name="Line 15"/>
          <p:cNvSpPr>
            <a:spLocks noChangeShapeType="1"/>
          </p:cNvSpPr>
          <p:nvPr/>
        </p:nvSpPr>
        <p:spPr bwMode="auto">
          <a:xfrm>
            <a:off x="2362200" y="4271963"/>
            <a:ext cx="185738" cy="4095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6" name="Text Box 16"/>
          <p:cNvSpPr txBox="1">
            <a:spLocks noChangeArrowheads="1"/>
          </p:cNvSpPr>
          <p:nvPr/>
        </p:nvSpPr>
        <p:spPr bwMode="auto">
          <a:xfrm>
            <a:off x="4383088" y="1751013"/>
            <a:ext cx="350837"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pPr>
            <a:r>
              <a:rPr lang="en-US" altLang="en-US" sz="1000" b="1"/>
              <a:t>Aster</a:t>
            </a:r>
          </a:p>
        </p:txBody>
      </p:sp>
      <p:sp>
        <p:nvSpPr>
          <p:cNvPr id="46097" name="Text Box 17"/>
          <p:cNvSpPr txBox="1">
            <a:spLocks noChangeArrowheads="1"/>
          </p:cNvSpPr>
          <p:nvPr/>
        </p:nvSpPr>
        <p:spPr bwMode="auto">
          <a:xfrm>
            <a:off x="4906963" y="2041525"/>
            <a:ext cx="731837"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pPr>
            <a:r>
              <a:rPr lang="en-US" altLang="en-US" sz="1000" b="1"/>
              <a:t>Centromere</a:t>
            </a:r>
          </a:p>
        </p:txBody>
      </p:sp>
      <p:sp>
        <p:nvSpPr>
          <p:cNvPr id="46098" name="Text Box 18"/>
          <p:cNvSpPr txBox="1">
            <a:spLocks noChangeArrowheads="1"/>
          </p:cNvSpPr>
          <p:nvPr/>
        </p:nvSpPr>
        <p:spPr bwMode="auto">
          <a:xfrm>
            <a:off x="3290888" y="4673600"/>
            <a:ext cx="16335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pPr>
            <a:r>
              <a:rPr lang="en-US" altLang="en-US" sz="1000" b="1"/>
              <a:t>Chromosome, consisting</a:t>
            </a:r>
          </a:p>
          <a:p>
            <a:pPr>
              <a:lnSpc>
                <a:spcPct val="90000"/>
              </a:lnSpc>
            </a:pPr>
            <a:r>
              <a:rPr lang="en-US" altLang="en-US" sz="1000" b="1"/>
              <a:t>of two sister chromatids</a:t>
            </a:r>
          </a:p>
        </p:txBody>
      </p:sp>
      <p:sp>
        <p:nvSpPr>
          <p:cNvPr id="46099" name="Text Box 19"/>
          <p:cNvSpPr txBox="1">
            <a:spLocks noChangeArrowheads="1"/>
          </p:cNvSpPr>
          <p:nvPr/>
        </p:nvSpPr>
        <p:spPr bwMode="auto">
          <a:xfrm>
            <a:off x="6083300" y="1758950"/>
            <a:ext cx="70008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pPr>
            <a:r>
              <a:rPr lang="en-US" altLang="en-US" sz="1000" b="1"/>
              <a:t>Fragments</a:t>
            </a:r>
          </a:p>
          <a:p>
            <a:pPr>
              <a:lnSpc>
                <a:spcPct val="90000"/>
              </a:lnSpc>
            </a:pPr>
            <a:r>
              <a:rPr lang="en-US" altLang="en-US" sz="1000" b="1"/>
              <a:t>of nuclear</a:t>
            </a:r>
          </a:p>
          <a:p>
            <a:pPr>
              <a:lnSpc>
                <a:spcPct val="90000"/>
              </a:lnSpc>
            </a:pPr>
            <a:r>
              <a:rPr lang="en-US" altLang="en-US" sz="1000" b="1"/>
              <a:t>envelope</a:t>
            </a:r>
          </a:p>
        </p:txBody>
      </p:sp>
      <p:sp>
        <p:nvSpPr>
          <p:cNvPr id="46100" name="Text Box 20"/>
          <p:cNvSpPr txBox="1">
            <a:spLocks noChangeArrowheads="1"/>
          </p:cNvSpPr>
          <p:nvPr/>
        </p:nvSpPr>
        <p:spPr bwMode="auto">
          <a:xfrm>
            <a:off x="6915150" y="1741488"/>
            <a:ext cx="83026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pPr>
            <a:r>
              <a:rPr lang="en-US" altLang="en-US" sz="1000" b="1"/>
              <a:t>Kinetochore</a:t>
            </a:r>
          </a:p>
        </p:txBody>
      </p:sp>
      <p:sp>
        <p:nvSpPr>
          <p:cNvPr id="46101" name="Text Box 21"/>
          <p:cNvSpPr txBox="1">
            <a:spLocks noChangeArrowheads="1"/>
          </p:cNvSpPr>
          <p:nvPr/>
        </p:nvSpPr>
        <p:spPr bwMode="auto">
          <a:xfrm>
            <a:off x="7566025" y="1976438"/>
            <a:ext cx="10239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lnSpc>
                <a:spcPct val="90000"/>
              </a:lnSpc>
            </a:pPr>
            <a:r>
              <a:rPr lang="en-US" altLang="en-US" sz="1000" b="1"/>
              <a:t>Nonkinetochore</a:t>
            </a:r>
          </a:p>
          <a:p>
            <a:pPr algn="r">
              <a:lnSpc>
                <a:spcPct val="90000"/>
              </a:lnSpc>
            </a:pPr>
            <a:r>
              <a:rPr lang="en-US" altLang="en-US" sz="1000" b="1"/>
              <a:t>microtubules</a:t>
            </a:r>
          </a:p>
        </p:txBody>
      </p:sp>
      <p:sp>
        <p:nvSpPr>
          <p:cNvPr id="46102" name="Text Box 22"/>
          <p:cNvSpPr txBox="1">
            <a:spLocks noChangeArrowheads="1"/>
          </p:cNvSpPr>
          <p:nvPr/>
        </p:nvSpPr>
        <p:spPr bwMode="auto">
          <a:xfrm>
            <a:off x="7715250" y="4676775"/>
            <a:ext cx="738188"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pPr>
            <a:r>
              <a:rPr lang="en-US" altLang="en-US" sz="1000" b="1"/>
              <a:t>Kinetochore</a:t>
            </a:r>
          </a:p>
          <a:p>
            <a:pPr>
              <a:lnSpc>
                <a:spcPct val="90000"/>
              </a:lnSpc>
            </a:pPr>
            <a:r>
              <a:rPr lang="en-US" altLang="en-US" sz="1000" b="1"/>
              <a:t>microtubule</a:t>
            </a:r>
          </a:p>
        </p:txBody>
      </p:sp>
      <p:sp>
        <p:nvSpPr>
          <p:cNvPr id="46103" name="Line 23"/>
          <p:cNvSpPr>
            <a:spLocks noChangeShapeType="1"/>
          </p:cNvSpPr>
          <p:nvPr/>
        </p:nvSpPr>
        <p:spPr bwMode="auto">
          <a:xfrm>
            <a:off x="3870325" y="2044700"/>
            <a:ext cx="152400" cy="596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04" name="AutoShape 24"/>
          <p:cNvSpPr>
            <a:spLocks/>
          </p:cNvSpPr>
          <p:nvPr/>
        </p:nvSpPr>
        <p:spPr bwMode="auto">
          <a:xfrm rot="-5584867">
            <a:off x="4508501" y="2106612"/>
            <a:ext cx="152400" cy="365125"/>
          </a:xfrm>
          <a:prstGeom prst="rightBrace">
            <a:avLst>
              <a:gd name="adj1" fmla="val 19965"/>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105" name="Line 25"/>
          <p:cNvSpPr>
            <a:spLocks noChangeShapeType="1"/>
          </p:cNvSpPr>
          <p:nvPr/>
        </p:nvSpPr>
        <p:spPr bwMode="auto">
          <a:xfrm flipH="1" flipV="1">
            <a:off x="4543425" y="1889125"/>
            <a:ext cx="38100" cy="3238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06" name="Line 26"/>
          <p:cNvSpPr>
            <a:spLocks noChangeShapeType="1"/>
          </p:cNvSpPr>
          <p:nvPr/>
        </p:nvSpPr>
        <p:spPr bwMode="auto">
          <a:xfrm flipH="1">
            <a:off x="4889500" y="2193925"/>
            <a:ext cx="409575" cy="10572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07" name="Line 27"/>
          <p:cNvSpPr>
            <a:spLocks noChangeShapeType="1"/>
          </p:cNvSpPr>
          <p:nvPr/>
        </p:nvSpPr>
        <p:spPr bwMode="auto">
          <a:xfrm flipH="1">
            <a:off x="3613150" y="3660775"/>
            <a:ext cx="625475" cy="10128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08" name="Line 28"/>
          <p:cNvSpPr>
            <a:spLocks noChangeShapeType="1"/>
          </p:cNvSpPr>
          <p:nvPr/>
        </p:nvSpPr>
        <p:spPr bwMode="auto">
          <a:xfrm flipV="1">
            <a:off x="3613150" y="3730625"/>
            <a:ext cx="682625" cy="9429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09" name="Line 29"/>
          <p:cNvSpPr>
            <a:spLocks noChangeShapeType="1"/>
          </p:cNvSpPr>
          <p:nvPr/>
        </p:nvSpPr>
        <p:spPr bwMode="auto">
          <a:xfrm>
            <a:off x="7597775" y="3952875"/>
            <a:ext cx="431800" cy="723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10" name="Line 30"/>
          <p:cNvSpPr>
            <a:spLocks noChangeShapeType="1"/>
          </p:cNvSpPr>
          <p:nvPr/>
        </p:nvSpPr>
        <p:spPr bwMode="auto">
          <a:xfrm flipV="1">
            <a:off x="8026400" y="2273300"/>
            <a:ext cx="180975" cy="6127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11" name="Line 31"/>
          <p:cNvSpPr>
            <a:spLocks noChangeShapeType="1"/>
          </p:cNvSpPr>
          <p:nvPr/>
        </p:nvSpPr>
        <p:spPr bwMode="auto">
          <a:xfrm>
            <a:off x="8207375" y="2270125"/>
            <a:ext cx="0" cy="965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12" name="Line 32"/>
          <p:cNvSpPr>
            <a:spLocks noChangeShapeType="1"/>
          </p:cNvSpPr>
          <p:nvPr/>
        </p:nvSpPr>
        <p:spPr bwMode="auto">
          <a:xfrm>
            <a:off x="7400925" y="1892300"/>
            <a:ext cx="288925" cy="13081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13" name="Line 33"/>
          <p:cNvSpPr>
            <a:spLocks noChangeShapeType="1"/>
          </p:cNvSpPr>
          <p:nvPr/>
        </p:nvSpPr>
        <p:spPr bwMode="auto">
          <a:xfrm flipH="1" flipV="1">
            <a:off x="6397625" y="2200275"/>
            <a:ext cx="669925" cy="6445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14" name="Line 34"/>
          <p:cNvSpPr>
            <a:spLocks noChangeShapeType="1"/>
          </p:cNvSpPr>
          <p:nvPr/>
        </p:nvSpPr>
        <p:spPr bwMode="auto">
          <a:xfrm>
            <a:off x="6397625" y="2200275"/>
            <a:ext cx="254000" cy="9525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9013002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13" y="1644650"/>
            <a:ext cx="8535987" cy="356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3"/>
          <p:cNvSpPr>
            <a:spLocks noGrp="1" noChangeArrowheads="1"/>
          </p:cNvSpPr>
          <p:nvPr>
            <p:ph type="ctrTitle"/>
          </p:nvPr>
        </p:nvSpPr>
        <p:spPr>
          <a:xfrm>
            <a:off x="152400" y="0"/>
            <a:ext cx="1981200" cy="304800"/>
          </a:xfrm>
          <a:noFill/>
        </p:spPr>
        <p:txBody>
          <a:bodyPr/>
          <a:lstStyle/>
          <a:p>
            <a:pPr algn="l" eaLnBrk="1" hangingPunct="1"/>
            <a:r>
              <a:rPr lang="en-US" altLang="en-US" sz="1200" smtClean="0"/>
              <a:t>LE 12-6ba</a:t>
            </a:r>
          </a:p>
        </p:txBody>
      </p:sp>
      <p:sp>
        <p:nvSpPr>
          <p:cNvPr id="47108" name="Text Box 4"/>
          <p:cNvSpPr txBox="1">
            <a:spLocks noChangeArrowheads="1"/>
          </p:cNvSpPr>
          <p:nvPr/>
        </p:nvSpPr>
        <p:spPr bwMode="auto">
          <a:xfrm>
            <a:off x="2306638" y="4727575"/>
            <a:ext cx="1071562"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pPr>
            <a:r>
              <a:rPr lang="en-US" altLang="en-US" sz="1000" b="1"/>
              <a:t>Centrosome at</a:t>
            </a:r>
          </a:p>
          <a:p>
            <a:pPr>
              <a:lnSpc>
                <a:spcPct val="90000"/>
              </a:lnSpc>
            </a:pPr>
            <a:r>
              <a:rPr lang="en-US" altLang="en-US" sz="1000" b="1"/>
              <a:t>one spindle pole</a:t>
            </a:r>
          </a:p>
        </p:txBody>
      </p:sp>
      <p:sp>
        <p:nvSpPr>
          <p:cNvPr id="47109" name="Text Box 5"/>
          <p:cNvSpPr txBox="1">
            <a:spLocks noChangeArrowheads="1"/>
          </p:cNvSpPr>
          <p:nvPr/>
        </p:nvSpPr>
        <p:spPr bwMode="auto">
          <a:xfrm>
            <a:off x="2492375" y="1730375"/>
            <a:ext cx="674688"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lnSpc>
                <a:spcPct val="90000"/>
              </a:lnSpc>
            </a:pPr>
            <a:r>
              <a:rPr lang="en-US" altLang="en-US" sz="1000" b="1"/>
              <a:t>Metaphase</a:t>
            </a:r>
          </a:p>
          <a:p>
            <a:pPr algn="r">
              <a:lnSpc>
                <a:spcPct val="90000"/>
              </a:lnSpc>
            </a:pPr>
            <a:r>
              <a:rPr lang="en-US" altLang="en-US" sz="1000" b="1"/>
              <a:t>plate</a:t>
            </a:r>
          </a:p>
        </p:txBody>
      </p:sp>
      <p:sp>
        <p:nvSpPr>
          <p:cNvPr id="47110" name="Text Box 6"/>
          <p:cNvSpPr txBox="1">
            <a:spLocks noChangeArrowheads="1"/>
          </p:cNvSpPr>
          <p:nvPr/>
        </p:nvSpPr>
        <p:spPr bwMode="auto">
          <a:xfrm>
            <a:off x="676275" y="4864100"/>
            <a:ext cx="738188"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pPr>
            <a:r>
              <a:rPr lang="en-US" altLang="en-US" sz="1000" b="1"/>
              <a:t>Spindle</a:t>
            </a:r>
          </a:p>
        </p:txBody>
      </p:sp>
      <p:sp>
        <p:nvSpPr>
          <p:cNvPr id="47111" name="Text Box 7"/>
          <p:cNvSpPr txBox="1">
            <a:spLocks noChangeArrowheads="1"/>
          </p:cNvSpPr>
          <p:nvPr/>
        </p:nvSpPr>
        <p:spPr bwMode="auto">
          <a:xfrm>
            <a:off x="6526213" y="1730375"/>
            <a:ext cx="598487"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pPr>
            <a:r>
              <a:rPr lang="en-US" altLang="en-US" sz="1000" b="1"/>
              <a:t>Cleavage</a:t>
            </a:r>
          </a:p>
          <a:p>
            <a:pPr>
              <a:lnSpc>
                <a:spcPct val="90000"/>
              </a:lnSpc>
            </a:pPr>
            <a:r>
              <a:rPr lang="en-US" altLang="en-US" sz="1000" b="1"/>
              <a:t>furrow</a:t>
            </a:r>
          </a:p>
        </p:txBody>
      </p:sp>
      <p:sp>
        <p:nvSpPr>
          <p:cNvPr id="47112" name="Text Box 8"/>
          <p:cNvSpPr txBox="1">
            <a:spLocks noChangeArrowheads="1"/>
          </p:cNvSpPr>
          <p:nvPr/>
        </p:nvSpPr>
        <p:spPr bwMode="auto">
          <a:xfrm>
            <a:off x="3752850" y="4727575"/>
            <a:ext cx="9588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pPr>
            <a:r>
              <a:rPr lang="en-US" altLang="en-US" sz="1000" b="1"/>
              <a:t>Daughter</a:t>
            </a:r>
          </a:p>
          <a:p>
            <a:pPr>
              <a:lnSpc>
                <a:spcPct val="90000"/>
              </a:lnSpc>
            </a:pPr>
            <a:r>
              <a:rPr lang="en-US" altLang="en-US" sz="1000" b="1"/>
              <a:t>chromosomes</a:t>
            </a:r>
          </a:p>
        </p:txBody>
      </p:sp>
      <p:sp>
        <p:nvSpPr>
          <p:cNvPr id="47113" name="Text Box 9"/>
          <p:cNvSpPr txBox="1">
            <a:spLocks noChangeArrowheads="1"/>
          </p:cNvSpPr>
          <p:nvPr/>
        </p:nvSpPr>
        <p:spPr bwMode="auto">
          <a:xfrm>
            <a:off x="8213725" y="1728788"/>
            <a:ext cx="642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pPr>
            <a:r>
              <a:rPr lang="en-US" altLang="en-US" sz="1000" b="1"/>
              <a:t>Nucleolus</a:t>
            </a:r>
          </a:p>
          <a:p>
            <a:pPr>
              <a:lnSpc>
                <a:spcPct val="90000"/>
              </a:lnSpc>
            </a:pPr>
            <a:r>
              <a:rPr lang="en-US" altLang="en-US" sz="1000" b="1"/>
              <a:t>forming</a:t>
            </a:r>
          </a:p>
        </p:txBody>
      </p:sp>
      <p:sp>
        <p:nvSpPr>
          <p:cNvPr id="47114" name="Text Box 10"/>
          <p:cNvSpPr txBox="1">
            <a:spLocks noChangeArrowheads="1"/>
          </p:cNvSpPr>
          <p:nvPr/>
        </p:nvSpPr>
        <p:spPr bwMode="auto">
          <a:xfrm>
            <a:off x="6477000" y="4556125"/>
            <a:ext cx="5699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b="1"/>
              <a:t>Nuclear</a:t>
            </a:r>
          </a:p>
          <a:p>
            <a:r>
              <a:rPr lang="en-US" altLang="en-US" sz="1000" b="1"/>
              <a:t>envelope</a:t>
            </a:r>
          </a:p>
          <a:p>
            <a:r>
              <a:rPr lang="en-US" altLang="en-US" sz="1000" b="1"/>
              <a:t>forming</a:t>
            </a:r>
          </a:p>
        </p:txBody>
      </p:sp>
      <p:sp>
        <p:nvSpPr>
          <p:cNvPr id="47115" name="Line 11"/>
          <p:cNvSpPr>
            <a:spLocks noChangeShapeType="1"/>
          </p:cNvSpPr>
          <p:nvPr/>
        </p:nvSpPr>
        <p:spPr bwMode="auto">
          <a:xfrm flipH="1">
            <a:off x="8001000" y="2003425"/>
            <a:ext cx="469900" cy="6572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16" name="Line 12"/>
          <p:cNvSpPr>
            <a:spLocks noChangeShapeType="1"/>
          </p:cNvSpPr>
          <p:nvPr/>
        </p:nvSpPr>
        <p:spPr bwMode="auto">
          <a:xfrm>
            <a:off x="6721475" y="2019300"/>
            <a:ext cx="396875" cy="14160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17" name="Line 13"/>
          <p:cNvSpPr>
            <a:spLocks noChangeShapeType="1"/>
          </p:cNvSpPr>
          <p:nvPr/>
        </p:nvSpPr>
        <p:spPr bwMode="auto">
          <a:xfrm>
            <a:off x="2994025" y="2041525"/>
            <a:ext cx="0" cy="12065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18" name="AutoShape 14"/>
          <p:cNvSpPr>
            <a:spLocks/>
          </p:cNvSpPr>
          <p:nvPr/>
        </p:nvSpPr>
        <p:spPr bwMode="auto">
          <a:xfrm rot="-350520">
            <a:off x="652463" y="2332038"/>
            <a:ext cx="193675" cy="2265362"/>
          </a:xfrm>
          <a:prstGeom prst="leftBrace">
            <a:avLst>
              <a:gd name="adj1" fmla="val 97473"/>
              <a:gd name="adj2" fmla="val 58023"/>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7119" name="Line 15"/>
          <p:cNvSpPr>
            <a:spLocks noChangeShapeType="1"/>
          </p:cNvSpPr>
          <p:nvPr/>
        </p:nvSpPr>
        <p:spPr bwMode="auto">
          <a:xfrm>
            <a:off x="665163" y="3652838"/>
            <a:ext cx="76200" cy="11858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0" name="Line 16"/>
          <p:cNvSpPr>
            <a:spLocks noChangeShapeType="1"/>
          </p:cNvSpPr>
          <p:nvPr/>
        </p:nvSpPr>
        <p:spPr bwMode="auto">
          <a:xfrm>
            <a:off x="2082800" y="4271963"/>
            <a:ext cx="414338" cy="4445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1" name="Line 17"/>
          <p:cNvSpPr>
            <a:spLocks noChangeShapeType="1"/>
          </p:cNvSpPr>
          <p:nvPr/>
        </p:nvSpPr>
        <p:spPr bwMode="auto">
          <a:xfrm>
            <a:off x="3979863" y="3065463"/>
            <a:ext cx="0" cy="1638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2" name="Line 18"/>
          <p:cNvSpPr>
            <a:spLocks noChangeShapeType="1"/>
          </p:cNvSpPr>
          <p:nvPr/>
        </p:nvSpPr>
        <p:spPr bwMode="auto">
          <a:xfrm flipV="1">
            <a:off x="3983038" y="3713163"/>
            <a:ext cx="203200" cy="990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3" name="Line 19"/>
          <p:cNvSpPr>
            <a:spLocks noChangeShapeType="1"/>
          </p:cNvSpPr>
          <p:nvPr/>
        </p:nvSpPr>
        <p:spPr bwMode="auto">
          <a:xfrm flipH="1">
            <a:off x="6965950" y="3949700"/>
            <a:ext cx="250825" cy="6635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4" name="Line 20"/>
          <p:cNvSpPr>
            <a:spLocks noChangeShapeType="1"/>
          </p:cNvSpPr>
          <p:nvPr/>
        </p:nvSpPr>
        <p:spPr bwMode="auto">
          <a:xfrm flipV="1">
            <a:off x="6962775" y="4248150"/>
            <a:ext cx="454025" cy="3651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5" name="Text Box 21"/>
          <p:cNvSpPr txBox="1">
            <a:spLocks noChangeArrowheads="1"/>
          </p:cNvSpPr>
          <p:nvPr/>
        </p:nvSpPr>
        <p:spPr bwMode="auto">
          <a:xfrm>
            <a:off x="838200" y="6858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FF0000"/>
                </a:solidFill>
              </a:rPr>
              <a:t>METAPHASE</a:t>
            </a:r>
          </a:p>
        </p:txBody>
      </p:sp>
      <p:sp>
        <p:nvSpPr>
          <p:cNvPr id="47126" name="Text Box 22"/>
          <p:cNvSpPr txBox="1">
            <a:spLocks noChangeArrowheads="1"/>
          </p:cNvSpPr>
          <p:nvPr/>
        </p:nvSpPr>
        <p:spPr bwMode="auto">
          <a:xfrm>
            <a:off x="3962400" y="6858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FF0000"/>
                </a:solidFill>
              </a:rPr>
              <a:t>ANAPHASE</a:t>
            </a:r>
          </a:p>
        </p:txBody>
      </p:sp>
      <p:sp>
        <p:nvSpPr>
          <p:cNvPr id="47127" name="Text Box 23"/>
          <p:cNvSpPr txBox="1">
            <a:spLocks noChangeArrowheads="1"/>
          </p:cNvSpPr>
          <p:nvPr/>
        </p:nvSpPr>
        <p:spPr bwMode="auto">
          <a:xfrm>
            <a:off x="6781800" y="6858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FF0000"/>
                </a:solidFill>
              </a:rPr>
              <a:t>TELOPHASE</a:t>
            </a:r>
          </a:p>
        </p:txBody>
      </p:sp>
    </p:spTree>
    <p:extLst>
      <p:ext uri="{BB962C8B-B14F-4D97-AF65-F5344CB8AC3E}">
        <p14:creationId xmlns:p14="http://schemas.microsoft.com/office/powerpoint/2010/main" val="37265162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228600" y="304800"/>
            <a:ext cx="8229600" cy="1569660"/>
          </a:xfrm>
          <a:prstGeom prst="rect">
            <a:avLst/>
          </a:prstGeom>
          <a:noFill/>
          <a:ln w="9525">
            <a:noFill/>
            <a:miter lim="800000"/>
            <a:headEnd/>
            <a:tailEnd/>
          </a:ln>
        </p:spPr>
        <p:txBody>
          <a:bodyPr>
            <a:spAutoFit/>
          </a:bodyPr>
          <a:lstStyle/>
          <a:p>
            <a:pPr>
              <a:defRPr/>
            </a:pPr>
            <a:r>
              <a:rPr lang="en-US" sz="2400" b="1" dirty="0" smtClean="0">
                <a:solidFill>
                  <a:srgbClr val="FF0000"/>
                </a:solidFill>
                <a:latin typeface="Calibri" pitchFamily="34" charset="0"/>
              </a:rPr>
              <a:t>C. Sexual Reproduction and Meiosis</a:t>
            </a:r>
            <a:endParaRPr lang="en-US" sz="2400" b="1" dirty="0">
              <a:solidFill>
                <a:srgbClr val="FF0000"/>
              </a:solidFill>
              <a:latin typeface="Calibri" pitchFamily="34" charset="0"/>
            </a:endParaRPr>
          </a:p>
          <a:p>
            <a:pPr marL="342900" indent="-342900">
              <a:defRPr/>
            </a:pPr>
            <a:endParaRPr lang="en-US" b="1" dirty="0" smtClean="0">
              <a:solidFill>
                <a:srgbClr val="00B0F0"/>
              </a:solidFill>
              <a:latin typeface="Calibri" pitchFamily="34" charset="0"/>
            </a:endParaRPr>
          </a:p>
          <a:p>
            <a:pPr marL="342900" indent="-342900">
              <a:buAutoNum type="arabicPeriod"/>
              <a:defRPr/>
            </a:pPr>
            <a:r>
              <a:rPr lang="en-US" b="1" dirty="0" smtClean="0">
                <a:solidFill>
                  <a:srgbClr val="00B0F0"/>
                </a:solidFill>
                <a:latin typeface="Calibri" pitchFamily="34" charset="0"/>
              </a:rPr>
              <a:t>Why Sex?</a:t>
            </a:r>
          </a:p>
          <a:p>
            <a:pPr marL="342900" indent="-342900">
              <a:buAutoNum type="arabicPeriod"/>
              <a:defRPr/>
            </a:pPr>
            <a:endParaRPr lang="en-US" b="1" dirty="0">
              <a:solidFill>
                <a:srgbClr val="00B0F0"/>
              </a:solidFill>
              <a:latin typeface="Calibri" pitchFamily="34" charset="0"/>
            </a:endParaRPr>
          </a:p>
          <a:p>
            <a:pPr marL="342900" indent="-342900">
              <a:defRPr/>
            </a:pPr>
            <a:r>
              <a:rPr lang="en-US" b="1" dirty="0">
                <a:latin typeface="Calibri" pitchFamily="34" charset="0"/>
              </a:rPr>
              <a:t> - types of </a:t>
            </a:r>
            <a:r>
              <a:rPr lang="en-US" b="1" dirty="0" err="1">
                <a:latin typeface="Calibri" pitchFamily="34" charset="0"/>
              </a:rPr>
              <a:t>organismal</a:t>
            </a:r>
            <a:r>
              <a:rPr lang="en-US" b="1" dirty="0">
                <a:latin typeface="Calibri" pitchFamily="34" charset="0"/>
              </a:rPr>
              <a:t> reproduction – </a:t>
            </a:r>
            <a:r>
              <a:rPr lang="en-US" b="1" dirty="0">
                <a:solidFill>
                  <a:srgbClr val="00B050"/>
                </a:solidFill>
                <a:latin typeface="Calibri" pitchFamily="34" charset="0"/>
              </a:rPr>
              <a:t>asexual reproduction (typically by mitosis)</a:t>
            </a:r>
          </a:p>
        </p:txBody>
      </p:sp>
      <p:pic>
        <p:nvPicPr>
          <p:cNvPr id="2051" name="Picture 4" descr="http://pages.unibas.ch/botschoen/clonal_growth/2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971800"/>
            <a:ext cx="21336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8" descr="http://1.bp.blogspot.com/_fpLNLk340Uo/TEXMQGpN5eI/AAAAAAAAAKE/9C-BkDFOlfQ/s1600/budding+hyd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819400"/>
            <a:ext cx="2525713"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4952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228600" y="304800"/>
            <a:ext cx="8229600" cy="2308324"/>
          </a:xfrm>
          <a:prstGeom prst="rect">
            <a:avLst/>
          </a:prstGeom>
          <a:noFill/>
          <a:ln w="9525">
            <a:noFill/>
            <a:miter lim="800000"/>
            <a:headEnd/>
            <a:tailEnd/>
          </a:ln>
        </p:spPr>
        <p:txBody>
          <a:bodyPr>
            <a:spAutoFit/>
          </a:bodyPr>
          <a:lstStyle/>
          <a:p>
            <a:pPr marL="342900" indent="-342900">
              <a:defRPr/>
            </a:pPr>
            <a:endParaRPr lang="en-US" b="1" dirty="0" smtClean="0">
              <a:solidFill>
                <a:srgbClr val="FF0000"/>
              </a:solidFill>
              <a:latin typeface="Calibri" pitchFamily="34" charset="0"/>
            </a:endParaRPr>
          </a:p>
          <a:p>
            <a:pPr marL="342900" indent="-342900">
              <a:defRPr/>
            </a:pPr>
            <a:endParaRPr lang="en-US" b="1" dirty="0">
              <a:solidFill>
                <a:srgbClr val="FF0000"/>
              </a:solidFill>
              <a:latin typeface="Calibri" pitchFamily="34" charset="0"/>
            </a:endParaRPr>
          </a:p>
          <a:p>
            <a:pPr marL="342900" indent="-342900">
              <a:defRPr/>
            </a:pPr>
            <a:endParaRPr lang="en-US" b="1" dirty="0" smtClean="0">
              <a:solidFill>
                <a:srgbClr val="FF0000"/>
              </a:solidFill>
              <a:latin typeface="Calibri" pitchFamily="34" charset="0"/>
            </a:endParaRPr>
          </a:p>
          <a:p>
            <a:pPr marL="342900" indent="-342900">
              <a:defRPr/>
            </a:pPr>
            <a:endParaRPr lang="en-US" b="1" dirty="0">
              <a:solidFill>
                <a:srgbClr val="FF0000"/>
              </a:solidFill>
              <a:latin typeface="Calibri" pitchFamily="34" charset="0"/>
            </a:endParaRPr>
          </a:p>
          <a:p>
            <a:pPr marL="342900" indent="-342900">
              <a:defRPr/>
            </a:pPr>
            <a:endParaRPr lang="en-US" b="1" dirty="0" smtClean="0">
              <a:solidFill>
                <a:srgbClr val="FF0000"/>
              </a:solidFill>
              <a:latin typeface="Calibri" pitchFamily="34" charset="0"/>
            </a:endParaRPr>
          </a:p>
          <a:p>
            <a:pPr marL="342900" indent="-342900">
              <a:defRPr/>
            </a:pPr>
            <a:endParaRPr lang="en-US" b="1" dirty="0">
              <a:solidFill>
                <a:srgbClr val="FF0000"/>
              </a:solidFill>
              <a:latin typeface="Calibri" pitchFamily="34" charset="0"/>
            </a:endParaRPr>
          </a:p>
          <a:p>
            <a:pPr marL="342900" indent="-342900">
              <a:defRPr/>
            </a:pPr>
            <a:r>
              <a:rPr lang="en-US" b="1" dirty="0">
                <a:latin typeface="Calibri" pitchFamily="34" charset="0"/>
              </a:rPr>
              <a:t> - types of </a:t>
            </a:r>
            <a:r>
              <a:rPr lang="en-US" b="1" dirty="0" err="1">
                <a:latin typeface="Calibri" pitchFamily="34" charset="0"/>
              </a:rPr>
              <a:t>organismal</a:t>
            </a:r>
            <a:r>
              <a:rPr lang="en-US" b="1" dirty="0">
                <a:latin typeface="Calibri" pitchFamily="34" charset="0"/>
              </a:rPr>
              <a:t> reproduction – </a:t>
            </a:r>
            <a:r>
              <a:rPr lang="en-US" b="1" dirty="0">
                <a:solidFill>
                  <a:srgbClr val="00B050"/>
                </a:solidFill>
                <a:latin typeface="Calibri" pitchFamily="34" charset="0"/>
              </a:rPr>
              <a:t>sexual reproduction</a:t>
            </a:r>
          </a:p>
          <a:p>
            <a:pPr marL="342900" indent="-342900">
              <a:defRPr/>
            </a:pPr>
            <a:r>
              <a:rPr lang="en-US" b="1" dirty="0">
                <a:solidFill>
                  <a:srgbClr val="00B050"/>
                </a:solidFill>
                <a:latin typeface="Calibri" pitchFamily="34" charset="0"/>
              </a:rPr>
              <a:t>		 - conjugation in bacteria and some </a:t>
            </a:r>
            <a:r>
              <a:rPr lang="en-US" b="1" dirty="0" err="1">
                <a:solidFill>
                  <a:srgbClr val="00B050"/>
                </a:solidFill>
                <a:latin typeface="Calibri" pitchFamily="34" charset="0"/>
              </a:rPr>
              <a:t>protists</a:t>
            </a:r>
            <a:r>
              <a:rPr lang="en-US" b="1" dirty="0">
                <a:solidFill>
                  <a:srgbClr val="00B050"/>
                </a:solidFill>
                <a:latin typeface="Calibri" pitchFamily="34" charset="0"/>
              </a:rPr>
              <a:t> – gene exchange.</a:t>
            </a:r>
          </a:p>
        </p:txBody>
      </p:sp>
      <p:pic>
        <p:nvPicPr>
          <p:cNvPr id="3075" name="Picture 2" descr="http://faculty.clintoncc.suny.edu/faculty/michael.gregory/files/bio%20102/bio%20102%20lectures/protists/paramecium_conjuga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5814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5801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228600" y="304800"/>
            <a:ext cx="8229600" cy="2308324"/>
          </a:xfrm>
          <a:prstGeom prst="rect">
            <a:avLst/>
          </a:prstGeom>
          <a:noFill/>
          <a:ln w="9525">
            <a:noFill/>
            <a:miter lim="800000"/>
            <a:headEnd/>
            <a:tailEnd/>
          </a:ln>
        </p:spPr>
        <p:txBody>
          <a:bodyPr>
            <a:spAutoFit/>
          </a:bodyPr>
          <a:lstStyle/>
          <a:p>
            <a:pPr marL="342900" indent="-342900">
              <a:defRPr/>
            </a:pPr>
            <a:endParaRPr lang="en-US" b="1" dirty="0" smtClean="0">
              <a:solidFill>
                <a:srgbClr val="FF0000"/>
              </a:solidFill>
              <a:latin typeface="Calibri" pitchFamily="34" charset="0"/>
            </a:endParaRPr>
          </a:p>
          <a:p>
            <a:pPr marL="342900" indent="-342900">
              <a:defRPr/>
            </a:pPr>
            <a:endParaRPr lang="en-US" b="1" dirty="0">
              <a:solidFill>
                <a:srgbClr val="FF0000"/>
              </a:solidFill>
              <a:latin typeface="Calibri" pitchFamily="34" charset="0"/>
            </a:endParaRPr>
          </a:p>
          <a:p>
            <a:pPr marL="342900" indent="-342900">
              <a:defRPr/>
            </a:pPr>
            <a:endParaRPr lang="en-US" b="1" dirty="0" smtClean="0">
              <a:solidFill>
                <a:srgbClr val="FF0000"/>
              </a:solidFill>
              <a:latin typeface="Calibri" pitchFamily="34" charset="0"/>
            </a:endParaRPr>
          </a:p>
          <a:p>
            <a:pPr marL="342900" indent="-342900">
              <a:defRPr/>
            </a:pPr>
            <a:endParaRPr lang="en-US" b="1" dirty="0">
              <a:solidFill>
                <a:srgbClr val="FF0000"/>
              </a:solidFill>
              <a:latin typeface="Calibri" pitchFamily="34" charset="0"/>
            </a:endParaRPr>
          </a:p>
          <a:p>
            <a:pPr marL="342900" indent="-342900">
              <a:defRPr/>
            </a:pPr>
            <a:endParaRPr lang="en-US" b="1" dirty="0" smtClean="0">
              <a:solidFill>
                <a:srgbClr val="FF0000"/>
              </a:solidFill>
              <a:latin typeface="Calibri" pitchFamily="34" charset="0"/>
            </a:endParaRPr>
          </a:p>
          <a:p>
            <a:pPr marL="342900" indent="-342900">
              <a:defRPr/>
            </a:pPr>
            <a:endParaRPr lang="en-US" b="1" dirty="0">
              <a:solidFill>
                <a:srgbClr val="FF0000"/>
              </a:solidFill>
              <a:latin typeface="Calibri" pitchFamily="34" charset="0"/>
            </a:endParaRPr>
          </a:p>
          <a:p>
            <a:pPr marL="342900" indent="-342900">
              <a:defRPr/>
            </a:pPr>
            <a:r>
              <a:rPr lang="en-US" b="1" dirty="0">
                <a:latin typeface="Calibri" pitchFamily="34" charset="0"/>
              </a:rPr>
              <a:t> - types of </a:t>
            </a:r>
            <a:r>
              <a:rPr lang="en-US" b="1" dirty="0" err="1">
                <a:latin typeface="Calibri" pitchFamily="34" charset="0"/>
              </a:rPr>
              <a:t>organismal</a:t>
            </a:r>
            <a:r>
              <a:rPr lang="en-US" b="1" dirty="0">
                <a:latin typeface="Calibri" pitchFamily="34" charset="0"/>
              </a:rPr>
              <a:t> reproduction – </a:t>
            </a:r>
            <a:r>
              <a:rPr lang="en-US" b="1" dirty="0">
                <a:solidFill>
                  <a:srgbClr val="00B050"/>
                </a:solidFill>
                <a:latin typeface="Calibri" pitchFamily="34" charset="0"/>
              </a:rPr>
              <a:t>sexual reproduction</a:t>
            </a:r>
          </a:p>
          <a:p>
            <a:pPr marL="342900" indent="-342900">
              <a:defRPr/>
            </a:pPr>
            <a:r>
              <a:rPr lang="en-US" b="1" dirty="0">
                <a:solidFill>
                  <a:srgbClr val="00B050"/>
                </a:solidFill>
                <a:latin typeface="Calibri" pitchFamily="34" charset="0"/>
              </a:rPr>
              <a:t>		 - fusion of specialized cells - gametes</a:t>
            </a:r>
          </a:p>
        </p:txBody>
      </p:sp>
      <p:grpSp>
        <p:nvGrpSpPr>
          <p:cNvPr id="4099" name="Group 14"/>
          <p:cNvGrpSpPr>
            <a:grpSpLocks/>
          </p:cNvGrpSpPr>
          <p:nvPr/>
        </p:nvGrpSpPr>
        <p:grpSpPr bwMode="auto">
          <a:xfrm>
            <a:off x="2438400" y="3048000"/>
            <a:ext cx="4038600" cy="3417888"/>
            <a:chOff x="2438400" y="3048000"/>
            <a:chExt cx="4038600" cy="3417332"/>
          </a:xfrm>
        </p:grpSpPr>
        <p:pic>
          <p:nvPicPr>
            <p:cNvPr id="4103" name="Picture 2" descr="http://www.biog1105-1106.org/demos/106/unit01/media/sexua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048000"/>
              <a:ext cx="4038600" cy="3412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extBox 4"/>
            <p:cNvSpPr txBox="1">
              <a:spLocks noChangeArrowheads="1"/>
            </p:cNvSpPr>
            <p:nvPr/>
          </p:nvSpPr>
          <p:spPr bwMode="auto">
            <a:xfrm>
              <a:off x="2819400" y="4495800"/>
              <a:ext cx="13716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isogamy</a:t>
              </a:r>
            </a:p>
          </p:txBody>
        </p:sp>
        <p:sp>
          <p:nvSpPr>
            <p:cNvPr id="4105" name="TextBox 5"/>
            <p:cNvSpPr txBox="1">
              <a:spLocks noChangeArrowheads="1"/>
            </p:cNvSpPr>
            <p:nvPr/>
          </p:nvSpPr>
          <p:spPr bwMode="auto">
            <a:xfrm>
              <a:off x="5105400" y="4495800"/>
              <a:ext cx="13716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anisogamy</a:t>
              </a:r>
            </a:p>
          </p:txBody>
        </p:sp>
        <p:sp>
          <p:nvSpPr>
            <p:cNvPr id="4106" name="TextBox 6"/>
            <p:cNvSpPr txBox="1">
              <a:spLocks noChangeArrowheads="1"/>
            </p:cNvSpPr>
            <p:nvPr/>
          </p:nvSpPr>
          <p:spPr bwMode="auto">
            <a:xfrm>
              <a:off x="3733800" y="6096000"/>
              <a:ext cx="13716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oogamy</a:t>
              </a:r>
            </a:p>
          </p:txBody>
        </p:sp>
      </p:grpSp>
      <p:sp>
        <p:nvSpPr>
          <p:cNvPr id="4100" name="TextBox 7"/>
          <p:cNvSpPr txBox="1">
            <a:spLocks noChangeArrowheads="1"/>
          </p:cNvSpPr>
          <p:nvPr/>
        </p:nvSpPr>
        <p:spPr bwMode="auto">
          <a:xfrm>
            <a:off x="5334000" y="5867400"/>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rPr>
              <a:t>Males and females</a:t>
            </a:r>
          </a:p>
        </p:txBody>
      </p:sp>
      <p:sp>
        <p:nvSpPr>
          <p:cNvPr id="4101" name="TextBox 12"/>
          <p:cNvSpPr txBox="1">
            <a:spLocks noChangeArrowheads="1"/>
          </p:cNvSpPr>
          <p:nvPr/>
        </p:nvSpPr>
        <p:spPr bwMode="auto">
          <a:xfrm>
            <a:off x="6477000" y="3581400"/>
            <a:ext cx="2514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rPr>
              <a:t>Usually just two types, but sometimes a range (</a:t>
            </a:r>
            <a:r>
              <a:rPr lang="en-US" altLang="en-US" i="1">
                <a:solidFill>
                  <a:srgbClr val="FF0000"/>
                </a:solidFill>
              </a:rPr>
              <a:t>Chlamydamonas</a:t>
            </a:r>
            <a:r>
              <a:rPr lang="en-US" altLang="en-US">
                <a:solidFill>
                  <a:srgbClr val="FF0000"/>
                </a:solidFill>
              </a:rPr>
              <a:t>)</a:t>
            </a:r>
          </a:p>
        </p:txBody>
      </p:sp>
      <p:sp>
        <p:nvSpPr>
          <p:cNvPr id="4102" name="TextBox 13"/>
          <p:cNvSpPr txBox="1">
            <a:spLocks noChangeArrowheads="1"/>
          </p:cNvSpPr>
          <p:nvPr/>
        </p:nvSpPr>
        <p:spPr bwMode="auto">
          <a:xfrm>
            <a:off x="457200" y="3429000"/>
            <a:ext cx="1981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rPr>
              <a:t>Multiple mating types (‘sexes’)</a:t>
            </a:r>
          </a:p>
        </p:txBody>
      </p:sp>
    </p:spTree>
    <p:extLst>
      <p:ext uri="{BB962C8B-B14F-4D97-AF65-F5344CB8AC3E}">
        <p14:creationId xmlns:p14="http://schemas.microsoft.com/office/powerpoint/2010/main" val="694414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228600" y="304800"/>
            <a:ext cx="8229600" cy="2308324"/>
          </a:xfrm>
          <a:prstGeom prst="rect">
            <a:avLst/>
          </a:prstGeom>
          <a:noFill/>
          <a:ln w="9525">
            <a:noFill/>
            <a:miter lim="800000"/>
            <a:headEnd/>
            <a:tailEnd/>
          </a:ln>
        </p:spPr>
        <p:txBody>
          <a:bodyPr>
            <a:spAutoFit/>
          </a:bodyPr>
          <a:lstStyle/>
          <a:p>
            <a:pPr marL="342900" indent="-342900">
              <a:defRPr/>
            </a:pPr>
            <a:endParaRPr lang="en-US" b="1" dirty="0" smtClean="0">
              <a:solidFill>
                <a:srgbClr val="FF0000"/>
              </a:solidFill>
              <a:latin typeface="Calibri" pitchFamily="34" charset="0"/>
            </a:endParaRPr>
          </a:p>
          <a:p>
            <a:pPr marL="342900" indent="-342900">
              <a:defRPr/>
            </a:pPr>
            <a:endParaRPr lang="en-US" b="1" dirty="0">
              <a:solidFill>
                <a:srgbClr val="FF0000"/>
              </a:solidFill>
              <a:latin typeface="Calibri" pitchFamily="34" charset="0"/>
            </a:endParaRPr>
          </a:p>
          <a:p>
            <a:pPr marL="342900" indent="-342900">
              <a:defRPr/>
            </a:pPr>
            <a:endParaRPr lang="en-US" b="1" dirty="0" smtClean="0">
              <a:solidFill>
                <a:srgbClr val="FF0000"/>
              </a:solidFill>
              <a:latin typeface="Calibri" pitchFamily="34" charset="0"/>
            </a:endParaRPr>
          </a:p>
          <a:p>
            <a:pPr marL="342900" indent="-342900">
              <a:defRPr/>
            </a:pPr>
            <a:endParaRPr lang="en-US" b="1" dirty="0">
              <a:solidFill>
                <a:srgbClr val="FF0000"/>
              </a:solidFill>
              <a:latin typeface="Calibri" pitchFamily="34" charset="0"/>
            </a:endParaRPr>
          </a:p>
          <a:p>
            <a:pPr marL="342900" indent="-342900">
              <a:defRPr/>
            </a:pPr>
            <a:endParaRPr lang="en-US" b="1" dirty="0" smtClean="0">
              <a:solidFill>
                <a:srgbClr val="FF0000"/>
              </a:solidFill>
              <a:latin typeface="Calibri" pitchFamily="34" charset="0"/>
            </a:endParaRPr>
          </a:p>
          <a:p>
            <a:pPr marL="342900" indent="-342900">
              <a:defRPr/>
            </a:pPr>
            <a:endParaRPr lang="en-US" b="1" dirty="0">
              <a:solidFill>
                <a:srgbClr val="FF0000"/>
              </a:solidFill>
              <a:latin typeface="Calibri" pitchFamily="34" charset="0"/>
            </a:endParaRPr>
          </a:p>
          <a:p>
            <a:pPr marL="342900" indent="-342900">
              <a:defRPr/>
            </a:pPr>
            <a:r>
              <a:rPr lang="en-US" b="1" dirty="0">
                <a:latin typeface="Calibri" pitchFamily="34" charset="0"/>
              </a:rPr>
              <a:t> - types of </a:t>
            </a:r>
            <a:r>
              <a:rPr lang="en-US" b="1" dirty="0" err="1">
                <a:latin typeface="Calibri" pitchFamily="34" charset="0"/>
              </a:rPr>
              <a:t>organismal</a:t>
            </a:r>
            <a:r>
              <a:rPr lang="en-US" b="1" dirty="0">
                <a:latin typeface="Calibri" pitchFamily="34" charset="0"/>
              </a:rPr>
              <a:t> reproduction – </a:t>
            </a:r>
            <a:r>
              <a:rPr lang="en-US" b="1" dirty="0">
                <a:solidFill>
                  <a:srgbClr val="00B050"/>
                </a:solidFill>
                <a:latin typeface="Calibri" pitchFamily="34" charset="0"/>
              </a:rPr>
              <a:t>sexual reproduction</a:t>
            </a:r>
          </a:p>
          <a:p>
            <a:pPr marL="342900" indent="-342900">
              <a:defRPr/>
            </a:pPr>
            <a:r>
              <a:rPr lang="en-US" b="1" dirty="0">
                <a:solidFill>
                  <a:srgbClr val="00B050"/>
                </a:solidFill>
                <a:latin typeface="Calibri" pitchFamily="34" charset="0"/>
              </a:rPr>
              <a:t>		 - who produces these specialized reproductive cells?</a:t>
            </a:r>
          </a:p>
        </p:txBody>
      </p:sp>
      <p:pic>
        <p:nvPicPr>
          <p:cNvPr id="5123" name="Picture 2" descr="http://jb004.k12.sd.us/MY%20WEBSITE%20INFO/PICS/anatom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581400"/>
            <a:ext cx="3571875"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Box 10"/>
          <p:cNvSpPr txBox="1">
            <a:spLocks noChangeArrowheads="1"/>
          </p:cNvSpPr>
          <p:nvPr/>
        </p:nvSpPr>
        <p:spPr bwMode="auto">
          <a:xfrm>
            <a:off x="3276600" y="26670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Hermaphrodism</a:t>
            </a:r>
          </a:p>
        </p:txBody>
      </p:sp>
      <p:pic>
        <p:nvPicPr>
          <p:cNvPr id="5125" name="Picture 2" descr="http://www.cobalt-group.com/frontpagewebs/Content/Classify/images/flwrprt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581400"/>
            <a:ext cx="33432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9052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228600" y="304800"/>
            <a:ext cx="8229600" cy="1754326"/>
          </a:xfrm>
          <a:prstGeom prst="rect">
            <a:avLst/>
          </a:prstGeom>
          <a:noFill/>
          <a:ln w="9525">
            <a:noFill/>
            <a:miter lim="800000"/>
            <a:headEnd/>
            <a:tailEnd/>
          </a:ln>
        </p:spPr>
        <p:txBody>
          <a:bodyPr>
            <a:spAutoFit/>
          </a:bodyPr>
          <a:lstStyle/>
          <a:p>
            <a:pPr marL="342900" indent="-342900">
              <a:defRPr/>
            </a:pPr>
            <a:endParaRPr lang="en-US" b="1" dirty="0" smtClean="0">
              <a:solidFill>
                <a:srgbClr val="FF0000"/>
              </a:solidFill>
              <a:latin typeface="Calibri" pitchFamily="34" charset="0"/>
            </a:endParaRPr>
          </a:p>
          <a:p>
            <a:pPr marL="342900" indent="-342900">
              <a:defRPr/>
            </a:pPr>
            <a:endParaRPr lang="en-US" b="1" dirty="0">
              <a:solidFill>
                <a:srgbClr val="FF0000"/>
              </a:solidFill>
              <a:latin typeface="Calibri" pitchFamily="34" charset="0"/>
            </a:endParaRPr>
          </a:p>
          <a:p>
            <a:pPr marL="342900" indent="-342900">
              <a:defRPr/>
            </a:pPr>
            <a:endParaRPr lang="en-US" b="1" dirty="0" smtClean="0">
              <a:solidFill>
                <a:srgbClr val="FF0000"/>
              </a:solidFill>
              <a:latin typeface="Calibri" pitchFamily="34" charset="0"/>
            </a:endParaRPr>
          </a:p>
          <a:p>
            <a:pPr marL="342900" indent="-342900">
              <a:defRPr/>
            </a:pPr>
            <a:endParaRPr lang="en-US" b="1" dirty="0">
              <a:solidFill>
                <a:srgbClr val="FF0000"/>
              </a:solidFill>
              <a:latin typeface="Calibri" pitchFamily="34" charset="0"/>
            </a:endParaRPr>
          </a:p>
          <a:p>
            <a:pPr marL="342900" indent="-342900">
              <a:defRPr/>
            </a:pPr>
            <a:r>
              <a:rPr lang="en-US" b="1" dirty="0">
                <a:latin typeface="Calibri" pitchFamily="34" charset="0"/>
              </a:rPr>
              <a:t> - types of </a:t>
            </a:r>
            <a:r>
              <a:rPr lang="en-US" b="1" dirty="0" err="1">
                <a:latin typeface="Calibri" pitchFamily="34" charset="0"/>
              </a:rPr>
              <a:t>organismal</a:t>
            </a:r>
            <a:r>
              <a:rPr lang="en-US" b="1" dirty="0">
                <a:latin typeface="Calibri" pitchFamily="34" charset="0"/>
              </a:rPr>
              <a:t> reproduction – </a:t>
            </a:r>
            <a:r>
              <a:rPr lang="en-US" b="1" dirty="0">
                <a:solidFill>
                  <a:srgbClr val="00B050"/>
                </a:solidFill>
                <a:latin typeface="Calibri" pitchFamily="34" charset="0"/>
              </a:rPr>
              <a:t>sexual reproduction</a:t>
            </a:r>
          </a:p>
          <a:p>
            <a:pPr marL="342900" indent="-342900">
              <a:defRPr/>
            </a:pPr>
            <a:r>
              <a:rPr lang="en-US" b="1" dirty="0">
                <a:solidFill>
                  <a:srgbClr val="00B050"/>
                </a:solidFill>
                <a:latin typeface="Calibri" pitchFamily="34" charset="0"/>
              </a:rPr>
              <a:t>		 - who produces these specialized reproductive cells?</a:t>
            </a:r>
          </a:p>
        </p:txBody>
      </p:sp>
      <p:pic>
        <p:nvPicPr>
          <p:cNvPr id="7171" name="Picture 4" descr="http://www.wunderground.com/data/wximagenew/i/icmoore/17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810000"/>
            <a:ext cx="1676400"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14"/>
          <p:cNvSpPr txBox="1">
            <a:spLocks noChangeArrowheads="1"/>
          </p:cNvSpPr>
          <p:nvPr/>
        </p:nvSpPr>
        <p:spPr bwMode="auto">
          <a:xfrm>
            <a:off x="1752600" y="2583785"/>
            <a:ext cx="472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Dioecious organisms: either male or female</a:t>
            </a:r>
          </a:p>
        </p:txBody>
      </p:sp>
      <p:sp>
        <p:nvSpPr>
          <p:cNvPr id="7173" name="TextBox 15"/>
          <p:cNvSpPr txBox="1">
            <a:spLocks noChangeArrowheads="1"/>
          </p:cNvSpPr>
          <p:nvPr/>
        </p:nvSpPr>
        <p:spPr bwMode="auto">
          <a:xfrm>
            <a:off x="533400" y="6324600"/>
            <a:ext cx="472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t>Photoby icmoore: http://www.wunderground.com/blog/icmoore/comment.html?entrynum=9&amp;tstamp=&amp;page=9</a:t>
            </a:r>
          </a:p>
        </p:txBody>
      </p:sp>
      <p:sp>
        <p:nvSpPr>
          <p:cNvPr id="7174" name="TextBox 16"/>
          <p:cNvSpPr txBox="1">
            <a:spLocks noChangeArrowheads="1"/>
          </p:cNvSpPr>
          <p:nvPr/>
        </p:nvSpPr>
        <p:spPr bwMode="auto">
          <a:xfrm>
            <a:off x="4800600" y="3352800"/>
            <a:ext cx="4191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solidFill>
                  <a:srgbClr val="FF0000"/>
                </a:solidFill>
              </a:rPr>
              <a:t>Sex changes: Sequential hermaphrodism</a:t>
            </a:r>
          </a:p>
        </p:txBody>
      </p:sp>
      <p:pic>
        <p:nvPicPr>
          <p:cNvPr id="7175" name="Picture 6" descr="http://2.bp.blogspot.com/_GQ1PR-zsx8c/SaUdEgNc4aI/AAAAAAAABj0/AcTdGsWPO5I/s400/percula+clownfis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1148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Box 17"/>
          <p:cNvSpPr txBox="1">
            <a:spLocks noChangeArrowheads="1"/>
          </p:cNvSpPr>
          <p:nvPr/>
        </p:nvSpPr>
        <p:spPr bwMode="auto">
          <a:xfrm>
            <a:off x="4876800" y="5181600"/>
            <a:ext cx="1219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Protandry: male then female</a:t>
            </a:r>
          </a:p>
        </p:txBody>
      </p:sp>
      <p:pic>
        <p:nvPicPr>
          <p:cNvPr id="7177" name="Picture 8" descr="http://www.life.illinois.edu/ib/335/BreedingSystems/16-Dioec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810000"/>
            <a:ext cx="179863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TextBox 18"/>
          <p:cNvSpPr txBox="1">
            <a:spLocks noChangeArrowheads="1"/>
          </p:cNvSpPr>
          <p:nvPr/>
        </p:nvSpPr>
        <p:spPr bwMode="auto">
          <a:xfrm>
            <a:off x="1143000" y="3276600"/>
            <a:ext cx="2971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solidFill>
                  <a:srgbClr val="FF0000"/>
                </a:solidFill>
              </a:rPr>
              <a:t>Sexes permanent</a:t>
            </a:r>
          </a:p>
        </p:txBody>
      </p:sp>
      <p:pic>
        <p:nvPicPr>
          <p:cNvPr id="7179" name="Picture 10" descr="http://www.richard-seaman.com/Underwater/Belize/AquariumFish/BlueHeadWrasseGoingRigh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4999038"/>
            <a:ext cx="1781175"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TextBox 20"/>
          <p:cNvSpPr txBox="1">
            <a:spLocks noChangeArrowheads="1"/>
          </p:cNvSpPr>
          <p:nvPr/>
        </p:nvSpPr>
        <p:spPr bwMode="auto">
          <a:xfrm>
            <a:off x="7010400" y="4495800"/>
            <a:ext cx="182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Progyny: female then male</a:t>
            </a:r>
          </a:p>
        </p:txBody>
      </p:sp>
    </p:spTree>
    <p:extLst>
      <p:ext uri="{BB962C8B-B14F-4D97-AF65-F5344CB8AC3E}">
        <p14:creationId xmlns:p14="http://schemas.microsoft.com/office/powerpoint/2010/main" val="3269992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228600" y="304800"/>
            <a:ext cx="8229600" cy="1569660"/>
          </a:xfrm>
          <a:prstGeom prst="rect">
            <a:avLst/>
          </a:prstGeom>
          <a:noFill/>
          <a:ln w="9525">
            <a:noFill/>
            <a:miter lim="800000"/>
            <a:headEnd/>
            <a:tailEnd/>
          </a:ln>
        </p:spPr>
        <p:txBody>
          <a:bodyPr>
            <a:spAutoFit/>
          </a:bodyPr>
          <a:lstStyle/>
          <a:p>
            <a:pPr>
              <a:defRPr/>
            </a:pPr>
            <a:r>
              <a:rPr lang="en-US" sz="2400" b="1" dirty="0" smtClean="0">
                <a:solidFill>
                  <a:srgbClr val="FF0000"/>
                </a:solidFill>
                <a:latin typeface="Calibri" pitchFamily="34" charset="0"/>
              </a:rPr>
              <a:t>C. Sexual Reproduction and Meiosis</a:t>
            </a:r>
            <a:endParaRPr lang="en-US" sz="2400" b="1" dirty="0">
              <a:solidFill>
                <a:srgbClr val="FF0000"/>
              </a:solidFill>
              <a:latin typeface="Calibri" pitchFamily="34" charset="0"/>
            </a:endParaRPr>
          </a:p>
          <a:p>
            <a:pPr marL="342900" indent="-342900">
              <a:buAutoNum type="arabicPeriod"/>
              <a:defRPr/>
            </a:pPr>
            <a:r>
              <a:rPr lang="en-US" b="1" dirty="0" smtClean="0">
                <a:solidFill>
                  <a:srgbClr val="00B0F0"/>
                </a:solidFill>
                <a:latin typeface="Calibri" pitchFamily="34" charset="0"/>
              </a:rPr>
              <a:t>Why Sex?</a:t>
            </a:r>
          </a:p>
          <a:p>
            <a:pPr>
              <a:defRPr/>
            </a:pPr>
            <a:r>
              <a:rPr lang="en-US" b="1" dirty="0">
                <a:solidFill>
                  <a:srgbClr val="FF0000"/>
                </a:solidFill>
                <a:latin typeface="Calibri" pitchFamily="34" charset="0"/>
              </a:rPr>
              <a:t>	</a:t>
            </a:r>
            <a:r>
              <a:rPr lang="en-US" b="1" dirty="0" smtClean="0">
                <a:solidFill>
                  <a:srgbClr val="7030A0"/>
                </a:solidFill>
                <a:latin typeface="Calibri" pitchFamily="34" charset="0"/>
              </a:rPr>
              <a:t>a. types  of sexes</a:t>
            </a:r>
          </a:p>
          <a:p>
            <a:pPr>
              <a:defRPr/>
            </a:pPr>
            <a:r>
              <a:rPr lang="en-US" b="1" dirty="0" smtClean="0">
                <a:solidFill>
                  <a:srgbClr val="7030A0"/>
                </a:solidFill>
                <a:latin typeface="Calibri" pitchFamily="34" charset="0"/>
              </a:rPr>
              <a:t>	b. Costs </a:t>
            </a:r>
            <a:r>
              <a:rPr lang="en-US" b="1" dirty="0">
                <a:solidFill>
                  <a:srgbClr val="7030A0"/>
                </a:solidFill>
                <a:latin typeface="Calibri" pitchFamily="34" charset="0"/>
              </a:rPr>
              <a:t>and Benefits of Asexual and Sexual Reproduction</a:t>
            </a:r>
          </a:p>
          <a:p>
            <a:pPr marL="342900" indent="-342900">
              <a:defRPr/>
            </a:pPr>
            <a:r>
              <a:rPr lang="en-US" b="1" dirty="0">
                <a:latin typeface="Calibri" pitchFamily="34" charset="0"/>
              </a:rPr>
              <a:t> </a:t>
            </a:r>
            <a:endParaRPr lang="en-US" b="1" dirty="0">
              <a:solidFill>
                <a:srgbClr val="00B050"/>
              </a:solidFill>
              <a:latin typeface="Calibri" pitchFamily="34" charset="0"/>
            </a:endParaRPr>
          </a:p>
        </p:txBody>
      </p:sp>
      <p:graphicFrame>
        <p:nvGraphicFramePr>
          <p:cNvPr id="4" name="Table 3"/>
          <p:cNvGraphicFramePr>
            <a:graphicFrameLocks noGrp="1"/>
          </p:cNvGraphicFramePr>
          <p:nvPr/>
        </p:nvGraphicFramePr>
        <p:xfrm>
          <a:off x="457200" y="2209800"/>
          <a:ext cx="8458200" cy="3343275"/>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533501">
                <a:tc>
                  <a:txBody>
                    <a:bodyPr/>
                    <a:lstStyle/>
                    <a:p>
                      <a:r>
                        <a:rPr lang="en-US" sz="1800" dirty="0" smtClean="0"/>
                        <a:t>Asexual (copying existing</a:t>
                      </a:r>
                      <a:r>
                        <a:rPr lang="en-US" sz="1800" baseline="0" dirty="0" smtClean="0"/>
                        <a:t> genotype)</a:t>
                      </a:r>
                      <a:endParaRPr lang="en-US" sz="1800" dirty="0"/>
                    </a:p>
                  </a:txBody>
                  <a:tcPr marT="45729" marB="45729"/>
                </a:tc>
                <a:tc>
                  <a:txBody>
                    <a:bodyPr/>
                    <a:lstStyle/>
                    <a:p>
                      <a:r>
                        <a:rPr lang="en-US" sz="1800" dirty="0" smtClean="0"/>
                        <a:t>Sexual (making new genotype)</a:t>
                      </a:r>
                      <a:endParaRPr lang="en-US" sz="1800" dirty="0"/>
                    </a:p>
                  </a:txBody>
                  <a:tcPr marT="45729" marB="45729"/>
                </a:tc>
                <a:extLst>
                  <a:ext uri="{0D108BD9-81ED-4DB2-BD59-A6C34878D82A}">
                    <a16:rowId xmlns:a16="http://schemas.microsoft.com/office/drawing/2014/main" val="10000"/>
                  </a:ext>
                </a:extLst>
              </a:tr>
              <a:tr h="1463318">
                <a:tc>
                  <a:txBody>
                    <a:bodyPr/>
                    <a:lstStyle/>
                    <a:p>
                      <a:r>
                        <a:rPr lang="en-US" sz="1800" dirty="0" smtClean="0"/>
                        <a:t>Benefits</a:t>
                      </a:r>
                    </a:p>
                    <a:p>
                      <a:pPr marL="342900" indent="-342900">
                        <a:buAutoNum type="arabicParenR"/>
                      </a:pPr>
                      <a:r>
                        <a:rPr lang="en-US" sz="1800" dirty="0" smtClean="0"/>
                        <a:t>No</a:t>
                      </a:r>
                      <a:r>
                        <a:rPr lang="en-US" sz="1800" baseline="0" dirty="0" smtClean="0"/>
                        <a:t> mate need</a:t>
                      </a:r>
                    </a:p>
                    <a:p>
                      <a:pPr marL="342900" indent="-342900">
                        <a:buAutoNum type="arabicParenR"/>
                      </a:pPr>
                      <a:r>
                        <a:rPr lang="en-US" sz="1800" baseline="0" dirty="0" smtClean="0"/>
                        <a:t>All genes transferred to every offspring</a:t>
                      </a:r>
                    </a:p>
                    <a:p>
                      <a:pPr marL="342900" indent="-342900">
                        <a:buAutoNum type="arabicParenR"/>
                      </a:pPr>
                      <a:r>
                        <a:rPr lang="en-US" sz="1800" baseline="0" dirty="0" smtClean="0"/>
                        <a:t>Offspring survival high in same environment</a:t>
                      </a:r>
                      <a:endParaRPr lang="en-US" sz="1800" dirty="0"/>
                    </a:p>
                  </a:txBody>
                  <a:tcPr marT="45729" marB="45729"/>
                </a:tc>
                <a:tc>
                  <a:txBody>
                    <a:bodyPr/>
                    <a:lstStyle/>
                    <a:p>
                      <a:endParaRPr lang="en-US" sz="1800"/>
                    </a:p>
                  </a:txBody>
                  <a:tcPr marT="45729" marB="45729"/>
                </a:tc>
                <a:extLst>
                  <a:ext uri="{0D108BD9-81ED-4DB2-BD59-A6C34878D82A}">
                    <a16:rowId xmlns:a16="http://schemas.microsoft.com/office/drawing/2014/main" val="10001"/>
                  </a:ext>
                </a:extLst>
              </a:tr>
              <a:tr h="1346456">
                <a:tc>
                  <a:txBody>
                    <a:bodyPr/>
                    <a:lstStyle/>
                    <a:p>
                      <a:endParaRPr lang="en-US" sz="1800"/>
                    </a:p>
                  </a:txBody>
                  <a:tcPr marT="45729" marB="45729"/>
                </a:tc>
                <a:tc>
                  <a:txBody>
                    <a:bodyPr/>
                    <a:lstStyle/>
                    <a:p>
                      <a:endParaRPr lang="en-US" sz="1800" dirty="0"/>
                    </a:p>
                  </a:txBody>
                  <a:tcPr marT="45729" marB="45729"/>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35501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7200" y="2209800"/>
          <a:ext cx="8458200" cy="3459415"/>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533351">
                <a:tc>
                  <a:txBody>
                    <a:bodyPr/>
                    <a:lstStyle/>
                    <a:p>
                      <a:r>
                        <a:rPr lang="en-US" sz="1800" dirty="0" smtClean="0"/>
                        <a:t>Asexual (copying existing</a:t>
                      </a:r>
                      <a:r>
                        <a:rPr lang="en-US" sz="1800" baseline="0" dirty="0" smtClean="0"/>
                        <a:t> genotype)</a:t>
                      </a:r>
                      <a:endParaRPr lang="en-US" sz="1800" dirty="0"/>
                    </a:p>
                  </a:txBody>
                  <a:tcPr marT="45716" marB="45716"/>
                </a:tc>
                <a:tc>
                  <a:txBody>
                    <a:bodyPr/>
                    <a:lstStyle/>
                    <a:p>
                      <a:r>
                        <a:rPr lang="en-US" sz="1800" dirty="0" smtClean="0"/>
                        <a:t>Sexual (making new genotype)</a:t>
                      </a:r>
                      <a:endParaRPr lang="en-US" sz="1800" dirty="0"/>
                    </a:p>
                  </a:txBody>
                  <a:tcPr marT="45716" marB="45716"/>
                </a:tc>
                <a:extLst>
                  <a:ext uri="{0D108BD9-81ED-4DB2-BD59-A6C34878D82A}">
                    <a16:rowId xmlns:a16="http://schemas.microsoft.com/office/drawing/2014/main" val="10000"/>
                  </a:ext>
                </a:extLst>
              </a:tr>
              <a:tr h="1462906">
                <a:tc>
                  <a:txBody>
                    <a:bodyPr/>
                    <a:lstStyle/>
                    <a:p>
                      <a:r>
                        <a:rPr lang="en-US" sz="1800" dirty="0" smtClean="0">
                          <a:solidFill>
                            <a:schemeClr val="tx1">
                              <a:lumMod val="50000"/>
                              <a:lumOff val="50000"/>
                            </a:schemeClr>
                          </a:solidFill>
                        </a:rPr>
                        <a:t>Benefits</a:t>
                      </a:r>
                    </a:p>
                    <a:p>
                      <a:pPr marL="342900" indent="-342900">
                        <a:buAutoNum type="arabicParenR"/>
                      </a:pPr>
                      <a:r>
                        <a:rPr lang="en-US" sz="1800" dirty="0" smtClean="0">
                          <a:solidFill>
                            <a:schemeClr val="tx1">
                              <a:lumMod val="50000"/>
                              <a:lumOff val="50000"/>
                            </a:schemeClr>
                          </a:solidFill>
                        </a:rPr>
                        <a:t>No</a:t>
                      </a:r>
                      <a:r>
                        <a:rPr lang="en-US" sz="1800" baseline="0" dirty="0" smtClean="0">
                          <a:solidFill>
                            <a:schemeClr val="tx1">
                              <a:lumMod val="50000"/>
                              <a:lumOff val="50000"/>
                            </a:schemeClr>
                          </a:solidFill>
                        </a:rPr>
                        <a:t> mate need</a:t>
                      </a:r>
                    </a:p>
                    <a:p>
                      <a:pPr marL="342900" indent="-342900">
                        <a:buAutoNum type="arabicParenR"/>
                      </a:pPr>
                      <a:r>
                        <a:rPr lang="en-US" sz="1800" baseline="0" dirty="0" smtClean="0">
                          <a:solidFill>
                            <a:schemeClr val="tx1">
                              <a:lumMod val="50000"/>
                              <a:lumOff val="50000"/>
                            </a:schemeClr>
                          </a:solidFill>
                        </a:rPr>
                        <a:t>All genes transferred to every offspring</a:t>
                      </a:r>
                    </a:p>
                    <a:p>
                      <a:pPr marL="342900" indent="-342900">
                        <a:buAutoNum type="arabicParenR"/>
                      </a:pPr>
                      <a:r>
                        <a:rPr lang="en-US" sz="1800" baseline="0" dirty="0" smtClean="0">
                          <a:solidFill>
                            <a:schemeClr val="tx1">
                              <a:lumMod val="50000"/>
                              <a:lumOff val="50000"/>
                            </a:schemeClr>
                          </a:solidFill>
                        </a:rPr>
                        <a:t>Offspring survival high in same environment</a:t>
                      </a:r>
                      <a:endParaRPr lang="en-US" sz="1800" dirty="0">
                        <a:solidFill>
                          <a:schemeClr val="tx1">
                            <a:lumMod val="50000"/>
                            <a:lumOff val="50000"/>
                          </a:schemeClr>
                        </a:solidFill>
                      </a:endParaRPr>
                    </a:p>
                  </a:txBody>
                  <a:tcPr marT="45716" marB="45716"/>
                </a:tc>
                <a:tc>
                  <a:txBody>
                    <a:bodyPr/>
                    <a:lstStyle/>
                    <a:p>
                      <a:endParaRPr lang="en-US" sz="1800"/>
                    </a:p>
                  </a:txBody>
                  <a:tcPr marT="45716" marB="45716"/>
                </a:tc>
                <a:extLst>
                  <a:ext uri="{0D108BD9-81ED-4DB2-BD59-A6C34878D82A}">
                    <a16:rowId xmlns:a16="http://schemas.microsoft.com/office/drawing/2014/main" val="10001"/>
                  </a:ext>
                </a:extLst>
              </a:tr>
              <a:tr h="1462906">
                <a:tc>
                  <a:txBody>
                    <a:bodyPr/>
                    <a:lstStyle/>
                    <a:p>
                      <a:r>
                        <a:rPr lang="en-US" sz="1800" dirty="0" smtClean="0"/>
                        <a:t>Costs</a:t>
                      </a:r>
                    </a:p>
                    <a:p>
                      <a:pPr marL="342900" indent="-342900">
                        <a:buAutoNum type="arabicParenR"/>
                      </a:pPr>
                      <a:r>
                        <a:rPr lang="en-US" sz="1800" dirty="0" smtClean="0"/>
                        <a:t>“Muller’s ratchet”</a:t>
                      </a:r>
                    </a:p>
                    <a:p>
                      <a:pPr marL="342900" indent="-342900">
                        <a:buAutoNum type="arabicParenR"/>
                      </a:pPr>
                      <a:r>
                        <a:rPr lang="en-US" sz="1800" dirty="0" smtClean="0"/>
                        <a:t>Mutation</a:t>
                      </a:r>
                      <a:r>
                        <a:rPr lang="en-US" sz="1800" baseline="0" dirty="0" smtClean="0"/>
                        <a:t> (rare) only source of variation</a:t>
                      </a:r>
                    </a:p>
                    <a:p>
                      <a:pPr marL="342900" indent="-342900">
                        <a:buAutoNum type="arabicParenR"/>
                      </a:pPr>
                      <a:r>
                        <a:rPr lang="en-US" sz="1800" baseline="0" dirty="0" smtClean="0"/>
                        <a:t>Offspring survival is “all or none” in a changing environment</a:t>
                      </a:r>
                      <a:endParaRPr lang="en-US" sz="1800" dirty="0"/>
                    </a:p>
                  </a:txBody>
                  <a:tcPr marT="45716" marB="45716"/>
                </a:tc>
                <a:tc>
                  <a:txBody>
                    <a:bodyPr/>
                    <a:lstStyle/>
                    <a:p>
                      <a:endParaRPr lang="en-US" sz="1800" dirty="0"/>
                    </a:p>
                  </a:txBody>
                  <a:tcPr marT="45716" marB="45716"/>
                </a:tc>
                <a:extLst>
                  <a:ext uri="{0D108BD9-81ED-4DB2-BD59-A6C34878D82A}">
                    <a16:rowId xmlns:a16="http://schemas.microsoft.com/office/drawing/2014/main" val="10002"/>
                  </a:ext>
                </a:extLst>
              </a:tr>
            </a:tbl>
          </a:graphicData>
        </a:graphic>
      </p:graphicFrame>
      <p:sp>
        <p:nvSpPr>
          <p:cNvPr id="5" name="TextBox 3"/>
          <p:cNvSpPr txBox="1">
            <a:spLocks noChangeArrowheads="1"/>
          </p:cNvSpPr>
          <p:nvPr/>
        </p:nvSpPr>
        <p:spPr bwMode="auto">
          <a:xfrm>
            <a:off x="228600" y="304800"/>
            <a:ext cx="8229600" cy="1569660"/>
          </a:xfrm>
          <a:prstGeom prst="rect">
            <a:avLst/>
          </a:prstGeom>
          <a:noFill/>
          <a:ln w="9525">
            <a:noFill/>
            <a:miter lim="800000"/>
            <a:headEnd/>
            <a:tailEnd/>
          </a:ln>
        </p:spPr>
        <p:txBody>
          <a:bodyPr>
            <a:spAutoFit/>
          </a:bodyPr>
          <a:lstStyle/>
          <a:p>
            <a:pPr>
              <a:defRPr/>
            </a:pPr>
            <a:r>
              <a:rPr lang="en-US" sz="2400" b="1" dirty="0" smtClean="0">
                <a:solidFill>
                  <a:srgbClr val="FF0000"/>
                </a:solidFill>
                <a:latin typeface="Calibri" pitchFamily="34" charset="0"/>
              </a:rPr>
              <a:t>C. Sexual Reproduction and Meiosis</a:t>
            </a:r>
            <a:endParaRPr lang="en-US" sz="2400" b="1" dirty="0">
              <a:solidFill>
                <a:srgbClr val="FF0000"/>
              </a:solidFill>
              <a:latin typeface="Calibri" pitchFamily="34" charset="0"/>
            </a:endParaRPr>
          </a:p>
          <a:p>
            <a:pPr marL="342900" indent="-342900">
              <a:buAutoNum type="arabicPeriod"/>
              <a:defRPr/>
            </a:pPr>
            <a:r>
              <a:rPr lang="en-US" b="1" dirty="0" smtClean="0">
                <a:solidFill>
                  <a:srgbClr val="00B0F0"/>
                </a:solidFill>
                <a:latin typeface="Calibri" pitchFamily="34" charset="0"/>
              </a:rPr>
              <a:t>Why Sex?</a:t>
            </a:r>
          </a:p>
          <a:p>
            <a:pPr>
              <a:defRPr/>
            </a:pPr>
            <a:r>
              <a:rPr lang="en-US" b="1" dirty="0">
                <a:solidFill>
                  <a:srgbClr val="FF0000"/>
                </a:solidFill>
                <a:latin typeface="Calibri" pitchFamily="34" charset="0"/>
              </a:rPr>
              <a:t>	</a:t>
            </a:r>
            <a:r>
              <a:rPr lang="en-US" b="1" dirty="0" smtClean="0">
                <a:solidFill>
                  <a:srgbClr val="7030A0"/>
                </a:solidFill>
                <a:latin typeface="Calibri" pitchFamily="34" charset="0"/>
              </a:rPr>
              <a:t>a. types  of sexes</a:t>
            </a:r>
          </a:p>
          <a:p>
            <a:pPr>
              <a:defRPr/>
            </a:pPr>
            <a:r>
              <a:rPr lang="en-US" b="1" dirty="0" smtClean="0">
                <a:solidFill>
                  <a:srgbClr val="7030A0"/>
                </a:solidFill>
                <a:latin typeface="Calibri" pitchFamily="34" charset="0"/>
              </a:rPr>
              <a:t>	b. Costs </a:t>
            </a:r>
            <a:r>
              <a:rPr lang="en-US" b="1" dirty="0">
                <a:solidFill>
                  <a:srgbClr val="7030A0"/>
                </a:solidFill>
                <a:latin typeface="Calibri" pitchFamily="34" charset="0"/>
              </a:rPr>
              <a:t>and Benefits of Asexual and Sexual Reproduction</a:t>
            </a:r>
          </a:p>
          <a:p>
            <a:pPr marL="342900" indent="-342900">
              <a:defRPr/>
            </a:pPr>
            <a:r>
              <a:rPr lang="en-US" b="1" dirty="0">
                <a:latin typeface="Calibri" pitchFamily="34" charset="0"/>
              </a:rPr>
              <a:t> </a:t>
            </a:r>
            <a:endParaRPr lang="en-US" b="1" dirty="0">
              <a:solidFill>
                <a:srgbClr val="00B050"/>
              </a:solidFill>
              <a:latin typeface="Calibri" pitchFamily="34" charset="0"/>
            </a:endParaRPr>
          </a:p>
        </p:txBody>
      </p:sp>
    </p:spTree>
    <p:extLst>
      <p:ext uri="{BB962C8B-B14F-4D97-AF65-F5344CB8AC3E}">
        <p14:creationId xmlns:p14="http://schemas.microsoft.com/office/powerpoint/2010/main" val="3784474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4mitosis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0668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3" descr="4mitosis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668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4600" y="990600"/>
            <a:ext cx="1600200" cy="2514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Arrow Connector 6"/>
          <p:cNvCxnSpPr/>
          <p:nvPr/>
        </p:nvCxnSpPr>
        <p:spPr>
          <a:xfrm rot="5400000">
            <a:off x="838201" y="4419600"/>
            <a:ext cx="1676400" cy="31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03" name="TextBox 7"/>
          <p:cNvSpPr txBox="1">
            <a:spLocks noChangeArrowheads="1"/>
          </p:cNvSpPr>
          <p:nvPr/>
        </p:nvSpPr>
        <p:spPr bwMode="auto">
          <a:xfrm>
            <a:off x="1524000" y="53340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X</a:t>
            </a:r>
          </a:p>
        </p:txBody>
      </p:sp>
      <p:cxnSp>
        <p:nvCxnSpPr>
          <p:cNvPr id="11" name="Straight Arrow Connector 10"/>
          <p:cNvCxnSpPr/>
          <p:nvPr/>
        </p:nvCxnSpPr>
        <p:spPr>
          <a:xfrm rot="5400000">
            <a:off x="3886994" y="4037806"/>
            <a:ext cx="2743200" cy="1830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H="1">
            <a:off x="5219700" y="4838700"/>
            <a:ext cx="1524000" cy="533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6172994" y="5409406"/>
            <a:ext cx="1447800" cy="687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6287294" y="4533106"/>
            <a:ext cx="533400" cy="306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5943600" y="3886200"/>
            <a:ext cx="1828800" cy="1371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09" name="TextBox 29"/>
          <p:cNvSpPr txBox="1">
            <a:spLocks noChangeArrowheads="1"/>
          </p:cNvSpPr>
          <p:nvPr/>
        </p:nvSpPr>
        <p:spPr bwMode="auto">
          <a:xfrm>
            <a:off x="7467600" y="55626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X</a:t>
            </a:r>
          </a:p>
        </p:txBody>
      </p:sp>
      <p:sp>
        <p:nvSpPr>
          <p:cNvPr id="4110" name="TextBox 30"/>
          <p:cNvSpPr txBox="1">
            <a:spLocks noChangeArrowheads="1"/>
          </p:cNvSpPr>
          <p:nvPr/>
        </p:nvSpPr>
        <p:spPr bwMode="auto">
          <a:xfrm>
            <a:off x="6096000" y="59436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X</a:t>
            </a:r>
          </a:p>
        </p:txBody>
      </p:sp>
      <p:sp>
        <p:nvSpPr>
          <p:cNvPr id="4111" name="TextBox 31"/>
          <p:cNvSpPr txBox="1">
            <a:spLocks noChangeArrowheads="1"/>
          </p:cNvSpPr>
          <p:nvPr/>
        </p:nvSpPr>
        <p:spPr bwMode="auto">
          <a:xfrm>
            <a:off x="6248400" y="50292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X</a:t>
            </a:r>
          </a:p>
        </p:txBody>
      </p:sp>
      <p:sp>
        <p:nvSpPr>
          <p:cNvPr id="4112" name="TextBox 34"/>
          <p:cNvSpPr txBox="1">
            <a:spLocks noChangeArrowheads="1"/>
          </p:cNvSpPr>
          <p:nvPr/>
        </p:nvSpPr>
        <p:spPr bwMode="auto">
          <a:xfrm>
            <a:off x="1981200" y="3810000"/>
            <a:ext cx="3505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Reproduction is selected for, by definition.</a:t>
            </a:r>
          </a:p>
        </p:txBody>
      </p:sp>
    </p:spTree>
    <p:extLst>
      <p:ext uri="{BB962C8B-B14F-4D97-AF65-F5344CB8AC3E}">
        <p14:creationId xmlns:p14="http://schemas.microsoft.com/office/powerpoint/2010/main" val="1546551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7200" y="2209800"/>
          <a:ext cx="8458200" cy="3459415"/>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533351">
                <a:tc>
                  <a:txBody>
                    <a:bodyPr/>
                    <a:lstStyle/>
                    <a:p>
                      <a:r>
                        <a:rPr lang="en-US" sz="1800" dirty="0" smtClean="0"/>
                        <a:t>Asexual (copying existing</a:t>
                      </a:r>
                      <a:r>
                        <a:rPr lang="en-US" sz="1800" baseline="0" dirty="0" smtClean="0"/>
                        <a:t> genotype)</a:t>
                      </a:r>
                      <a:endParaRPr lang="en-US" sz="1800" dirty="0"/>
                    </a:p>
                  </a:txBody>
                  <a:tcPr marT="45716" marB="45716"/>
                </a:tc>
                <a:tc>
                  <a:txBody>
                    <a:bodyPr/>
                    <a:lstStyle/>
                    <a:p>
                      <a:r>
                        <a:rPr lang="en-US" sz="1800" dirty="0" smtClean="0"/>
                        <a:t>Sexual (making new genotype)</a:t>
                      </a:r>
                      <a:endParaRPr lang="en-US" sz="1800" dirty="0"/>
                    </a:p>
                  </a:txBody>
                  <a:tcPr marT="45716" marB="45716"/>
                </a:tc>
                <a:extLst>
                  <a:ext uri="{0D108BD9-81ED-4DB2-BD59-A6C34878D82A}">
                    <a16:rowId xmlns:a16="http://schemas.microsoft.com/office/drawing/2014/main" val="10000"/>
                  </a:ext>
                </a:extLst>
              </a:tr>
              <a:tr h="1462906">
                <a:tc>
                  <a:txBody>
                    <a:bodyPr/>
                    <a:lstStyle/>
                    <a:p>
                      <a:r>
                        <a:rPr lang="en-US" sz="1800" dirty="0" smtClean="0">
                          <a:solidFill>
                            <a:schemeClr val="tx1">
                              <a:lumMod val="50000"/>
                              <a:lumOff val="50000"/>
                            </a:schemeClr>
                          </a:solidFill>
                        </a:rPr>
                        <a:t>Benefits</a:t>
                      </a:r>
                    </a:p>
                    <a:p>
                      <a:pPr marL="342900" indent="-342900">
                        <a:buAutoNum type="arabicParenR"/>
                      </a:pPr>
                      <a:r>
                        <a:rPr lang="en-US" sz="1800" dirty="0" smtClean="0">
                          <a:solidFill>
                            <a:schemeClr val="tx1">
                              <a:lumMod val="50000"/>
                              <a:lumOff val="50000"/>
                            </a:schemeClr>
                          </a:solidFill>
                        </a:rPr>
                        <a:t>No</a:t>
                      </a:r>
                      <a:r>
                        <a:rPr lang="en-US" sz="1800" baseline="0" dirty="0" smtClean="0">
                          <a:solidFill>
                            <a:schemeClr val="tx1">
                              <a:lumMod val="50000"/>
                              <a:lumOff val="50000"/>
                            </a:schemeClr>
                          </a:solidFill>
                        </a:rPr>
                        <a:t> mate need</a:t>
                      </a:r>
                    </a:p>
                    <a:p>
                      <a:pPr marL="342900" indent="-342900">
                        <a:buAutoNum type="arabicParenR"/>
                      </a:pPr>
                      <a:r>
                        <a:rPr lang="en-US" sz="1800" baseline="0" dirty="0" smtClean="0">
                          <a:solidFill>
                            <a:schemeClr val="tx1">
                              <a:lumMod val="50000"/>
                              <a:lumOff val="50000"/>
                            </a:schemeClr>
                          </a:solidFill>
                        </a:rPr>
                        <a:t>All genes transferred to every offspring</a:t>
                      </a:r>
                    </a:p>
                    <a:p>
                      <a:pPr marL="342900" indent="-342900">
                        <a:buAutoNum type="arabicParenR"/>
                      </a:pPr>
                      <a:r>
                        <a:rPr lang="en-US" sz="1800" baseline="0" dirty="0" smtClean="0">
                          <a:solidFill>
                            <a:schemeClr val="tx1">
                              <a:lumMod val="50000"/>
                              <a:lumOff val="50000"/>
                            </a:schemeClr>
                          </a:solidFill>
                        </a:rPr>
                        <a:t>Offspring survival high in same environment</a:t>
                      </a:r>
                      <a:endParaRPr lang="en-US" sz="1800" dirty="0">
                        <a:solidFill>
                          <a:schemeClr val="tx1">
                            <a:lumMod val="50000"/>
                            <a:lumOff val="50000"/>
                          </a:schemeClr>
                        </a:solidFill>
                      </a:endParaRPr>
                    </a:p>
                  </a:txBody>
                  <a:tcPr marT="45716" marB="45716"/>
                </a:tc>
                <a:tc>
                  <a:txBody>
                    <a:bodyPr/>
                    <a:lstStyle/>
                    <a:p>
                      <a:r>
                        <a:rPr lang="en-US" sz="1800" dirty="0" smtClean="0"/>
                        <a:t>Costs</a:t>
                      </a:r>
                    </a:p>
                    <a:p>
                      <a:pPr marL="342900" indent="-342900">
                        <a:buAutoNum type="arabicParenR"/>
                      </a:pPr>
                      <a:r>
                        <a:rPr lang="en-US" sz="1800" dirty="0" smtClean="0"/>
                        <a:t>May</a:t>
                      </a:r>
                      <a:r>
                        <a:rPr lang="en-US" sz="1800" baseline="0" dirty="0" smtClean="0"/>
                        <a:t> need to find/acquire a mate</a:t>
                      </a:r>
                    </a:p>
                    <a:p>
                      <a:pPr marL="342900" indent="-342900">
                        <a:buAutoNum type="arabicParenR"/>
                      </a:pPr>
                      <a:r>
                        <a:rPr lang="en-US" sz="1800" baseline="0" dirty="0" smtClean="0"/>
                        <a:t>Only ½ genes to each offspring</a:t>
                      </a:r>
                    </a:p>
                    <a:p>
                      <a:pPr marL="342900" indent="-342900">
                        <a:buAutoNum type="arabicParenR"/>
                      </a:pPr>
                      <a:r>
                        <a:rPr lang="en-US" sz="1800" baseline="0" dirty="0" smtClean="0"/>
                        <a:t>Offspring variable – many combo’s bad</a:t>
                      </a:r>
                      <a:endParaRPr lang="en-US" sz="1800" dirty="0"/>
                    </a:p>
                  </a:txBody>
                  <a:tcPr marT="45716" marB="45716"/>
                </a:tc>
                <a:extLst>
                  <a:ext uri="{0D108BD9-81ED-4DB2-BD59-A6C34878D82A}">
                    <a16:rowId xmlns:a16="http://schemas.microsoft.com/office/drawing/2014/main" val="10001"/>
                  </a:ext>
                </a:extLst>
              </a:tr>
              <a:tr h="1462906">
                <a:tc>
                  <a:txBody>
                    <a:bodyPr/>
                    <a:lstStyle/>
                    <a:p>
                      <a:r>
                        <a:rPr lang="en-US" sz="1800" dirty="0" smtClean="0">
                          <a:solidFill>
                            <a:schemeClr val="tx1">
                              <a:lumMod val="50000"/>
                              <a:lumOff val="50000"/>
                            </a:schemeClr>
                          </a:solidFill>
                        </a:rPr>
                        <a:t>Costs</a:t>
                      </a:r>
                    </a:p>
                    <a:p>
                      <a:pPr marL="342900" indent="-342900">
                        <a:buAutoNum type="arabicParenR"/>
                      </a:pPr>
                      <a:r>
                        <a:rPr lang="en-US" sz="1800" dirty="0" smtClean="0">
                          <a:solidFill>
                            <a:schemeClr val="tx1">
                              <a:lumMod val="50000"/>
                              <a:lumOff val="50000"/>
                            </a:schemeClr>
                          </a:solidFill>
                        </a:rPr>
                        <a:t>“Muller’s ratchet”</a:t>
                      </a:r>
                    </a:p>
                    <a:p>
                      <a:pPr marL="342900" indent="-342900">
                        <a:buAutoNum type="arabicParenR"/>
                      </a:pPr>
                      <a:r>
                        <a:rPr lang="en-US" sz="1800" dirty="0" smtClean="0">
                          <a:solidFill>
                            <a:schemeClr val="tx1">
                              <a:lumMod val="50000"/>
                              <a:lumOff val="50000"/>
                            </a:schemeClr>
                          </a:solidFill>
                        </a:rPr>
                        <a:t>Mutation</a:t>
                      </a:r>
                      <a:r>
                        <a:rPr lang="en-US" sz="1800" baseline="0" dirty="0" smtClean="0">
                          <a:solidFill>
                            <a:schemeClr val="tx1">
                              <a:lumMod val="50000"/>
                              <a:lumOff val="50000"/>
                            </a:schemeClr>
                          </a:solidFill>
                        </a:rPr>
                        <a:t> (rare) only source of variation</a:t>
                      </a:r>
                    </a:p>
                    <a:p>
                      <a:pPr marL="342900" indent="-342900">
                        <a:buAutoNum type="arabicParenR"/>
                      </a:pPr>
                      <a:r>
                        <a:rPr lang="en-US" sz="1800" baseline="0" dirty="0" smtClean="0">
                          <a:solidFill>
                            <a:schemeClr val="tx1">
                              <a:lumMod val="50000"/>
                              <a:lumOff val="50000"/>
                            </a:schemeClr>
                          </a:solidFill>
                        </a:rPr>
                        <a:t>Offspring survival is “all or none” in a changing environment</a:t>
                      </a:r>
                      <a:endParaRPr lang="en-US" sz="1800" dirty="0">
                        <a:solidFill>
                          <a:schemeClr val="tx1">
                            <a:lumMod val="50000"/>
                            <a:lumOff val="50000"/>
                          </a:schemeClr>
                        </a:solidFill>
                      </a:endParaRPr>
                    </a:p>
                  </a:txBody>
                  <a:tcPr marT="45716" marB="45716"/>
                </a:tc>
                <a:tc>
                  <a:txBody>
                    <a:bodyPr/>
                    <a:lstStyle/>
                    <a:p>
                      <a:endParaRPr lang="en-US" sz="1800" dirty="0"/>
                    </a:p>
                  </a:txBody>
                  <a:tcPr marT="45716" marB="45716"/>
                </a:tc>
                <a:extLst>
                  <a:ext uri="{0D108BD9-81ED-4DB2-BD59-A6C34878D82A}">
                    <a16:rowId xmlns:a16="http://schemas.microsoft.com/office/drawing/2014/main" val="10002"/>
                  </a:ext>
                </a:extLst>
              </a:tr>
            </a:tbl>
          </a:graphicData>
        </a:graphic>
      </p:graphicFrame>
      <p:sp>
        <p:nvSpPr>
          <p:cNvPr id="5" name="TextBox 3"/>
          <p:cNvSpPr txBox="1">
            <a:spLocks noChangeArrowheads="1"/>
          </p:cNvSpPr>
          <p:nvPr/>
        </p:nvSpPr>
        <p:spPr bwMode="auto">
          <a:xfrm>
            <a:off x="228600" y="304800"/>
            <a:ext cx="8229600" cy="1569660"/>
          </a:xfrm>
          <a:prstGeom prst="rect">
            <a:avLst/>
          </a:prstGeom>
          <a:noFill/>
          <a:ln w="9525">
            <a:noFill/>
            <a:miter lim="800000"/>
            <a:headEnd/>
            <a:tailEnd/>
          </a:ln>
        </p:spPr>
        <p:txBody>
          <a:bodyPr>
            <a:spAutoFit/>
          </a:bodyPr>
          <a:lstStyle/>
          <a:p>
            <a:pPr>
              <a:defRPr/>
            </a:pPr>
            <a:r>
              <a:rPr lang="en-US" sz="2400" b="1" dirty="0" smtClean="0">
                <a:solidFill>
                  <a:srgbClr val="FF0000"/>
                </a:solidFill>
                <a:latin typeface="Calibri" pitchFamily="34" charset="0"/>
              </a:rPr>
              <a:t>C. Sexual Reproduction and Meiosis</a:t>
            </a:r>
            <a:endParaRPr lang="en-US" sz="2400" b="1" dirty="0">
              <a:solidFill>
                <a:srgbClr val="FF0000"/>
              </a:solidFill>
              <a:latin typeface="Calibri" pitchFamily="34" charset="0"/>
            </a:endParaRPr>
          </a:p>
          <a:p>
            <a:pPr marL="342900" indent="-342900">
              <a:buAutoNum type="arabicPeriod"/>
              <a:defRPr/>
            </a:pPr>
            <a:r>
              <a:rPr lang="en-US" b="1" dirty="0" smtClean="0">
                <a:solidFill>
                  <a:srgbClr val="00B0F0"/>
                </a:solidFill>
                <a:latin typeface="Calibri" pitchFamily="34" charset="0"/>
              </a:rPr>
              <a:t>Why Sex?</a:t>
            </a:r>
          </a:p>
          <a:p>
            <a:pPr>
              <a:defRPr/>
            </a:pPr>
            <a:r>
              <a:rPr lang="en-US" b="1" dirty="0">
                <a:solidFill>
                  <a:srgbClr val="FF0000"/>
                </a:solidFill>
                <a:latin typeface="Calibri" pitchFamily="34" charset="0"/>
              </a:rPr>
              <a:t>	</a:t>
            </a:r>
            <a:r>
              <a:rPr lang="en-US" b="1" dirty="0" smtClean="0">
                <a:solidFill>
                  <a:srgbClr val="7030A0"/>
                </a:solidFill>
                <a:latin typeface="Calibri" pitchFamily="34" charset="0"/>
              </a:rPr>
              <a:t>a. types  of sexes</a:t>
            </a:r>
          </a:p>
          <a:p>
            <a:pPr>
              <a:defRPr/>
            </a:pPr>
            <a:r>
              <a:rPr lang="en-US" b="1" dirty="0" smtClean="0">
                <a:solidFill>
                  <a:srgbClr val="7030A0"/>
                </a:solidFill>
                <a:latin typeface="Calibri" pitchFamily="34" charset="0"/>
              </a:rPr>
              <a:t>	b. Costs </a:t>
            </a:r>
            <a:r>
              <a:rPr lang="en-US" b="1" dirty="0">
                <a:solidFill>
                  <a:srgbClr val="7030A0"/>
                </a:solidFill>
                <a:latin typeface="Calibri" pitchFamily="34" charset="0"/>
              </a:rPr>
              <a:t>and Benefits of Asexual and Sexual Reproduction</a:t>
            </a:r>
          </a:p>
          <a:p>
            <a:pPr marL="342900" indent="-342900">
              <a:defRPr/>
            </a:pPr>
            <a:r>
              <a:rPr lang="en-US" b="1" dirty="0">
                <a:latin typeface="Calibri" pitchFamily="34" charset="0"/>
              </a:rPr>
              <a:t> </a:t>
            </a:r>
            <a:endParaRPr lang="en-US" b="1" dirty="0">
              <a:solidFill>
                <a:srgbClr val="00B050"/>
              </a:solidFill>
              <a:latin typeface="Calibri" pitchFamily="34" charset="0"/>
            </a:endParaRPr>
          </a:p>
        </p:txBody>
      </p:sp>
    </p:spTree>
    <p:extLst>
      <p:ext uri="{BB962C8B-B14F-4D97-AF65-F5344CB8AC3E}">
        <p14:creationId xmlns:p14="http://schemas.microsoft.com/office/powerpoint/2010/main" val="2736470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7200" y="2209800"/>
          <a:ext cx="8458200" cy="3459415"/>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533351">
                <a:tc>
                  <a:txBody>
                    <a:bodyPr/>
                    <a:lstStyle/>
                    <a:p>
                      <a:r>
                        <a:rPr lang="en-US" sz="1800" dirty="0" smtClean="0"/>
                        <a:t>Asexual (copying existing</a:t>
                      </a:r>
                      <a:r>
                        <a:rPr lang="en-US" sz="1800" baseline="0" dirty="0" smtClean="0"/>
                        <a:t> genotype)</a:t>
                      </a:r>
                      <a:endParaRPr lang="en-US" sz="1800" dirty="0"/>
                    </a:p>
                  </a:txBody>
                  <a:tcPr marT="45716" marB="45716"/>
                </a:tc>
                <a:tc>
                  <a:txBody>
                    <a:bodyPr/>
                    <a:lstStyle/>
                    <a:p>
                      <a:r>
                        <a:rPr lang="en-US" sz="1800" dirty="0" smtClean="0"/>
                        <a:t>Sexual (making new genotype)</a:t>
                      </a:r>
                      <a:endParaRPr lang="en-US" sz="1800" dirty="0"/>
                    </a:p>
                  </a:txBody>
                  <a:tcPr marT="45716" marB="45716"/>
                </a:tc>
                <a:extLst>
                  <a:ext uri="{0D108BD9-81ED-4DB2-BD59-A6C34878D82A}">
                    <a16:rowId xmlns:a16="http://schemas.microsoft.com/office/drawing/2014/main" val="10000"/>
                  </a:ext>
                </a:extLst>
              </a:tr>
              <a:tr h="1462906">
                <a:tc>
                  <a:txBody>
                    <a:bodyPr/>
                    <a:lstStyle/>
                    <a:p>
                      <a:r>
                        <a:rPr lang="en-US" sz="1800" dirty="0" smtClean="0">
                          <a:solidFill>
                            <a:schemeClr val="tx1">
                              <a:lumMod val="50000"/>
                              <a:lumOff val="50000"/>
                            </a:schemeClr>
                          </a:solidFill>
                        </a:rPr>
                        <a:t>Benefits</a:t>
                      </a:r>
                    </a:p>
                    <a:p>
                      <a:pPr marL="342900" indent="-342900">
                        <a:buAutoNum type="arabicParenR"/>
                      </a:pPr>
                      <a:r>
                        <a:rPr lang="en-US" sz="1800" dirty="0" smtClean="0">
                          <a:solidFill>
                            <a:schemeClr val="tx1">
                              <a:lumMod val="50000"/>
                              <a:lumOff val="50000"/>
                            </a:schemeClr>
                          </a:solidFill>
                        </a:rPr>
                        <a:t>No</a:t>
                      </a:r>
                      <a:r>
                        <a:rPr lang="en-US" sz="1800" baseline="0" dirty="0" smtClean="0">
                          <a:solidFill>
                            <a:schemeClr val="tx1">
                              <a:lumMod val="50000"/>
                              <a:lumOff val="50000"/>
                            </a:schemeClr>
                          </a:solidFill>
                        </a:rPr>
                        <a:t> mate need</a:t>
                      </a:r>
                    </a:p>
                    <a:p>
                      <a:pPr marL="342900" indent="-342900">
                        <a:buAutoNum type="arabicParenR"/>
                      </a:pPr>
                      <a:r>
                        <a:rPr lang="en-US" sz="1800" baseline="0" dirty="0" smtClean="0">
                          <a:solidFill>
                            <a:schemeClr val="tx1">
                              <a:lumMod val="50000"/>
                              <a:lumOff val="50000"/>
                            </a:schemeClr>
                          </a:solidFill>
                        </a:rPr>
                        <a:t>All genes transferred to every offspring</a:t>
                      </a:r>
                    </a:p>
                    <a:p>
                      <a:pPr marL="342900" indent="-342900">
                        <a:buAutoNum type="arabicParenR"/>
                      </a:pPr>
                      <a:r>
                        <a:rPr lang="en-US" sz="1800" baseline="0" dirty="0" smtClean="0">
                          <a:solidFill>
                            <a:schemeClr val="tx1">
                              <a:lumMod val="50000"/>
                              <a:lumOff val="50000"/>
                            </a:schemeClr>
                          </a:solidFill>
                        </a:rPr>
                        <a:t>Offspring survival high in same environment</a:t>
                      </a:r>
                      <a:endParaRPr lang="en-US" sz="1800" dirty="0">
                        <a:solidFill>
                          <a:schemeClr val="tx1">
                            <a:lumMod val="50000"/>
                            <a:lumOff val="50000"/>
                          </a:schemeClr>
                        </a:solidFill>
                      </a:endParaRPr>
                    </a:p>
                  </a:txBody>
                  <a:tcPr marT="45716" marB="45716"/>
                </a:tc>
                <a:tc>
                  <a:txBody>
                    <a:bodyPr/>
                    <a:lstStyle/>
                    <a:p>
                      <a:r>
                        <a:rPr lang="en-US" sz="1800" dirty="0" smtClean="0">
                          <a:solidFill>
                            <a:schemeClr val="tx1">
                              <a:lumMod val="50000"/>
                              <a:lumOff val="50000"/>
                            </a:schemeClr>
                          </a:solidFill>
                        </a:rPr>
                        <a:t>Costs</a:t>
                      </a:r>
                    </a:p>
                    <a:p>
                      <a:pPr marL="342900" indent="-342900">
                        <a:buAutoNum type="arabicParenR"/>
                      </a:pPr>
                      <a:r>
                        <a:rPr lang="en-US" sz="1800" dirty="0" smtClean="0">
                          <a:solidFill>
                            <a:schemeClr val="tx1">
                              <a:lumMod val="50000"/>
                              <a:lumOff val="50000"/>
                            </a:schemeClr>
                          </a:solidFill>
                        </a:rPr>
                        <a:t>May</a:t>
                      </a:r>
                      <a:r>
                        <a:rPr lang="en-US" sz="1800" baseline="0" dirty="0" smtClean="0">
                          <a:solidFill>
                            <a:schemeClr val="tx1">
                              <a:lumMod val="50000"/>
                              <a:lumOff val="50000"/>
                            </a:schemeClr>
                          </a:solidFill>
                        </a:rPr>
                        <a:t> need to find/acquire a mate</a:t>
                      </a:r>
                    </a:p>
                    <a:p>
                      <a:pPr marL="342900" indent="-342900">
                        <a:buAutoNum type="arabicParenR"/>
                      </a:pPr>
                      <a:r>
                        <a:rPr lang="en-US" sz="1800" baseline="0" dirty="0" smtClean="0">
                          <a:solidFill>
                            <a:schemeClr val="tx1">
                              <a:lumMod val="50000"/>
                              <a:lumOff val="50000"/>
                            </a:schemeClr>
                          </a:solidFill>
                        </a:rPr>
                        <a:t>Only ½ genes to each offspring</a:t>
                      </a:r>
                    </a:p>
                    <a:p>
                      <a:pPr marL="342900" indent="-342900">
                        <a:buAutoNum type="arabicParenR"/>
                      </a:pPr>
                      <a:r>
                        <a:rPr lang="en-US" sz="1800" baseline="0" dirty="0" smtClean="0">
                          <a:solidFill>
                            <a:schemeClr val="tx1">
                              <a:lumMod val="50000"/>
                              <a:lumOff val="50000"/>
                            </a:schemeClr>
                          </a:solidFill>
                        </a:rPr>
                        <a:t>Offspring variable – many combo’s bad</a:t>
                      </a:r>
                      <a:endParaRPr lang="en-US" sz="1800" dirty="0">
                        <a:solidFill>
                          <a:schemeClr val="tx1">
                            <a:lumMod val="50000"/>
                            <a:lumOff val="50000"/>
                          </a:schemeClr>
                        </a:solidFill>
                      </a:endParaRPr>
                    </a:p>
                  </a:txBody>
                  <a:tcPr marT="45716" marB="45716"/>
                </a:tc>
                <a:extLst>
                  <a:ext uri="{0D108BD9-81ED-4DB2-BD59-A6C34878D82A}">
                    <a16:rowId xmlns:a16="http://schemas.microsoft.com/office/drawing/2014/main" val="10001"/>
                  </a:ext>
                </a:extLst>
              </a:tr>
              <a:tr h="1462906">
                <a:tc>
                  <a:txBody>
                    <a:bodyPr/>
                    <a:lstStyle/>
                    <a:p>
                      <a:r>
                        <a:rPr lang="en-US" sz="1800" dirty="0" smtClean="0">
                          <a:solidFill>
                            <a:schemeClr val="tx1">
                              <a:lumMod val="50000"/>
                              <a:lumOff val="50000"/>
                            </a:schemeClr>
                          </a:solidFill>
                        </a:rPr>
                        <a:t>Costs</a:t>
                      </a:r>
                    </a:p>
                    <a:p>
                      <a:pPr marL="342900" indent="-342900">
                        <a:buAutoNum type="arabicParenR"/>
                      </a:pPr>
                      <a:r>
                        <a:rPr lang="en-US" sz="1800" dirty="0" smtClean="0">
                          <a:solidFill>
                            <a:schemeClr val="tx1">
                              <a:lumMod val="50000"/>
                              <a:lumOff val="50000"/>
                            </a:schemeClr>
                          </a:solidFill>
                        </a:rPr>
                        <a:t>“Muller’s ratchet”</a:t>
                      </a:r>
                    </a:p>
                    <a:p>
                      <a:pPr marL="342900" indent="-342900">
                        <a:buAutoNum type="arabicParenR"/>
                      </a:pPr>
                      <a:r>
                        <a:rPr lang="en-US" sz="1800" dirty="0" smtClean="0">
                          <a:solidFill>
                            <a:schemeClr val="tx1">
                              <a:lumMod val="50000"/>
                              <a:lumOff val="50000"/>
                            </a:schemeClr>
                          </a:solidFill>
                        </a:rPr>
                        <a:t>Mutation</a:t>
                      </a:r>
                      <a:r>
                        <a:rPr lang="en-US" sz="1800" baseline="0" dirty="0" smtClean="0">
                          <a:solidFill>
                            <a:schemeClr val="tx1">
                              <a:lumMod val="50000"/>
                              <a:lumOff val="50000"/>
                            </a:schemeClr>
                          </a:solidFill>
                        </a:rPr>
                        <a:t> (rare) only source of variation</a:t>
                      </a:r>
                    </a:p>
                    <a:p>
                      <a:pPr marL="342900" indent="-342900">
                        <a:buAutoNum type="arabicParenR"/>
                      </a:pPr>
                      <a:r>
                        <a:rPr lang="en-US" sz="1800" baseline="0" dirty="0" smtClean="0">
                          <a:solidFill>
                            <a:schemeClr val="tx1">
                              <a:lumMod val="50000"/>
                              <a:lumOff val="50000"/>
                            </a:schemeClr>
                          </a:solidFill>
                        </a:rPr>
                        <a:t>Offspring survival is “all or none” in a changing environment</a:t>
                      </a:r>
                      <a:endParaRPr lang="en-US" sz="1800" dirty="0">
                        <a:solidFill>
                          <a:schemeClr val="tx1">
                            <a:lumMod val="50000"/>
                            <a:lumOff val="50000"/>
                          </a:schemeClr>
                        </a:solidFill>
                      </a:endParaRPr>
                    </a:p>
                  </a:txBody>
                  <a:tcPr marT="45716" marB="45716"/>
                </a:tc>
                <a:tc>
                  <a:txBody>
                    <a:bodyPr/>
                    <a:lstStyle/>
                    <a:p>
                      <a:r>
                        <a:rPr lang="en-US" sz="1800" dirty="0" smtClean="0"/>
                        <a:t>Benefits</a:t>
                      </a:r>
                    </a:p>
                    <a:p>
                      <a:pPr marL="342900" indent="-342900">
                        <a:buAutoNum type="arabicParenR"/>
                      </a:pPr>
                      <a:r>
                        <a:rPr lang="en-US" sz="1800" dirty="0" smtClean="0"/>
                        <a:t>Not</a:t>
                      </a:r>
                      <a:r>
                        <a:rPr lang="en-US" sz="1800" baseline="0" dirty="0" smtClean="0"/>
                        <a:t> all genes inherited – no ratchet</a:t>
                      </a:r>
                    </a:p>
                    <a:p>
                      <a:pPr marL="342900" indent="-342900">
                        <a:buAutoNum type="arabicParenR"/>
                      </a:pPr>
                      <a:r>
                        <a:rPr lang="en-US" sz="1800" baseline="0" dirty="0" smtClean="0"/>
                        <a:t>MUCH more variation produced</a:t>
                      </a:r>
                    </a:p>
                    <a:p>
                      <a:pPr marL="342900" indent="-342900">
                        <a:buAutoNum type="arabicParenR"/>
                      </a:pPr>
                      <a:r>
                        <a:rPr lang="en-US" sz="1800" baseline="0" dirty="0" smtClean="0"/>
                        <a:t>In a changing environment, producing variable offspring is very adaptive</a:t>
                      </a:r>
                      <a:endParaRPr lang="en-US" sz="1800" dirty="0"/>
                    </a:p>
                  </a:txBody>
                  <a:tcPr marT="45716" marB="45716"/>
                </a:tc>
                <a:extLst>
                  <a:ext uri="{0D108BD9-81ED-4DB2-BD59-A6C34878D82A}">
                    <a16:rowId xmlns:a16="http://schemas.microsoft.com/office/drawing/2014/main" val="10002"/>
                  </a:ext>
                </a:extLst>
              </a:tr>
            </a:tbl>
          </a:graphicData>
        </a:graphic>
      </p:graphicFrame>
      <p:sp>
        <p:nvSpPr>
          <p:cNvPr id="5" name="TextBox 3"/>
          <p:cNvSpPr txBox="1">
            <a:spLocks noChangeArrowheads="1"/>
          </p:cNvSpPr>
          <p:nvPr/>
        </p:nvSpPr>
        <p:spPr bwMode="auto">
          <a:xfrm>
            <a:off x="228600" y="304800"/>
            <a:ext cx="8229600" cy="1569660"/>
          </a:xfrm>
          <a:prstGeom prst="rect">
            <a:avLst/>
          </a:prstGeom>
          <a:noFill/>
          <a:ln w="9525">
            <a:noFill/>
            <a:miter lim="800000"/>
            <a:headEnd/>
            <a:tailEnd/>
          </a:ln>
        </p:spPr>
        <p:txBody>
          <a:bodyPr>
            <a:spAutoFit/>
          </a:bodyPr>
          <a:lstStyle/>
          <a:p>
            <a:pPr>
              <a:defRPr/>
            </a:pPr>
            <a:r>
              <a:rPr lang="en-US" sz="2400" b="1" dirty="0" smtClean="0">
                <a:solidFill>
                  <a:srgbClr val="FF0000"/>
                </a:solidFill>
                <a:latin typeface="Calibri" pitchFamily="34" charset="0"/>
              </a:rPr>
              <a:t>C. Sexual Reproduction and Meiosis</a:t>
            </a:r>
            <a:endParaRPr lang="en-US" sz="2400" b="1" dirty="0">
              <a:solidFill>
                <a:srgbClr val="FF0000"/>
              </a:solidFill>
              <a:latin typeface="Calibri" pitchFamily="34" charset="0"/>
            </a:endParaRPr>
          </a:p>
          <a:p>
            <a:pPr marL="342900" indent="-342900">
              <a:buAutoNum type="arabicPeriod"/>
              <a:defRPr/>
            </a:pPr>
            <a:r>
              <a:rPr lang="en-US" b="1" dirty="0" smtClean="0">
                <a:solidFill>
                  <a:srgbClr val="00B0F0"/>
                </a:solidFill>
                <a:latin typeface="Calibri" pitchFamily="34" charset="0"/>
              </a:rPr>
              <a:t>Why Sex?</a:t>
            </a:r>
          </a:p>
          <a:p>
            <a:pPr>
              <a:defRPr/>
            </a:pPr>
            <a:r>
              <a:rPr lang="en-US" b="1" dirty="0">
                <a:solidFill>
                  <a:srgbClr val="FF0000"/>
                </a:solidFill>
                <a:latin typeface="Calibri" pitchFamily="34" charset="0"/>
              </a:rPr>
              <a:t>	</a:t>
            </a:r>
            <a:r>
              <a:rPr lang="en-US" b="1" dirty="0" smtClean="0">
                <a:solidFill>
                  <a:srgbClr val="7030A0"/>
                </a:solidFill>
                <a:latin typeface="Calibri" pitchFamily="34" charset="0"/>
              </a:rPr>
              <a:t>a. types  of sexes</a:t>
            </a:r>
          </a:p>
          <a:p>
            <a:pPr>
              <a:defRPr/>
            </a:pPr>
            <a:r>
              <a:rPr lang="en-US" b="1" dirty="0" smtClean="0">
                <a:solidFill>
                  <a:srgbClr val="7030A0"/>
                </a:solidFill>
                <a:latin typeface="Calibri" pitchFamily="34" charset="0"/>
              </a:rPr>
              <a:t>	b. Costs </a:t>
            </a:r>
            <a:r>
              <a:rPr lang="en-US" b="1" dirty="0">
                <a:solidFill>
                  <a:srgbClr val="7030A0"/>
                </a:solidFill>
                <a:latin typeface="Calibri" pitchFamily="34" charset="0"/>
              </a:rPr>
              <a:t>and Benefits of Asexual and Sexual Reproduction</a:t>
            </a:r>
          </a:p>
          <a:p>
            <a:pPr marL="342900" indent="-342900">
              <a:defRPr/>
            </a:pPr>
            <a:r>
              <a:rPr lang="en-US" b="1" dirty="0">
                <a:latin typeface="Calibri" pitchFamily="34" charset="0"/>
              </a:rPr>
              <a:t> </a:t>
            </a:r>
            <a:endParaRPr lang="en-US" b="1" dirty="0">
              <a:solidFill>
                <a:srgbClr val="00B050"/>
              </a:solidFill>
              <a:latin typeface="Calibri" pitchFamily="34" charset="0"/>
            </a:endParaRPr>
          </a:p>
        </p:txBody>
      </p:sp>
    </p:spTree>
    <p:extLst>
      <p:ext uri="{BB962C8B-B14F-4D97-AF65-F5344CB8AC3E}">
        <p14:creationId xmlns:p14="http://schemas.microsoft.com/office/powerpoint/2010/main" val="3941172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7200" y="2209800"/>
          <a:ext cx="8458200" cy="3459415"/>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533351">
                <a:tc>
                  <a:txBody>
                    <a:bodyPr/>
                    <a:lstStyle/>
                    <a:p>
                      <a:r>
                        <a:rPr lang="en-US" sz="1800" dirty="0" smtClean="0"/>
                        <a:t>Asexual (copying existing</a:t>
                      </a:r>
                      <a:r>
                        <a:rPr lang="en-US" sz="1800" baseline="0" dirty="0" smtClean="0"/>
                        <a:t> genotype)</a:t>
                      </a:r>
                      <a:endParaRPr lang="en-US" sz="1800" dirty="0"/>
                    </a:p>
                  </a:txBody>
                  <a:tcPr marT="45716" marB="45716"/>
                </a:tc>
                <a:tc>
                  <a:txBody>
                    <a:bodyPr/>
                    <a:lstStyle/>
                    <a:p>
                      <a:r>
                        <a:rPr lang="en-US" sz="1800" dirty="0" smtClean="0"/>
                        <a:t>Sexual (making new genotype)</a:t>
                      </a:r>
                      <a:endParaRPr lang="en-US" sz="1800" dirty="0"/>
                    </a:p>
                  </a:txBody>
                  <a:tcPr marT="45716" marB="45716"/>
                </a:tc>
                <a:extLst>
                  <a:ext uri="{0D108BD9-81ED-4DB2-BD59-A6C34878D82A}">
                    <a16:rowId xmlns:a16="http://schemas.microsoft.com/office/drawing/2014/main" val="10000"/>
                  </a:ext>
                </a:extLst>
              </a:tr>
              <a:tr h="1462906">
                <a:tc>
                  <a:txBody>
                    <a:bodyPr/>
                    <a:lstStyle/>
                    <a:p>
                      <a:r>
                        <a:rPr lang="en-US" sz="1800" dirty="0" smtClean="0">
                          <a:solidFill>
                            <a:schemeClr val="tx1">
                              <a:lumMod val="50000"/>
                              <a:lumOff val="50000"/>
                            </a:schemeClr>
                          </a:solidFill>
                        </a:rPr>
                        <a:t>Benefits</a:t>
                      </a:r>
                    </a:p>
                    <a:p>
                      <a:pPr marL="342900" indent="-342900">
                        <a:buAutoNum type="arabicParenR"/>
                      </a:pPr>
                      <a:r>
                        <a:rPr lang="en-US" sz="1800" dirty="0" smtClean="0">
                          <a:solidFill>
                            <a:schemeClr val="tx1">
                              <a:lumMod val="50000"/>
                              <a:lumOff val="50000"/>
                            </a:schemeClr>
                          </a:solidFill>
                        </a:rPr>
                        <a:t>No</a:t>
                      </a:r>
                      <a:r>
                        <a:rPr lang="en-US" sz="1800" baseline="0" dirty="0" smtClean="0">
                          <a:solidFill>
                            <a:schemeClr val="tx1">
                              <a:lumMod val="50000"/>
                              <a:lumOff val="50000"/>
                            </a:schemeClr>
                          </a:solidFill>
                        </a:rPr>
                        <a:t> mate need</a:t>
                      </a:r>
                    </a:p>
                    <a:p>
                      <a:pPr marL="342900" indent="-342900">
                        <a:buAutoNum type="arabicParenR"/>
                      </a:pPr>
                      <a:r>
                        <a:rPr lang="en-US" sz="1800" baseline="0" dirty="0" smtClean="0">
                          <a:solidFill>
                            <a:schemeClr val="tx1">
                              <a:lumMod val="50000"/>
                              <a:lumOff val="50000"/>
                            </a:schemeClr>
                          </a:solidFill>
                        </a:rPr>
                        <a:t>All genes transferred to every offspring</a:t>
                      </a:r>
                    </a:p>
                    <a:p>
                      <a:pPr marL="342900" indent="-342900">
                        <a:buAutoNum type="arabicParenR"/>
                      </a:pPr>
                      <a:r>
                        <a:rPr lang="en-US" sz="1800" baseline="0" dirty="0" smtClean="0">
                          <a:solidFill>
                            <a:schemeClr val="tx1">
                              <a:lumMod val="50000"/>
                              <a:lumOff val="50000"/>
                            </a:schemeClr>
                          </a:solidFill>
                        </a:rPr>
                        <a:t>Offspring survival high in same environment</a:t>
                      </a:r>
                      <a:endParaRPr lang="en-US" sz="1800" dirty="0">
                        <a:solidFill>
                          <a:schemeClr val="tx1">
                            <a:lumMod val="50000"/>
                            <a:lumOff val="50000"/>
                          </a:schemeClr>
                        </a:solidFill>
                      </a:endParaRPr>
                    </a:p>
                  </a:txBody>
                  <a:tcPr marT="45716" marB="45716"/>
                </a:tc>
                <a:tc>
                  <a:txBody>
                    <a:bodyPr/>
                    <a:lstStyle/>
                    <a:p>
                      <a:r>
                        <a:rPr lang="en-US" sz="1800" dirty="0" smtClean="0">
                          <a:solidFill>
                            <a:schemeClr val="tx1">
                              <a:lumMod val="50000"/>
                              <a:lumOff val="50000"/>
                            </a:schemeClr>
                          </a:solidFill>
                        </a:rPr>
                        <a:t>Costs</a:t>
                      </a:r>
                    </a:p>
                    <a:p>
                      <a:pPr marL="342900" indent="-342900">
                        <a:buAutoNum type="arabicParenR"/>
                      </a:pPr>
                      <a:r>
                        <a:rPr lang="en-US" sz="1800" dirty="0" smtClean="0">
                          <a:solidFill>
                            <a:schemeClr val="tx1">
                              <a:lumMod val="50000"/>
                              <a:lumOff val="50000"/>
                            </a:schemeClr>
                          </a:solidFill>
                        </a:rPr>
                        <a:t>May</a:t>
                      </a:r>
                      <a:r>
                        <a:rPr lang="en-US" sz="1800" baseline="0" dirty="0" smtClean="0">
                          <a:solidFill>
                            <a:schemeClr val="tx1">
                              <a:lumMod val="50000"/>
                              <a:lumOff val="50000"/>
                            </a:schemeClr>
                          </a:solidFill>
                        </a:rPr>
                        <a:t> need to find/acquire a mate</a:t>
                      </a:r>
                    </a:p>
                    <a:p>
                      <a:pPr marL="342900" indent="-342900">
                        <a:buAutoNum type="arabicParenR"/>
                      </a:pPr>
                      <a:r>
                        <a:rPr lang="en-US" sz="1800" baseline="0" dirty="0" smtClean="0">
                          <a:solidFill>
                            <a:schemeClr val="tx1">
                              <a:lumMod val="50000"/>
                              <a:lumOff val="50000"/>
                            </a:schemeClr>
                          </a:solidFill>
                        </a:rPr>
                        <a:t>Only ½ genes to each offspring</a:t>
                      </a:r>
                    </a:p>
                    <a:p>
                      <a:pPr marL="342900" indent="-342900">
                        <a:buAutoNum type="arabicParenR"/>
                      </a:pPr>
                      <a:r>
                        <a:rPr lang="en-US" sz="1800" baseline="0" dirty="0" smtClean="0">
                          <a:solidFill>
                            <a:schemeClr val="tx1">
                              <a:lumMod val="50000"/>
                              <a:lumOff val="50000"/>
                            </a:schemeClr>
                          </a:solidFill>
                        </a:rPr>
                        <a:t>Offspring variable – many combo’s bad</a:t>
                      </a:r>
                      <a:endParaRPr lang="en-US" sz="1800" dirty="0">
                        <a:solidFill>
                          <a:schemeClr val="tx1">
                            <a:lumMod val="50000"/>
                            <a:lumOff val="50000"/>
                          </a:schemeClr>
                        </a:solidFill>
                      </a:endParaRPr>
                    </a:p>
                  </a:txBody>
                  <a:tcPr marT="45716" marB="45716"/>
                </a:tc>
                <a:extLst>
                  <a:ext uri="{0D108BD9-81ED-4DB2-BD59-A6C34878D82A}">
                    <a16:rowId xmlns:a16="http://schemas.microsoft.com/office/drawing/2014/main" val="10001"/>
                  </a:ext>
                </a:extLst>
              </a:tr>
              <a:tr h="1462906">
                <a:tc>
                  <a:txBody>
                    <a:bodyPr/>
                    <a:lstStyle/>
                    <a:p>
                      <a:r>
                        <a:rPr lang="en-US" sz="1800" dirty="0" smtClean="0">
                          <a:solidFill>
                            <a:schemeClr val="tx1">
                              <a:lumMod val="50000"/>
                              <a:lumOff val="50000"/>
                            </a:schemeClr>
                          </a:solidFill>
                        </a:rPr>
                        <a:t>Costs</a:t>
                      </a:r>
                    </a:p>
                    <a:p>
                      <a:pPr marL="342900" indent="-342900">
                        <a:buAutoNum type="arabicParenR"/>
                      </a:pPr>
                      <a:r>
                        <a:rPr lang="en-US" sz="1800" dirty="0" smtClean="0">
                          <a:solidFill>
                            <a:schemeClr val="tx1">
                              <a:lumMod val="50000"/>
                              <a:lumOff val="50000"/>
                            </a:schemeClr>
                          </a:solidFill>
                        </a:rPr>
                        <a:t>“Muller’s ratchet”</a:t>
                      </a:r>
                    </a:p>
                    <a:p>
                      <a:pPr marL="342900" indent="-342900">
                        <a:buAutoNum type="arabicParenR"/>
                      </a:pPr>
                      <a:r>
                        <a:rPr lang="en-US" sz="1800" dirty="0" smtClean="0">
                          <a:solidFill>
                            <a:schemeClr val="tx1">
                              <a:lumMod val="50000"/>
                              <a:lumOff val="50000"/>
                            </a:schemeClr>
                          </a:solidFill>
                        </a:rPr>
                        <a:t>Mutation</a:t>
                      </a:r>
                      <a:r>
                        <a:rPr lang="en-US" sz="1800" baseline="0" dirty="0" smtClean="0">
                          <a:solidFill>
                            <a:schemeClr val="tx1">
                              <a:lumMod val="50000"/>
                              <a:lumOff val="50000"/>
                            </a:schemeClr>
                          </a:solidFill>
                        </a:rPr>
                        <a:t> (rare) only source of variation</a:t>
                      </a:r>
                    </a:p>
                    <a:p>
                      <a:pPr marL="342900" indent="-342900">
                        <a:buAutoNum type="arabicParenR"/>
                      </a:pPr>
                      <a:r>
                        <a:rPr lang="en-US" sz="1800" baseline="0" dirty="0" smtClean="0">
                          <a:solidFill>
                            <a:schemeClr val="tx1">
                              <a:lumMod val="50000"/>
                              <a:lumOff val="50000"/>
                            </a:schemeClr>
                          </a:solidFill>
                        </a:rPr>
                        <a:t>Offspring survival is “all or none” in a changing environment</a:t>
                      </a:r>
                      <a:endParaRPr lang="en-US" sz="1800" dirty="0">
                        <a:solidFill>
                          <a:schemeClr val="tx1">
                            <a:lumMod val="50000"/>
                            <a:lumOff val="50000"/>
                          </a:schemeClr>
                        </a:solidFill>
                      </a:endParaRPr>
                    </a:p>
                  </a:txBody>
                  <a:tcPr marT="45716" marB="45716"/>
                </a:tc>
                <a:tc>
                  <a:txBody>
                    <a:bodyPr/>
                    <a:lstStyle/>
                    <a:p>
                      <a:r>
                        <a:rPr lang="en-US" sz="1800" dirty="0" smtClean="0"/>
                        <a:t>Benefits</a:t>
                      </a:r>
                    </a:p>
                    <a:p>
                      <a:pPr marL="342900" indent="-342900">
                        <a:buAutoNum type="arabicParenR"/>
                      </a:pPr>
                      <a:r>
                        <a:rPr lang="en-US" sz="1800" dirty="0" smtClean="0"/>
                        <a:t>Not</a:t>
                      </a:r>
                      <a:r>
                        <a:rPr lang="en-US" sz="1800" baseline="0" dirty="0" smtClean="0"/>
                        <a:t> all genes inherited – no ratchet</a:t>
                      </a:r>
                    </a:p>
                    <a:p>
                      <a:pPr marL="342900" indent="-342900">
                        <a:buAutoNum type="arabicParenR"/>
                      </a:pPr>
                      <a:r>
                        <a:rPr lang="en-US" sz="1800" baseline="0" dirty="0" smtClean="0"/>
                        <a:t>MUCH more variation produced</a:t>
                      </a:r>
                    </a:p>
                    <a:p>
                      <a:pPr marL="342900" indent="-342900">
                        <a:buAutoNum type="arabicParenR"/>
                      </a:pPr>
                      <a:r>
                        <a:rPr lang="en-US" sz="1800" baseline="0" dirty="0" smtClean="0"/>
                        <a:t>In a changing environment, producing variable offspring is very adaptive</a:t>
                      </a:r>
                      <a:endParaRPr lang="en-US" sz="1800" dirty="0"/>
                    </a:p>
                  </a:txBody>
                  <a:tcPr marT="45716" marB="45716"/>
                </a:tc>
                <a:extLst>
                  <a:ext uri="{0D108BD9-81ED-4DB2-BD59-A6C34878D82A}">
                    <a16:rowId xmlns:a16="http://schemas.microsoft.com/office/drawing/2014/main" val="10002"/>
                  </a:ext>
                </a:extLst>
              </a:tr>
            </a:tbl>
          </a:graphicData>
        </a:graphic>
      </p:graphicFrame>
      <p:sp>
        <p:nvSpPr>
          <p:cNvPr id="12305" name="TextBox 4"/>
          <p:cNvSpPr txBox="1">
            <a:spLocks noChangeArrowheads="1"/>
          </p:cNvSpPr>
          <p:nvPr/>
        </p:nvSpPr>
        <p:spPr bwMode="auto">
          <a:xfrm>
            <a:off x="609600" y="5867400"/>
            <a:ext cx="8305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a:solidFill>
                  <a:srgbClr val="FF0000"/>
                </a:solidFill>
              </a:rPr>
              <a:t>And because all environments on earth change, sex has been adaptive for all organisms.  Even those that reproduce primarily by asexual means will reproduce sexually when the environment changes.  This is an adaptive strategy – it produces lots of </a:t>
            </a:r>
            <a:r>
              <a:rPr lang="en-US" altLang="en-US" sz="1600" b="1" i="1">
                <a:solidFill>
                  <a:srgbClr val="FF0000"/>
                </a:solidFill>
              </a:rPr>
              <a:t>variation.</a:t>
            </a:r>
          </a:p>
        </p:txBody>
      </p:sp>
      <p:sp>
        <p:nvSpPr>
          <p:cNvPr id="5" name="TextBox 3"/>
          <p:cNvSpPr txBox="1">
            <a:spLocks noChangeArrowheads="1"/>
          </p:cNvSpPr>
          <p:nvPr/>
        </p:nvSpPr>
        <p:spPr bwMode="auto">
          <a:xfrm>
            <a:off x="228600" y="304800"/>
            <a:ext cx="8229600" cy="1569660"/>
          </a:xfrm>
          <a:prstGeom prst="rect">
            <a:avLst/>
          </a:prstGeom>
          <a:noFill/>
          <a:ln w="9525">
            <a:noFill/>
            <a:miter lim="800000"/>
            <a:headEnd/>
            <a:tailEnd/>
          </a:ln>
        </p:spPr>
        <p:txBody>
          <a:bodyPr>
            <a:spAutoFit/>
          </a:bodyPr>
          <a:lstStyle/>
          <a:p>
            <a:pPr>
              <a:defRPr/>
            </a:pPr>
            <a:r>
              <a:rPr lang="en-US" sz="2400" b="1" dirty="0" smtClean="0">
                <a:solidFill>
                  <a:srgbClr val="FF0000"/>
                </a:solidFill>
                <a:latin typeface="Calibri" pitchFamily="34" charset="0"/>
              </a:rPr>
              <a:t>C. Sexual Reproduction and Meiosis</a:t>
            </a:r>
            <a:endParaRPr lang="en-US" sz="2400" b="1" dirty="0">
              <a:solidFill>
                <a:srgbClr val="FF0000"/>
              </a:solidFill>
              <a:latin typeface="Calibri" pitchFamily="34" charset="0"/>
            </a:endParaRPr>
          </a:p>
          <a:p>
            <a:pPr marL="342900" indent="-342900">
              <a:buAutoNum type="arabicPeriod"/>
              <a:defRPr/>
            </a:pPr>
            <a:r>
              <a:rPr lang="en-US" b="1" dirty="0" smtClean="0">
                <a:solidFill>
                  <a:srgbClr val="00B0F0"/>
                </a:solidFill>
                <a:latin typeface="Calibri" pitchFamily="34" charset="0"/>
              </a:rPr>
              <a:t>Why Sex?</a:t>
            </a:r>
          </a:p>
          <a:p>
            <a:pPr>
              <a:defRPr/>
            </a:pPr>
            <a:r>
              <a:rPr lang="en-US" b="1" dirty="0">
                <a:solidFill>
                  <a:srgbClr val="FF0000"/>
                </a:solidFill>
                <a:latin typeface="Calibri" pitchFamily="34" charset="0"/>
              </a:rPr>
              <a:t>	</a:t>
            </a:r>
            <a:r>
              <a:rPr lang="en-US" b="1" dirty="0" smtClean="0">
                <a:solidFill>
                  <a:srgbClr val="7030A0"/>
                </a:solidFill>
                <a:latin typeface="Calibri" pitchFamily="34" charset="0"/>
              </a:rPr>
              <a:t>a. types  of sexes</a:t>
            </a:r>
          </a:p>
          <a:p>
            <a:pPr>
              <a:defRPr/>
            </a:pPr>
            <a:r>
              <a:rPr lang="en-US" b="1" dirty="0" smtClean="0">
                <a:solidFill>
                  <a:srgbClr val="7030A0"/>
                </a:solidFill>
                <a:latin typeface="Calibri" pitchFamily="34" charset="0"/>
              </a:rPr>
              <a:t>	b. Costs </a:t>
            </a:r>
            <a:r>
              <a:rPr lang="en-US" b="1" dirty="0">
                <a:solidFill>
                  <a:srgbClr val="7030A0"/>
                </a:solidFill>
                <a:latin typeface="Calibri" pitchFamily="34" charset="0"/>
              </a:rPr>
              <a:t>and Benefits of Asexual and Sexual Reproduction</a:t>
            </a:r>
          </a:p>
          <a:p>
            <a:pPr marL="342900" indent="-342900">
              <a:defRPr/>
            </a:pPr>
            <a:r>
              <a:rPr lang="en-US" b="1" dirty="0">
                <a:latin typeface="Calibri" pitchFamily="34" charset="0"/>
              </a:rPr>
              <a:t> </a:t>
            </a:r>
            <a:endParaRPr lang="en-US" b="1" dirty="0">
              <a:solidFill>
                <a:srgbClr val="00B050"/>
              </a:solidFill>
              <a:latin typeface="Calibri" pitchFamily="34" charset="0"/>
            </a:endParaRPr>
          </a:p>
        </p:txBody>
      </p:sp>
    </p:spTree>
    <p:extLst>
      <p:ext uri="{BB962C8B-B14F-4D97-AF65-F5344CB8AC3E}">
        <p14:creationId xmlns:p14="http://schemas.microsoft.com/office/powerpoint/2010/main" val="17773375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228600" y="304800"/>
            <a:ext cx="8229600" cy="1477328"/>
          </a:xfrm>
          <a:prstGeom prst="rect">
            <a:avLst/>
          </a:prstGeom>
          <a:noFill/>
          <a:ln w="9525">
            <a:noFill/>
            <a:miter lim="800000"/>
            <a:headEnd/>
            <a:tailEnd/>
          </a:ln>
        </p:spPr>
        <p:txBody>
          <a:bodyPr>
            <a:spAutoFit/>
          </a:bodyPr>
          <a:lstStyle/>
          <a:p>
            <a:pPr>
              <a:defRPr/>
            </a:pPr>
            <a:r>
              <a:rPr lang="en-US" b="1" dirty="0" smtClean="0">
                <a:solidFill>
                  <a:srgbClr val="00B0F0"/>
                </a:solidFill>
                <a:latin typeface="Calibri" pitchFamily="34" charset="0"/>
              </a:rPr>
              <a:t>2. Meiosis</a:t>
            </a:r>
            <a:endParaRPr lang="en-US" b="1" dirty="0">
              <a:solidFill>
                <a:srgbClr val="00B0F0"/>
              </a:solidFill>
              <a:latin typeface="Calibri" pitchFamily="34" charset="0"/>
            </a:endParaRPr>
          </a:p>
          <a:p>
            <a:pPr>
              <a:defRPr/>
            </a:pPr>
            <a:r>
              <a:rPr lang="en-US" b="1" dirty="0" smtClean="0">
                <a:solidFill>
                  <a:srgbClr val="00B0F0"/>
                </a:solidFill>
                <a:latin typeface="Calibri" pitchFamily="34" charset="0"/>
              </a:rPr>
              <a:t>	</a:t>
            </a:r>
            <a:r>
              <a:rPr lang="en-US" b="1" dirty="0" smtClean="0">
                <a:solidFill>
                  <a:srgbClr val="7030A0"/>
                </a:solidFill>
                <a:latin typeface="Calibri" pitchFamily="34" charset="0"/>
              </a:rPr>
              <a:t>a. HOW?</a:t>
            </a:r>
          </a:p>
          <a:p>
            <a:pPr>
              <a:defRPr/>
            </a:pPr>
            <a:endParaRPr lang="en-US" b="1" dirty="0">
              <a:solidFill>
                <a:srgbClr val="7030A0"/>
              </a:solidFill>
              <a:latin typeface="Calibri" pitchFamily="34" charset="0"/>
            </a:endParaRPr>
          </a:p>
          <a:p>
            <a:pPr marL="342900" indent="-342900">
              <a:defRPr/>
            </a:pPr>
            <a:r>
              <a:rPr lang="en-US" b="1" dirty="0">
                <a:solidFill>
                  <a:srgbClr val="FF0000"/>
                </a:solidFill>
                <a:latin typeface="Calibri" pitchFamily="34" charset="0"/>
              </a:rPr>
              <a:t>	 </a:t>
            </a:r>
            <a:r>
              <a:rPr lang="en-US" b="1" dirty="0">
                <a:latin typeface="Calibri" pitchFamily="34" charset="0"/>
              </a:rPr>
              <a:t>- problem: fusing body cells doubles genetic information over generations</a:t>
            </a:r>
          </a:p>
          <a:p>
            <a:pPr marL="342900" indent="-342900">
              <a:defRPr/>
            </a:pPr>
            <a:r>
              <a:rPr lang="en-US" b="1" dirty="0">
                <a:latin typeface="Calibri" pitchFamily="34" charset="0"/>
              </a:rPr>
              <a:t> </a:t>
            </a:r>
            <a:endParaRPr lang="en-US" b="1" dirty="0">
              <a:solidFill>
                <a:srgbClr val="00B050"/>
              </a:solidFill>
              <a:latin typeface="Calibri" pitchFamily="34" charset="0"/>
            </a:endParaRPr>
          </a:p>
        </p:txBody>
      </p:sp>
      <p:grpSp>
        <p:nvGrpSpPr>
          <p:cNvPr id="13315" name="Group 4"/>
          <p:cNvGrpSpPr>
            <a:grpSpLocks/>
          </p:cNvGrpSpPr>
          <p:nvPr/>
        </p:nvGrpSpPr>
        <p:grpSpPr bwMode="auto">
          <a:xfrm>
            <a:off x="1981200" y="2819400"/>
            <a:ext cx="1143000" cy="990600"/>
            <a:chOff x="1981200" y="2819400"/>
            <a:chExt cx="1143000" cy="990600"/>
          </a:xfrm>
        </p:grpSpPr>
        <p:sp>
          <p:nvSpPr>
            <p:cNvPr id="3" name="Oval 2"/>
            <p:cNvSpPr/>
            <p:nvPr/>
          </p:nvSpPr>
          <p:spPr>
            <a:xfrm>
              <a:off x="1981200" y="2819400"/>
              <a:ext cx="11430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35" name="TextBox 3"/>
            <p:cNvSpPr txBox="1">
              <a:spLocks noChangeArrowheads="1"/>
            </p:cNvSpPr>
            <p:nvPr/>
          </p:nvSpPr>
          <p:spPr bwMode="auto">
            <a:xfrm>
              <a:off x="2286000" y="31242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2n</a:t>
              </a:r>
            </a:p>
          </p:txBody>
        </p:sp>
      </p:grpSp>
      <p:grpSp>
        <p:nvGrpSpPr>
          <p:cNvPr id="13316" name="Group 5"/>
          <p:cNvGrpSpPr>
            <a:grpSpLocks/>
          </p:cNvGrpSpPr>
          <p:nvPr/>
        </p:nvGrpSpPr>
        <p:grpSpPr bwMode="auto">
          <a:xfrm>
            <a:off x="1981200" y="4267200"/>
            <a:ext cx="1143000" cy="990600"/>
            <a:chOff x="1981200" y="2819400"/>
            <a:chExt cx="1143000" cy="990600"/>
          </a:xfrm>
        </p:grpSpPr>
        <p:sp>
          <p:nvSpPr>
            <p:cNvPr id="7" name="Oval 6"/>
            <p:cNvSpPr/>
            <p:nvPr/>
          </p:nvSpPr>
          <p:spPr>
            <a:xfrm>
              <a:off x="1981200" y="2819400"/>
              <a:ext cx="11430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33" name="TextBox 7"/>
            <p:cNvSpPr txBox="1">
              <a:spLocks noChangeArrowheads="1"/>
            </p:cNvSpPr>
            <p:nvPr/>
          </p:nvSpPr>
          <p:spPr bwMode="auto">
            <a:xfrm>
              <a:off x="2286000" y="31242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2n</a:t>
              </a:r>
            </a:p>
          </p:txBody>
        </p:sp>
      </p:grpSp>
      <p:grpSp>
        <p:nvGrpSpPr>
          <p:cNvPr id="13317" name="Group 16"/>
          <p:cNvGrpSpPr>
            <a:grpSpLocks/>
          </p:cNvGrpSpPr>
          <p:nvPr/>
        </p:nvGrpSpPr>
        <p:grpSpPr bwMode="auto">
          <a:xfrm>
            <a:off x="3300413" y="3311525"/>
            <a:ext cx="1298575" cy="1108075"/>
            <a:chOff x="3300777" y="3311054"/>
            <a:chExt cx="1298508" cy="1108894"/>
          </a:xfrm>
        </p:grpSpPr>
        <p:sp>
          <p:nvSpPr>
            <p:cNvPr id="9" name="Right Arrow 8"/>
            <p:cNvSpPr/>
            <p:nvPr/>
          </p:nvSpPr>
          <p:spPr>
            <a:xfrm rot="1055545">
              <a:off x="3303952" y="3311054"/>
              <a:ext cx="1295333" cy="38128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ight Arrow 9"/>
            <p:cNvSpPr/>
            <p:nvPr/>
          </p:nvSpPr>
          <p:spPr>
            <a:xfrm rot="20278782">
              <a:off x="3300777" y="4038666"/>
              <a:ext cx="1295333" cy="38128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3318" name="Group 10"/>
          <p:cNvGrpSpPr>
            <a:grpSpLocks/>
          </p:cNvGrpSpPr>
          <p:nvPr/>
        </p:nvGrpSpPr>
        <p:grpSpPr bwMode="auto">
          <a:xfrm>
            <a:off x="4648200" y="3352800"/>
            <a:ext cx="1143000" cy="990600"/>
            <a:chOff x="1981200" y="2819400"/>
            <a:chExt cx="1143000" cy="990600"/>
          </a:xfrm>
        </p:grpSpPr>
        <p:sp>
          <p:nvSpPr>
            <p:cNvPr id="12" name="Oval 11"/>
            <p:cNvSpPr/>
            <p:nvPr/>
          </p:nvSpPr>
          <p:spPr>
            <a:xfrm>
              <a:off x="1981200" y="2819400"/>
              <a:ext cx="11430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29" name="TextBox 12"/>
            <p:cNvSpPr txBox="1">
              <a:spLocks noChangeArrowheads="1"/>
            </p:cNvSpPr>
            <p:nvPr/>
          </p:nvSpPr>
          <p:spPr bwMode="auto">
            <a:xfrm>
              <a:off x="2286000" y="31242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4n</a:t>
              </a:r>
            </a:p>
          </p:txBody>
        </p:sp>
      </p:grpSp>
      <p:grpSp>
        <p:nvGrpSpPr>
          <p:cNvPr id="13319" name="Group 13"/>
          <p:cNvGrpSpPr>
            <a:grpSpLocks/>
          </p:cNvGrpSpPr>
          <p:nvPr/>
        </p:nvGrpSpPr>
        <p:grpSpPr bwMode="auto">
          <a:xfrm>
            <a:off x="4648200" y="4572000"/>
            <a:ext cx="1143000" cy="990600"/>
            <a:chOff x="1981200" y="2819400"/>
            <a:chExt cx="1143000" cy="990600"/>
          </a:xfrm>
        </p:grpSpPr>
        <p:sp>
          <p:nvSpPr>
            <p:cNvPr id="15" name="Oval 14"/>
            <p:cNvSpPr/>
            <p:nvPr/>
          </p:nvSpPr>
          <p:spPr>
            <a:xfrm>
              <a:off x="1981200" y="2819400"/>
              <a:ext cx="11430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27" name="TextBox 15"/>
            <p:cNvSpPr txBox="1">
              <a:spLocks noChangeArrowheads="1"/>
            </p:cNvSpPr>
            <p:nvPr/>
          </p:nvSpPr>
          <p:spPr bwMode="auto">
            <a:xfrm>
              <a:off x="2286000" y="31242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4n</a:t>
              </a:r>
            </a:p>
          </p:txBody>
        </p:sp>
      </p:grpSp>
      <p:grpSp>
        <p:nvGrpSpPr>
          <p:cNvPr id="13320" name="Group 17"/>
          <p:cNvGrpSpPr>
            <a:grpSpLocks/>
          </p:cNvGrpSpPr>
          <p:nvPr/>
        </p:nvGrpSpPr>
        <p:grpSpPr bwMode="auto">
          <a:xfrm>
            <a:off x="5867400" y="3886200"/>
            <a:ext cx="1298575" cy="1109663"/>
            <a:chOff x="3300777" y="3311054"/>
            <a:chExt cx="1298508" cy="1108894"/>
          </a:xfrm>
        </p:grpSpPr>
        <p:sp>
          <p:nvSpPr>
            <p:cNvPr id="19" name="Right Arrow 18"/>
            <p:cNvSpPr/>
            <p:nvPr/>
          </p:nvSpPr>
          <p:spPr>
            <a:xfrm rot="1055545">
              <a:off x="3303952" y="3311054"/>
              <a:ext cx="1295333" cy="38073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ight Arrow 19"/>
            <p:cNvSpPr/>
            <p:nvPr/>
          </p:nvSpPr>
          <p:spPr>
            <a:xfrm rot="20278782">
              <a:off x="3300777" y="4039212"/>
              <a:ext cx="1295333" cy="38073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3321" name="Group 20"/>
          <p:cNvGrpSpPr>
            <a:grpSpLocks/>
          </p:cNvGrpSpPr>
          <p:nvPr/>
        </p:nvGrpSpPr>
        <p:grpSpPr bwMode="auto">
          <a:xfrm>
            <a:off x="7162800" y="3962400"/>
            <a:ext cx="1143000" cy="990600"/>
            <a:chOff x="1981200" y="2819400"/>
            <a:chExt cx="1143000" cy="990600"/>
          </a:xfrm>
        </p:grpSpPr>
        <p:sp>
          <p:nvSpPr>
            <p:cNvPr id="22" name="Oval 21"/>
            <p:cNvSpPr/>
            <p:nvPr/>
          </p:nvSpPr>
          <p:spPr>
            <a:xfrm>
              <a:off x="1981200" y="2819400"/>
              <a:ext cx="11430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23" name="TextBox 22"/>
            <p:cNvSpPr txBox="1">
              <a:spLocks noChangeArrowheads="1"/>
            </p:cNvSpPr>
            <p:nvPr/>
          </p:nvSpPr>
          <p:spPr bwMode="auto">
            <a:xfrm>
              <a:off x="2286000" y="31242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8n</a:t>
              </a:r>
            </a:p>
          </p:txBody>
        </p:sp>
      </p:grpSp>
    </p:spTree>
    <p:extLst>
      <p:ext uri="{BB962C8B-B14F-4D97-AF65-F5344CB8AC3E}">
        <p14:creationId xmlns:p14="http://schemas.microsoft.com/office/powerpoint/2010/main" val="271980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9" name="Group 17"/>
          <p:cNvGrpSpPr>
            <a:grpSpLocks/>
          </p:cNvGrpSpPr>
          <p:nvPr/>
        </p:nvGrpSpPr>
        <p:grpSpPr bwMode="auto">
          <a:xfrm>
            <a:off x="4038600" y="3048000"/>
            <a:ext cx="3352800" cy="3646488"/>
            <a:chOff x="4038600" y="3048000"/>
            <a:chExt cx="3352800" cy="3645932"/>
          </a:xfrm>
        </p:grpSpPr>
        <p:grpSp>
          <p:nvGrpSpPr>
            <p:cNvPr id="14340" name="Group 2"/>
            <p:cNvGrpSpPr>
              <a:grpSpLocks/>
            </p:cNvGrpSpPr>
            <p:nvPr/>
          </p:nvGrpSpPr>
          <p:grpSpPr bwMode="auto">
            <a:xfrm>
              <a:off x="6096000" y="4419600"/>
              <a:ext cx="1143000" cy="990600"/>
              <a:chOff x="1981200" y="2819400"/>
              <a:chExt cx="1143000" cy="990600"/>
            </a:xfrm>
          </p:grpSpPr>
          <p:sp>
            <p:nvSpPr>
              <p:cNvPr id="4" name="Oval 3"/>
              <p:cNvSpPr/>
              <p:nvPr/>
            </p:nvSpPr>
            <p:spPr>
              <a:xfrm>
                <a:off x="1981200" y="2819191"/>
                <a:ext cx="1143000" cy="9904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53" name="TextBox 4"/>
              <p:cNvSpPr txBox="1">
                <a:spLocks noChangeArrowheads="1"/>
              </p:cNvSpPr>
              <p:nvPr/>
            </p:nvSpPr>
            <p:spPr bwMode="auto">
              <a:xfrm>
                <a:off x="2286000" y="31242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2n</a:t>
                </a:r>
              </a:p>
            </p:txBody>
          </p:sp>
        </p:grpSp>
        <p:sp>
          <p:nvSpPr>
            <p:cNvPr id="6" name="Circular Arrow 5"/>
            <p:cNvSpPr/>
            <p:nvPr/>
          </p:nvSpPr>
          <p:spPr>
            <a:xfrm rot="4664468">
              <a:off x="4988064" y="4558936"/>
              <a:ext cx="1828521" cy="1752600"/>
            </a:xfrm>
            <a:prstGeom prst="circularArrow">
              <a:avLst>
                <a:gd name="adj1" fmla="val 12500"/>
                <a:gd name="adj2" fmla="val 1142319"/>
                <a:gd name="adj3" fmla="val 20457681"/>
                <a:gd name="adj4" fmla="val 17215180"/>
                <a:gd name="adj5" fmla="val 12500"/>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4342" name="TextBox 6"/>
            <p:cNvSpPr txBox="1">
              <a:spLocks noChangeArrowheads="1"/>
            </p:cNvSpPr>
            <p:nvPr/>
          </p:nvSpPr>
          <p:spPr bwMode="auto">
            <a:xfrm>
              <a:off x="4724400" y="6324600"/>
              <a:ext cx="2667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rPr>
                <a:t>Reduction (meiosis)</a:t>
              </a:r>
            </a:p>
          </p:txBody>
        </p:sp>
        <p:grpSp>
          <p:nvGrpSpPr>
            <p:cNvPr id="14343" name="Group 8"/>
            <p:cNvGrpSpPr>
              <a:grpSpLocks/>
            </p:cNvGrpSpPr>
            <p:nvPr/>
          </p:nvGrpSpPr>
          <p:grpSpPr bwMode="auto">
            <a:xfrm>
              <a:off x="4038600" y="4419600"/>
              <a:ext cx="1143000" cy="990600"/>
              <a:chOff x="1981200" y="2819400"/>
              <a:chExt cx="1143000" cy="990600"/>
            </a:xfrm>
          </p:grpSpPr>
          <p:sp>
            <p:nvSpPr>
              <p:cNvPr id="10" name="Oval 9"/>
              <p:cNvSpPr/>
              <p:nvPr/>
            </p:nvSpPr>
            <p:spPr>
              <a:xfrm>
                <a:off x="1981200" y="2819191"/>
                <a:ext cx="1143000" cy="99044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51" name="TextBox 10"/>
              <p:cNvSpPr txBox="1">
                <a:spLocks noChangeArrowheads="1"/>
              </p:cNvSpPr>
              <p:nvPr/>
            </p:nvSpPr>
            <p:spPr bwMode="auto">
              <a:xfrm>
                <a:off x="2286000" y="3124200"/>
                <a:ext cx="609600" cy="36933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1n</a:t>
                </a:r>
              </a:p>
            </p:txBody>
          </p:sp>
        </p:grpSp>
        <p:sp>
          <p:nvSpPr>
            <p:cNvPr id="12" name="Isosceles Triangle 11"/>
            <p:cNvSpPr/>
            <p:nvPr/>
          </p:nvSpPr>
          <p:spPr>
            <a:xfrm>
              <a:off x="5638800" y="5790782"/>
              <a:ext cx="381000" cy="609507"/>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Circular Arrow 12"/>
            <p:cNvSpPr/>
            <p:nvPr/>
          </p:nvSpPr>
          <p:spPr>
            <a:xfrm rot="10603476">
              <a:off x="4665663" y="4670178"/>
              <a:ext cx="1828800" cy="1752333"/>
            </a:xfrm>
            <a:prstGeom prst="circularArrow">
              <a:avLst>
                <a:gd name="adj1" fmla="val 12500"/>
                <a:gd name="adj2" fmla="val 1142319"/>
                <a:gd name="adj3" fmla="val 20457681"/>
                <a:gd name="adj4" fmla="val 17215180"/>
                <a:gd name="adj5" fmla="val 12500"/>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4" name="Circular Arrow 13"/>
            <p:cNvSpPr/>
            <p:nvPr/>
          </p:nvSpPr>
          <p:spPr>
            <a:xfrm rot="16200000">
              <a:off x="4534039" y="3543091"/>
              <a:ext cx="1828521" cy="1752600"/>
            </a:xfrm>
            <a:prstGeom prst="circularArrow">
              <a:avLst>
                <a:gd name="adj1" fmla="val 12500"/>
                <a:gd name="adj2" fmla="val 1142319"/>
                <a:gd name="adj3" fmla="val 20457681"/>
                <a:gd name="adj4" fmla="val 17215180"/>
                <a:gd name="adj5" fmla="val 12500"/>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5" name="Isosceles Triangle 14"/>
            <p:cNvSpPr/>
            <p:nvPr/>
          </p:nvSpPr>
          <p:spPr>
            <a:xfrm rot="10800000">
              <a:off x="5562600" y="3505130"/>
              <a:ext cx="381000" cy="609507"/>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Circular Arrow 15"/>
            <p:cNvSpPr/>
            <p:nvPr/>
          </p:nvSpPr>
          <p:spPr>
            <a:xfrm rot="21410586">
              <a:off x="5000625" y="3478147"/>
              <a:ext cx="1828800" cy="1752333"/>
            </a:xfrm>
            <a:prstGeom prst="circularArrow">
              <a:avLst>
                <a:gd name="adj1" fmla="val 12500"/>
                <a:gd name="adj2" fmla="val 1142319"/>
                <a:gd name="adj3" fmla="val 20457681"/>
                <a:gd name="adj4" fmla="val 17215180"/>
                <a:gd name="adj5" fmla="val 12500"/>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4349" name="TextBox 16"/>
            <p:cNvSpPr txBox="1">
              <a:spLocks noChangeArrowheads="1"/>
            </p:cNvSpPr>
            <p:nvPr/>
          </p:nvSpPr>
          <p:spPr bwMode="auto">
            <a:xfrm>
              <a:off x="4572000" y="3048000"/>
              <a:ext cx="2362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70C0"/>
                  </a:solidFill>
                </a:rPr>
                <a:t>Fusion (fertilization)</a:t>
              </a:r>
            </a:p>
          </p:txBody>
        </p:sp>
      </p:grpSp>
      <p:sp>
        <p:nvSpPr>
          <p:cNvPr id="18" name="TextBox 3"/>
          <p:cNvSpPr txBox="1">
            <a:spLocks noChangeArrowheads="1"/>
          </p:cNvSpPr>
          <p:nvPr/>
        </p:nvSpPr>
        <p:spPr bwMode="auto">
          <a:xfrm>
            <a:off x="228600" y="304800"/>
            <a:ext cx="8229600" cy="1754326"/>
          </a:xfrm>
          <a:prstGeom prst="rect">
            <a:avLst/>
          </a:prstGeom>
          <a:noFill/>
          <a:ln w="9525">
            <a:noFill/>
            <a:miter lim="800000"/>
            <a:headEnd/>
            <a:tailEnd/>
          </a:ln>
        </p:spPr>
        <p:txBody>
          <a:bodyPr>
            <a:spAutoFit/>
          </a:bodyPr>
          <a:lstStyle/>
          <a:p>
            <a:pPr>
              <a:defRPr/>
            </a:pPr>
            <a:r>
              <a:rPr lang="en-US" b="1" dirty="0" smtClean="0">
                <a:solidFill>
                  <a:srgbClr val="00B0F0"/>
                </a:solidFill>
                <a:latin typeface="Calibri" pitchFamily="34" charset="0"/>
              </a:rPr>
              <a:t>2. Meiosis</a:t>
            </a:r>
            <a:endParaRPr lang="en-US" b="1" dirty="0">
              <a:solidFill>
                <a:srgbClr val="00B0F0"/>
              </a:solidFill>
              <a:latin typeface="Calibri" pitchFamily="34" charset="0"/>
            </a:endParaRPr>
          </a:p>
          <a:p>
            <a:pPr>
              <a:defRPr/>
            </a:pPr>
            <a:r>
              <a:rPr lang="en-US" b="1" dirty="0" smtClean="0">
                <a:solidFill>
                  <a:srgbClr val="00B0F0"/>
                </a:solidFill>
                <a:latin typeface="Calibri" pitchFamily="34" charset="0"/>
              </a:rPr>
              <a:t>	</a:t>
            </a:r>
            <a:r>
              <a:rPr lang="en-US" b="1" dirty="0" smtClean="0">
                <a:solidFill>
                  <a:srgbClr val="7030A0"/>
                </a:solidFill>
                <a:latin typeface="Calibri" pitchFamily="34" charset="0"/>
              </a:rPr>
              <a:t>a. HOW?</a:t>
            </a:r>
          </a:p>
          <a:p>
            <a:pPr>
              <a:defRPr/>
            </a:pPr>
            <a:endParaRPr lang="en-US" b="1" dirty="0">
              <a:solidFill>
                <a:srgbClr val="7030A0"/>
              </a:solidFill>
              <a:latin typeface="Calibri" pitchFamily="34" charset="0"/>
            </a:endParaRPr>
          </a:p>
          <a:p>
            <a:pPr marL="342900" indent="-342900">
              <a:defRPr/>
            </a:pPr>
            <a:r>
              <a:rPr lang="en-US" b="1" dirty="0">
                <a:solidFill>
                  <a:srgbClr val="FF0000"/>
                </a:solidFill>
                <a:latin typeface="Calibri" pitchFamily="34" charset="0"/>
              </a:rPr>
              <a:t>	 </a:t>
            </a:r>
            <a:r>
              <a:rPr lang="en-US" b="1" dirty="0">
                <a:latin typeface="Calibri" pitchFamily="34" charset="0"/>
              </a:rPr>
              <a:t>- problem: fusing body cells doubles genetic information over generations</a:t>
            </a:r>
          </a:p>
          <a:p>
            <a:pPr marL="342900" indent="-342900">
              <a:defRPr/>
            </a:pPr>
            <a:r>
              <a:rPr lang="en-US" b="1" dirty="0">
                <a:latin typeface="Calibri" pitchFamily="34" charset="0"/>
              </a:rPr>
              <a:t> </a:t>
            </a:r>
            <a:r>
              <a:rPr lang="en-US" b="1" dirty="0">
                <a:latin typeface="Calibri" pitchFamily="34" charset="0"/>
              </a:rPr>
              <a:t>	 - solution: alternate fusion of cells with the reduction of genetic information</a:t>
            </a:r>
          </a:p>
          <a:p>
            <a:pPr marL="342900" indent="-342900">
              <a:defRPr/>
            </a:pPr>
            <a:endParaRPr lang="en-US" b="1" dirty="0">
              <a:solidFill>
                <a:srgbClr val="00B050"/>
              </a:solidFill>
              <a:latin typeface="Calibri" pitchFamily="34" charset="0"/>
            </a:endParaRPr>
          </a:p>
        </p:txBody>
      </p:sp>
    </p:spTree>
    <p:extLst>
      <p:ext uri="{BB962C8B-B14F-4D97-AF65-F5344CB8AC3E}">
        <p14:creationId xmlns:p14="http://schemas.microsoft.com/office/powerpoint/2010/main" val="18168771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5" name="Group 4"/>
          <p:cNvGrpSpPr>
            <a:grpSpLocks/>
          </p:cNvGrpSpPr>
          <p:nvPr/>
        </p:nvGrpSpPr>
        <p:grpSpPr bwMode="auto">
          <a:xfrm>
            <a:off x="990600" y="3429000"/>
            <a:ext cx="1143000" cy="990600"/>
            <a:chOff x="1981200" y="2819400"/>
            <a:chExt cx="1143000" cy="990600"/>
          </a:xfrm>
        </p:grpSpPr>
        <p:sp>
          <p:nvSpPr>
            <p:cNvPr id="6" name="Oval 5"/>
            <p:cNvSpPr/>
            <p:nvPr/>
          </p:nvSpPr>
          <p:spPr>
            <a:xfrm>
              <a:off x="1981200" y="2819400"/>
              <a:ext cx="11430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60" name="TextBox 6"/>
            <p:cNvSpPr txBox="1">
              <a:spLocks noChangeArrowheads="1"/>
            </p:cNvSpPr>
            <p:nvPr/>
          </p:nvSpPr>
          <p:spPr bwMode="auto">
            <a:xfrm>
              <a:off x="2286000" y="31242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2n</a:t>
              </a:r>
            </a:p>
          </p:txBody>
        </p:sp>
      </p:grpSp>
      <p:grpSp>
        <p:nvGrpSpPr>
          <p:cNvPr id="18436" name="Group 7"/>
          <p:cNvGrpSpPr>
            <a:grpSpLocks/>
          </p:cNvGrpSpPr>
          <p:nvPr/>
        </p:nvGrpSpPr>
        <p:grpSpPr bwMode="auto">
          <a:xfrm>
            <a:off x="4419600" y="2971800"/>
            <a:ext cx="914400" cy="838200"/>
            <a:chOff x="1981200" y="2819400"/>
            <a:chExt cx="1143000" cy="990600"/>
          </a:xfrm>
        </p:grpSpPr>
        <p:sp>
          <p:nvSpPr>
            <p:cNvPr id="9" name="Oval 8"/>
            <p:cNvSpPr/>
            <p:nvPr/>
          </p:nvSpPr>
          <p:spPr>
            <a:xfrm>
              <a:off x="1981200" y="2819400"/>
              <a:ext cx="1143000" cy="990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58" name="TextBox 9"/>
            <p:cNvSpPr txBox="1">
              <a:spLocks noChangeArrowheads="1"/>
            </p:cNvSpPr>
            <p:nvPr/>
          </p:nvSpPr>
          <p:spPr bwMode="auto">
            <a:xfrm>
              <a:off x="2266950" y="3089564"/>
              <a:ext cx="609600" cy="36933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1n</a:t>
              </a:r>
            </a:p>
          </p:txBody>
        </p:sp>
      </p:grpSp>
      <p:grpSp>
        <p:nvGrpSpPr>
          <p:cNvPr id="18437" name="Group 13"/>
          <p:cNvGrpSpPr>
            <a:grpSpLocks/>
          </p:cNvGrpSpPr>
          <p:nvPr/>
        </p:nvGrpSpPr>
        <p:grpSpPr bwMode="auto">
          <a:xfrm>
            <a:off x="6629400" y="4876800"/>
            <a:ext cx="762000" cy="685800"/>
            <a:chOff x="1981200" y="2819400"/>
            <a:chExt cx="1143000" cy="990600"/>
          </a:xfrm>
        </p:grpSpPr>
        <p:sp>
          <p:nvSpPr>
            <p:cNvPr id="15" name="Oval 14"/>
            <p:cNvSpPr/>
            <p:nvPr/>
          </p:nvSpPr>
          <p:spPr>
            <a:xfrm>
              <a:off x="1981200" y="2819400"/>
              <a:ext cx="1143000" cy="990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56" name="TextBox 15"/>
            <p:cNvSpPr txBox="1">
              <a:spLocks noChangeArrowheads="1"/>
            </p:cNvSpPr>
            <p:nvPr/>
          </p:nvSpPr>
          <p:spPr bwMode="auto">
            <a:xfrm>
              <a:off x="2209800" y="3039536"/>
              <a:ext cx="685800" cy="489023"/>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t>1n</a:t>
              </a:r>
            </a:p>
          </p:txBody>
        </p:sp>
      </p:grpSp>
      <p:grpSp>
        <p:nvGrpSpPr>
          <p:cNvPr id="18438" name="Group 16"/>
          <p:cNvGrpSpPr>
            <a:grpSpLocks/>
          </p:cNvGrpSpPr>
          <p:nvPr/>
        </p:nvGrpSpPr>
        <p:grpSpPr bwMode="auto">
          <a:xfrm>
            <a:off x="6629400" y="3200400"/>
            <a:ext cx="762000" cy="685800"/>
            <a:chOff x="1981200" y="2819400"/>
            <a:chExt cx="1143000" cy="990600"/>
          </a:xfrm>
        </p:grpSpPr>
        <p:sp>
          <p:nvSpPr>
            <p:cNvPr id="18" name="Oval 17"/>
            <p:cNvSpPr/>
            <p:nvPr/>
          </p:nvSpPr>
          <p:spPr>
            <a:xfrm>
              <a:off x="1981200" y="2819400"/>
              <a:ext cx="1143000" cy="990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54" name="TextBox 18"/>
            <p:cNvSpPr txBox="1">
              <a:spLocks noChangeArrowheads="1"/>
            </p:cNvSpPr>
            <p:nvPr/>
          </p:nvSpPr>
          <p:spPr bwMode="auto">
            <a:xfrm>
              <a:off x="2209800" y="3039536"/>
              <a:ext cx="685800" cy="489023"/>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t>1n</a:t>
              </a:r>
            </a:p>
          </p:txBody>
        </p:sp>
      </p:grpSp>
      <p:grpSp>
        <p:nvGrpSpPr>
          <p:cNvPr id="18439" name="Group 19"/>
          <p:cNvGrpSpPr>
            <a:grpSpLocks/>
          </p:cNvGrpSpPr>
          <p:nvPr/>
        </p:nvGrpSpPr>
        <p:grpSpPr bwMode="auto">
          <a:xfrm>
            <a:off x="6629400" y="2438400"/>
            <a:ext cx="762000" cy="685800"/>
            <a:chOff x="1981200" y="2819400"/>
            <a:chExt cx="1143000" cy="990600"/>
          </a:xfrm>
        </p:grpSpPr>
        <p:sp>
          <p:nvSpPr>
            <p:cNvPr id="21" name="Oval 20"/>
            <p:cNvSpPr/>
            <p:nvPr/>
          </p:nvSpPr>
          <p:spPr>
            <a:xfrm>
              <a:off x="1981200" y="2819400"/>
              <a:ext cx="1143000" cy="990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52" name="TextBox 21"/>
            <p:cNvSpPr txBox="1">
              <a:spLocks noChangeArrowheads="1"/>
            </p:cNvSpPr>
            <p:nvPr/>
          </p:nvSpPr>
          <p:spPr bwMode="auto">
            <a:xfrm>
              <a:off x="2209800" y="3039536"/>
              <a:ext cx="685800" cy="489023"/>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t>1n</a:t>
              </a:r>
            </a:p>
          </p:txBody>
        </p:sp>
      </p:grpSp>
      <p:grpSp>
        <p:nvGrpSpPr>
          <p:cNvPr id="18440" name="Group 22"/>
          <p:cNvGrpSpPr>
            <a:grpSpLocks/>
          </p:cNvGrpSpPr>
          <p:nvPr/>
        </p:nvGrpSpPr>
        <p:grpSpPr bwMode="auto">
          <a:xfrm>
            <a:off x="6629400" y="4114800"/>
            <a:ext cx="762000" cy="685800"/>
            <a:chOff x="1981200" y="2819400"/>
            <a:chExt cx="1143000" cy="990600"/>
          </a:xfrm>
        </p:grpSpPr>
        <p:sp>
          <p:nvSpPr>
            <p:cNvPr id="24" name="Oval 23"/>
            <p:cNvSpPr/>
            <p:nvPr/>
          </p:nvSpPr>
          <p:spPr>
            <a:xfrm>
              <a:off x="1981200" y="2819400"/>
              <a:ext cx="1143000" cy="990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50" name="TextBox 24"/>
            <p:cNvSpPr txBox="1">
              <a:spLocks noChangeArrowheads="1"/>
            </p:cNvSpPr>
            <p:nvPr/>
          </p:nvSpPr>
          <p:spPr bwMode="auto">
            <a:xfrm>
              <a:off x="2209800" y="3039536"/>
              <a:ext cx="685800" cy="489023"/>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t>1n</a:t>
              </a:r>
            </a:p>
          </p:txBody>
        </p:sp>
      </p:grpSp>
      <p:grpSp>
        <p:nvGrpSpPr>
          <p:cNvPr id="18441" name="Group 25"/>
          <p:cNvGrpSpPr>
            <a:grpSpLocks/>
          </p:cNvGrpSpPr>
          <p:nvPr/>
        </p:nvGrpSpPr>
        <p:grpSpPr bwMode="auto">
          <a:xfrm>
            <a:off x="4419600" y="3962400"/>
            <a:ext cx="914400" cy="838200"/>
            <a:chOff x="1981200" y="2819400"/>
            <a:chExt cx="1143000" cy="990600"/>
          </a:xfrm>
        </p:grpSpPr>
        <p:sp>
          <p:nvSpPr>
            <p:cNvPr id="27" name="Oval 26"/>
            <p:cNvSpPr/>
            <p:nvPr/>
          </p:nvSpPr>
          <p:spPr>
            <a:xfrm>
              <a:off x="1981200" y="2819400"/>
              <a:ext cx="1143000" cy="990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48" name="TextBox 27"/>
            <p:cNvSpPr txBox="1">
              <a:spLocks noChangeArrowheads="1"/>
            </p:cNvSpPr>
            <p:nvPr/>
          </p:nvSpPr>
          <p:spPr bwMode="auto">
            <a:xfrm>
              <a:off x="2266950" y="3089564"/>
              <a:ext cx="609600" cy="36933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1n</a:t>
              </a:r>
            </a:p>
          </p:txBody>
        </p:sp>
      </p:grpSp>
      <p:sp>
        <p:nvSpPr>
          <p:cNvPr id="29" name="Right Arrow 28"/>
          <p:cNvSpPr/>
          <p:nvPr/>
        </p:nvSpPr>
        <p:spPr>
          <a:xfrm>
            <a:off x="2362200" y="3581400"/>
            <a:ext cx="1828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ight Arrow 29"/>
          <p:cNvSpPr/>
          <p:nvPr/>
        </p:nvSpPr>
        <p:spPr>
          <a:xfrm>
            <a:off x="5562600" y="3124200"/>
            <a:ext cx="914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ight Arrow 30"/>
          <p:cNvSpPr/>
          <p:nvPr/>
        </p:nvSpPr>
        <p:spPr>
          <a:xfrm>
            <a:off x="5562600" y="4495800"/>
            <a:ext cx="914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45" name="TextBox 31"/>
          <p:cNvSpPr txBox="1">
            <a:spLocks noChangeArrowheads="1"/>
          </p:cNvSpPr>
          <p:nvPr/>
        </p:nvSpPr>
        <p:spPr bwMode="auto">
          <a:xfrm>
            <a:off x="2438400" y="1981200"/>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REDUCTION</a:t>
            </a:r>
          </a:p>
        </p:txBody>
      </p:sp>
      <p:sp>
        <p:nvSpPr>
          <p:cNvPr id="18446" name="TextBox 32"/>
          <p:cNvSpPr txBox="1">
            <a:spLocks noChangeArrowheads="1"/>
          </p:cNvSpPr>
          <p:nvPr/>
        </p:nvSpPr>
        <p:spPr bwMode="auto">
          <a:xfrm>
            <a:off x="5334000" y="1981200"/>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DIVISION</a:t>
            </a:r>
          </a:p>
        </p:txBody>
      </p:sp>
    </p:spTree>
    <p:extLst>
      <p:ext uri="{BB962C8B-B14F-4D97-AF65-F5344CB8AC3E}">
        <p14:creationId xmlns:p14="http://schemas.microsoft.com/office/powerpoint/2010/main" val="2419296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228600" y="304800"/>
            <a:ext cx="8229600" cy="369332"/>
          </a:xfrm>
          <a:prstGeom prst="rect">
            <a:avLst/>
          </a:prstGeom>
          <a:noFill/>
          <a:ln w="9525">
            <a:noFill/>
            <a:miter lim="800000"/>
            <a:headEnd/>
            <a:tailEnd/>
          </a:ln>
        </p:spPr>
        <p:txBody>
          <a:bodyPr>
            <a:spAutoFit/>
          </a:bodyPr>
          <a:lstStyle/>
          <a:p>
            <a:pPr marL="342900" indent="-342900">
              <a:defRPr/>
            </a:pPr>
            <a:r>
              <a:rPr lang="en-US" b="1" dirty="0" smtClean="0">
                <a:solidFill>
                  <a:srgbClr val="00B0F0"/>
                </a:solidFill>
                <a:latin typeface="Calibri" pitchFamily="34" charset="0"/>
              </a:rPr>
              <a:t>Meiosis </a:t>
            </a:r>
            <a:r>
              <a:rPr lang="en-US" b="1" dirty="0">
                <a:solidFill>
                  <a:srgbClr val="00B0F0"/>
                </a:solidFill>
                <a:latin typeface="Calibri" pitchFamily="34" charset="0"/>
              </a:rPr>
              <a:t>I (Reduction)</a:t>
            </a:r>
          </a:p>
        </p:txBody>
      </p:sp>
      <p:pic>
        <p:nvPicPr>
          <p:cNvPr id="19459" name="Picture 2" descr="http://www.biology.iupui.edu/biocourses/n100/images/meiosis1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36220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3"/>
          <p:cNvSpPr txBox="1">
            <a:spLocks noChangeArrowheads="1"/>
          </p:cNvSpPr>
          <p:nvPr/>
        </p:nvSpPr>
        <p:spPr bwMode="auto">
          <a:xfrm>
            <a:off x="304800" y="2590800"/>
            <a:ext cx="27432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There are four replicated chromosomes in the initial cell. Each chromosomes pairs with its </a:t>
            </a:r>
            <a:r>
              <a:rPr lang="en-US" altLang="en-US" i="1">
                <a:solidFill>
                  <a:srgbClr val="FF0000"/>
                </a:solidFill>
              </a:rPr>
              <a:t>homolog</a:t>
            </a:r>
            <a:r>
              <a:rPr lang="en-US" altLang="en-US"/>
              <a:t> (that influences the same suite of traits), and pairs align on the metaphase plate.  Pairs are separated in Anaphase I, and two cells, each with only two chromosomes, are produced. </a:t>
            </a:r>
            <a:r>
              <a:rPr lang="en-US" altLang="en-US">
                <a:solidFill>
                  <a:srgbClr val="FF0000"/>
                </a:solidFill>
              </a:rPr>
              <a:t>REDUCTION</a:t>
            </a:r>
          </a:p>
        </p:txBody>
      </p:sp>
    </p:spTree>
    <p:extLst>
      <p:ext uri="{BB962C8B-B14F-4D97-AF65-F5344CB8AC3E}">
        <p14:creationId xmlns:p14="http://schemas.microsoft.com/office/powerpoint/2010/main" val="9392414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228600" y="304800"/>
            <a:ext cx="8229600" cy="646331"/>
          </a:xfrm>
          <a:prstGeom prst="rect">
            <a:avLst/>
          </a:prstGeom>
          <a:noFill/>
          <a:ln w="9525">
            <a:noFill/>
            <a:miter lim="800000"/>
            <a:headEnd/>
            <a:tailEnd/>
          </a:ln>
        </p:spPr>
        <p:txBody>
          <a:bodyPr>
            <a:spAutoFit/>
          </a:bodyPr>
          <a:lstStyle/>
          <a:p>
            <a:pPr marL="342900" indent="-342900">
              <a:defRPr/>
            </a:pPr>
            <a:r>
              <a:rPr lang="en-US" b="1" dirty="0" smtClean="0">
                <a:solidFill>
                  <a:srgbClr val="00B0F0"/>
                </a:solidFill>
                <a:latin typeface="Calibri" pitchFamily="34" charset="0"/>
              </a:rPr>
              <a:t>Transition</a:t>
            </a:r>
            <a:endParaRPr lang="en-US" b="1" dirty="0">
              <a:solidFill>
                <a:srgbClr val="00B0F0"/>
              </a:solidFill>
              <a:latin typeface="Calibri" pitchFamily="34" charset="0"/>
            </a:endParaRPr>
          </a:p>
          <a:p>
            <a:pPr marL="342900" indent="-342900">
              <a:defRPr/>
            </a:pPr>
            <a:r>
              <a:rPr lang="en-US" b="1" dirty="0" smtClean="0">
                <a:solidFill>
                  <a:srgbClr val="00B0F0"/>
                </a:solidFill>
                <a:latin typeface="Calibri" pitchFamily="34" charset="0"/>
              </a:rPr>
              <a:t>Meiosis </a:t>
            </a:r>
            <a:r>
              <a:rPr lang="en-US" b="1" dirty="0">
                <a:solidFill>
                  <a:srgbClr val="00B0F0"/>
                </a:solidFill>
                <a:latin typeface="Calibri" pitchFamily="34" charset="0"/>
              </a:rPr>
              <a:t>II (Division)</a:t>
            </a:r>
          </a:p>
        </p:txBody>
      </p:sp>
      <p:pic>
        <p:nvPicPr>
          <p:cNvPr id="20483" name="Picture 2" descr="http://www.biology.iupui.edu/biocourses/n100/images/meiosis2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28600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3"/>
          <p:cNvSpPr txBox="1">
            <a:spLocks noChangeArrowheads="1"/>
          </p:cNvSpPr>
          <p:nvPr/>
        </p:nvSpPr>
        <p:spPr bwMode="auto">
          <a:xfrm>
            <a:off x="152400" y="3048000"/>
            <a:ext cx="2819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Each cell with two chromosomes divides; sister chromatids are separated.  There is no change in ploidy in this cycle; haploid cells divide to produce haploid cells.</a:t>
            </a:r>
          </a:p>
          <a:p>
            <a:pPr eaLnBrk="1" hangingPunct="1"/>
            <a:r>
              <a:rPr lang="en-US" altLang="en-US">
                <a:solidFill>
                  <a:srgbClr val="FF0000"/>
                </a:solidFill>
              </a:rPr>
              <a:t>DIVISION</a:t>
            </a:r>
          </a:p>
        </p:txBody>
      </p:sp>
    </p:spTree>
    <p:extLst>
      <p:ext uri="{BB962C8B-B14F-4D97-AF65-F5344CB8AC3E}">
        <p14:creationId xmlns:p14="http://schemas.microsoft.com/office/powerpoint/2010/main" val="39370492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
          <p:cNvSpPr txBox="1">
            <a:spLocks noChangeArrowheads="1"/>
          </p:cNvSpPr>
          <p:nvPr/>
        </p:nvSpPr>
        <p:spPr bwMode="auto">
          <a:xfrm>
            <a:off x="228600" y="304800"/>
            <a:ext cx="822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smtClean="0">
                <a:solidFill>
                  <a:srgbClr val="00B0F0"/>
                </a:solidFill>
                <a:latin typeface="Calibri" panose="020F0502020204030204" pitchFamily="34" charset="0"/>
              </a:rPr>
              <a:t>Modifications </a:t>
            </a:r>
            <a:r>
              <a:rPr lang="en-US" altLang="en-US" b="1" dirty="0">
                <a:solidFill>
                  <a:srgbClr val="00B0F0"/>
                </a:solidFill>
                <a:latin typeface="Calibri" panose="020F0502020204030204" pitchFamily="34" charset="0"/>
              </a:rPr>
              <a:t>in </a:t>
            </a:r>
            <a:r>
              <a:rPr lang="en-US" altLang="en-US" b="1" dirty="0" err="1">
                <a:solidFill>
                  <a:srgbClr val="00B0F0"/>
                </a:solidFill>
                <a:latin typeface="Calibri" panose="020F0502020204030204" pitchFamily="34" charset="0"/>
              </a:rPr>
              <a:t>anisogamous</a:t>
            </a:r>
            <a:r>
              <a:rPr lang="en-US" altLang="en-US" b="1" dirty="0">
                <a:solidFill>
                  <a:srgbClr val="00B0F0"/>
                </a:solidFill>
                <a:latin typeface="Calibri" panose="020F0502020204030204" pitchFamily="34" charset="0"/>
              </a:rPr>
              <a:t> and </a:t>
            </a:r>
            <a:r>
              <a:rPr lang="en-US" altLang="en-US" b="1" dirty="0" err="1">
                <a:solidFill>
                  <a:srgbClr val="00B0F0"/>
                </a:solidFill>
                <a:latin typeface="Calibri" panose="020F0502020204030204" pitchFamily="34" charset="0"/>
              </a:rPr>
              <a:t>oogamous</a:t>
            </a:r>
            <a:r>
              <a:rPr lang="en-US" altLang="en-US" b="1" dirty="0">
                <a:solidFill>
                  <a:srgbClr val="00B0F0"/>
                </a:solidFill>
                <a:latin typeface="Calibri" panose="020F0502020204030204" pitchFamily="34" charset="0"/>
              </a:rPr>
              <a:t> species</a:t>
            </a:r>
          </a:p>
        </p:txBody>
      </p:sp>
      <p:grpSp>
        <p:nvGrpSpPr>
          <p:cNvPr id="21507" name="Group 7"/>
          <p:cNvGrpSpPr>
            <a:grpSpLocks/>
          </p:cNvGrpSpPr>
          <p:nvPr/>
        </p:nvGrpSpPr>
        <p:grpSpPr bwMode="auto">
          <a:xfrm>
            <a:off x="457200" y="838200"/>
            <a:ext cx="6332538" cy="5551488"/>
            <a:chOff x="457200" y="838200"/>
            <a:chExt cx="6333060" cy="5550969"/>
          </a:xfrm>
        </p:grpSpPr>
        <p:pic>
          <p:nvPicPr>
            <p:cNvPr id="21508" name="Picture 5" descr="sperm2.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38200"/>
              <a:ext cx="2819400" cy="555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8" descr="egg.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914400"/>
              <a:ext cx="244686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249107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304800" y="457200"/>
            <a:ext cx="5562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a:solidFill>
                  <a:srgbClr val="0070C0"/>
                </a:solidFill>
              </a:rPr>
              <a:t>II. </a:t>
            </a:r>
            <a:r>
              <a:rPr lang="en-US" altLang="en-US" sz="2400" b="1" dirty="0" smtClean="0">
                <a:solidFill>
                  <a:srgbClr val="0070C0"/>
                </a:solidFill>
              </a:rPr>
              <a:t>Heredity</a:t>
            </a:r>
            <a:endParaRPr lang="en-US" altLang="en-US" sz="2400" b="1" dirty="0">
              <a:solidFill>
                <a:srgbClr val="0070C0"/>
              </a:solidFill>
            </a:endParaRPr>
          </a:p>
          <a:p>
            <a:pPr eaLnBrk="1" hangingPunct="1">
              <a:spcBef>
                <a:spcPct val="50000"/>
              </a:spcBef>
            </a:pPr>
            <a:r>
              <a:rPr lang="en-US" altLang="en-US" sz="2400" b="1" dirty="0">
                <a:solidFill>
                  <a:srgbClr val="FF0000"/>
                </a:solidFill>
                <a:latin typeface="Calibri" panose="020F0502020204030204" pitchFamily="34" charset="0"/>
              </a:rPr>
              <a:t>A. </a:t>
            </a:r>
            <a:r>
              <a:rPr lang="en-US" altLang="en-US" sz="2400" b="1" dirty="0" smtClean="0">
                <a:solidFill>
                  <a:srgbClr val="FF0000"/>
                </a:solidFill>
                <a:latin typeface="Calibri" panose="020F0502020204030204" pitchFamily="34" charset="0"/>
              </a:rPr>
              <a:t>Pre-Mendelian </a:t>
            </a:r>
            <a:r>
              <a:rPr lang="en-US" altLang="en-US" sz="2400" b="1" dirty="0">
                <a:solidFill>
                  <a:srgbClr val="FF0000"/>
                </a:solidFill>
                <a:latin typeface="Calibri" panose="020F0502020204030204" pitchFamily="34" charset="0"/>
              </a:rPr>
              <a:t>Ideas About Heredity</a:t>
            </a:r>
          </a:p>
          <a:p>
            <a:pPr eaLnBrk="1" hangingPunct="1">
              <a:spcBef>
                <a:spcPct val="50000"/>
              </a:spcBef>
            </a:pPr>
            <a:endParaRPr lang="en-US" altLang="en-US" sz="2000" dirty="0">
              <a:latin typeface="Calibri" panose="020F0502020204030204" pitchFamily="34" charset="0"/>
            </a:endParaRPr>
          </a:p>
        </p:txBody>
      </p:sp>
      <p:pic>
        <p:nvPicPr>
          <p:cNvPr id="5123" name="Picture 5" descr="http://www.independent.co.uk/multimedia/archive/00164/hapsburgs-graphic_16470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28600"/>
            <a:ext cx="3640138" cy="635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Box 4"/>
          <p:cNvSpPr txBox="1">
            <a:spLocks noChangeArrowheads="1"/>
          </p:cNvSpPr>
          <p:nvPr/>
        </p:nvSpPr>
        <p:spPr bwMode="auto">
          <a:xfrm>
            <a:off x="762000" y="29718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Traits run in families….</a:t>
            </a:r>
          </a:p>
        </p:txBody>
      </p:sp>
    </p:spTree>
    <p:extLst>
      <p:ext uri="{BB962C8B-B14F-4D97-AF65-F5344CB8AC3E}">
        <p14:creationId xmlns:p14="http://schemas.microsoft.com/office/powerpoint/2010/main" val="151529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04800" y="457200"/>
            <a:ext cx="8458200" cy="2708434"/>
          </a:xfrm>
          <a:prstGeom prst="rect">
            <a:avLst/>
          </a:prstGeom>
          <a:noFill/>
          <a:ln w="9525">
            <a:noFill/>
            <a:miter lim="800000"/>
            <a:headEnd/>
            <a:tailEnd/>
          </a:ln>
        </p:spPr>
        <p:txBody>
          <a:bodyPr>
            <a:spAutoFit/>
          </a:bodyPr>
          <a:lstStyle/>
          <a:p>
            <a:pPr>
              <a:spcBef>
                <a:spcPct val="50000"/>
              </a:spcBef>
              <a:defRPr/>
            </a:pPr>
            <a:r>
              <a:rPr lang="en-US" sz="2000" b="1" dirty="0">
                <a:solidFill>
                  <a:schemeClr val="accent6"/>
                </a:solidFill>
                <a:latin typeface="Arial" charset="0"/>
              </a:rPr>
              <a:t> </a:t>
            </a:r>
            <a:r>
              <a:rPr lang="en-US" sz="2000" b="1" dirty="0" smtClean="0">
                <a:solidFill>
                  <a:srgbClr val="FF0000"/>
                </a:solidFill>
                <a:latin typeface="Arial" charset="0"/>
              </a:rPr>
              <a:t>B. Cell Division</a:t>
            </a:r>
          </a:p>
          <a:p>
            <a:pPr>
              <a:spcBef>
                <a:spcPct val="50000"/>
              </a:spcBef>
              <a:defRPr/>
            </a:pPr>
            <a:r>
              <a:rPr lang="en-US" sz="2000" b="1" dirty="0">
                <a:solidFill>
                  <a:schemeClr val="accent6"/>
                </a:solidFill>
                <a:latin typeface="Arial" charset="0"/>
              </a:rPr>
              <a:t>	</a:t>
            </a:r>
            <a:r>
              <a:rPr lang="en-US" sz="2000" b="1" dirty="0" smtClean="0">
                <a:solidFill>
                  <a:srgbClr val="00B0F0"/>
                </a:solidFill>
                <a:latin typeface="Arial" charset="0"/>
              </a:rPr>
              <a:t>1. Why is cell division beneficial?</a:t>
            </a:r>
          </a:p>
          <a:p>
            <a:pPr>
              <a:spcBef>
                <a:spcPct val="50000"/>
              </a:spcBef>
              <a:defRPr/>
            </a:pPr>
            <a:r>
              <a:rPr lang="en-US" sz="2000" b="1" dirty="0">
                <a:solidFill>
                  <a:schemeClr val="accent6"/>
                </a:solidFill>
                <a:latin typeface="Arial" charset="0"/>
              </a:rPr>
              <a:t>	</a:t>
            </a:r>
            <a:r>
              <a:rPr lang="en-US" sz="2000" b="1" dirty="0" smtClean="0">
                <a:solidFill>
                  <a:schemeClr val="accent6"/>
                </a:solidFill>
                <a:latin typeface="Arial" charset="0"/>
              </a:rPr>
              <a:t> </a:t>
            </a:r>
            <a:r>
              <a:rPr lang="en-US" sz="2000" b="1" dirty="0" smtClean="0">
                <a:solidFill>
                  <a:srgbClr val="7030A0"/>
                </a:solidFill>
                <a:latin typeface="Arial" charset="0"/>
              </a:rPr>
              <a:t>- persistence through time (selection by definition)</a:t>
            </a:r>
            <a:endParaRPr lang="en-US" sz="2000" b="1" dirty="0">
              <a:solidFill>
                <a:srgbClr val="7030A0"/>
              </a:solidFill>
              <a:latin typeface="Arial" charset="0"/>
            </a:endParaRPr>
          </a:p>
          <a:p>
            <a:pPr>
              <a:spcBef>
                <a:spcPct val="50000"/>
              </a:spcBef>
              <a:defRPr/>
            </a:pPr>
            <a:r>
              <a:rPr lang="en-US" sz="2000" b="1" dirty="0">
                <a:solidFill>
                  <a:srgbClr val="7030A0"/>
                </a:solidFill>
                <a:latin typeface="Arial" charset="0"/>
              </a:rPr>
              <a:t> </a:t>
            </a:r>
            <a:r>
              <a:rPr lang="en-US" sz="2000" b="1" dirty="0">
                <a:solidFill>
                  <a:srgbClr val="7030A0"/>
                </a:solidFill>
                <a:latin typeface="Arial" charset="0"/>
              </a:rPr>
              <a:t>	</a:t>
            </a:r>
            <a:r>
              <a:rPr lang="en-US" sz="2000" b="1" dirty="0" smtClean="0">
                <a:solidFill>
                  <a:srgbClr val="7030A0"/>
                </a:solidFill>
                <a:latin typeface="Arial" charset="0"/>
              </a:rPr>
              <a:t> - efficiency</a:t>
            </a:r>
            <a:endParaRPr lang="en-US" sz="2000" b="1" dirty="0">
              <a:solidFill>
                <a:srgbClr val="7030A0"/>
              </a:solidFill>
              <a:latin typeface="Arial" charset="0"/>
            </a:endParaRPr>
          </a:p>
          <a:p>
            <a:pPr>
              <a:spcBef>
                <a:spcPct val="50000"/>
              </a:spcBef>
              <a:defRPr/>
            </a:pPr>
            <a:endParaRPr lang="en-US" sz="2000" b="1" dirty="0">
              <a:solidFill>
                <a:srgbClr val="FF0000"/>
              </a:solidFill>
              <a:latin typeface="Arial" charset="0"/>
            </a:endParaRPr>
          </a:p>
          <a:p>
            <a:pPr>
              <a:spcBef>
                <a:spcPct val="50000"/>
              </a:spcBef>
              <a:defRPr/>
            </a:pPr>
            <a:r>
              <a:rPr lang="en-US" sz="2000" b="1" dirty="0">
                <a:solidFill>
                  <a:srgbClr val="FF0000"/>
                </a:solidFill>
                <a:latin typeface="Arial" charset="0"/>
              </a:rPr>
              <a:t>As cells increase in size, they decrease in efficiency.  </a:t>
            </a:r>
          </a:p>
        </p:txBody>
      </p:sp>
      <p:pic>
        <p:nvPicPr>
          <p:cNvPr id="5123" name="Picture 2" descr="http://www.afsc.net/images/AIPics/FishCarto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19400"/>
            <a:ext cx="774382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27961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304800" y="457200"/>
            <a:ext cx="5562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a:solidFill>
                  <a:srgbClr val="0070C0"/>
                </a:solidFill>
              </a:rPr>
              <a:t>II. </a:t>
            </a:r>
            <a:r>
              <a:rPr lang="en-US" altLang="en-US" sz="2400" b="1" dirty="0" smtClean="0">
                <a:solidFill>
                  <a:srgbClr val="0070C0"/>
                </a:solidFill>
              </a:rPr>
              <a:t>Heredity</a:t>
            </a:r>
            <a:endParaRPr lang="en-US" altLang="en-US" sz="2400" b="1" dirty="0">
              <a:solidFill>
                <a:srgbClr val="0070C0"/>
              </a:solidFill>
            </a:endParaRPr>
          </a:p>
          <a:p>
            <a:pPr eaLnBrk="1" hangingPunct="1">
              <a:spcBef>
                <a:spcPct val="50000"/>
              </a:spcBef>
            </a:pPr>
            <a:r>
              <a:rPr lang="en-US" altLang="en-US" sz="2400" b="1" dirty="0">
                <a:solidFill>
                  <a:srgbClr val="FF0000"/>
                </a:solidFill>
                <a:latin typeface="Calibri" panose="020F0502020204030204" pitchFamily="34" charset="0"/>
              </a:rPr>
              <a:t>A. </a:t>
            </a:r>
            <a:r>
              <a:rPr lang="en-US" altLang="en-US" sz="2400" b="1" dirty="0" smtClean="0">
                <a:solidFill>
                  <a:srgbClr val="FF0000"/>
                </a:solidFill>
                <a:latin typeface="Calibri" panose="020F0502020204030204" pitchFamily="34" charset="0"/>
              </a:rPr>
              <a:t>Pre-Mendelian </a:t>
            </a:r>
            <a:r>
              <a:rPr lang="en-US" altLang="en-US" sz="2400" b="1" dirty="0">
                <a:solidFill>
                  <a:srgbClr val="FF0000"/>
                </a:solidFill>
                <a:latin typeface="Calibri" panose="020F0502020204030204" pitchFamily="34" charset="0"/>
              </a:rPr>
              <a:t>Ideas About Heredity</a:t>
            </a:r>
          </a:p>
          <a:p>
            <a:pPr eaLnBrk="1" hangingPunct="1">
              <a:spcBef>
                <a:spcPct val="50000"/>
              </a:spcBef>
            </a:pPr>
            <a:r>
              <a:rPr lang="en-US" altLang="en-US" sz="2000" b="1" dirty="0">
                <a:solidFill>
                  <a:srgbClr val="00B0F0"/>
                </a:solidFill>
                <a:latin typeface="Calibri" panose="020F0502020204030204" pitchFamily="34" charset="0"/>
              </a:rPr>
              <a:t>1. </a:t>
            </a:r>
            <a:r>
              <a:rPr lang="en-US" altLang="en-US" sz="2000" b="1" dirty="0" err="1">
                <a:solidFill>
                  <a:srgbClr val="00B0F0"/>
                </a:solidFill>
                <a:latin typeface="Calibri" panose="020F0502020204030204" pitchFamily="34" charset="0"/>
              </a:rPr>
              <a:t>Preformationist</a:t>
            </a:r>
            <a:r>
              <a:rPr lang="en-US" altLang="en-US" sz="2000" b="1" dirty="0">
                <a:solidFill>
                  <a:srgbClr val="00B0F0"/>
                </a:solidFill>
                <a:latin typeface="Calibri" panose="020F0502020204030204" pitchFamily="34" charset="0"/>
              </a:rPr>
              <a:t> Ideas</a:t>
            </a:r>
          </a:p>
          <a:p>
            <a:pPr eaLnBrk="1" hangingPunct="1">
              <a:spcBef>
                <a:spcPct val="50000"/>
              </a:spcBef>
            </a:pPr>
            <a:endParaRPr lang="en-US" altLang="en-US" sz="2000" dirty="0">
              <a:latin typeface="Calibri" panose="020F0502020204030204" pitchFamily="34" charset="0"/>
            </a:endParaRPr>
          </a:p>
        </p:txBody>
      </p:sp>
      <p:pic>
        <p:nvPicPr>
          <p:cNvPr id="6147" name="Picture 2" descr="http://3.bp.blogspot.com/_LBLKrOOPBr4/SPK9A1IrbEI/AAAAAAAAAJU/ZueXVZxEMCg/s320/ov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667000"/>
            <a:ext cx="319405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2" descr="http://www.sullydog.com/sullysites/qm/classicmeat/10-01/homunculu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914400"/>
            <a:ext cx="2857500" cy="553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70707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304800" y="457200"/>
            <a:ext cx="55626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a:solidFill>
                  <a:srgbClr val="0070C0"/>
                </a:solidFill>
              </a:rPr>
              <a:t>II. </a:t>
            </a:r>
            <a:r>
              <a:rPr lang="en-US" altLang="en-US" sz="2400" b="1" dirty="0" smtClean="0">
                <a:solidFill>
                  <a:srgbClr val="0070C0"/>
                </a:solidFill>
              </a:rPr>
              <a:t>Heredity</a:t>
            </a:r>
            <a:endParaRPr lang="en-US" altLang="en-US" sz="2400" b="1" dirty="0">
              <a:solidFill>
                <a:srgbClr val="0070C0"/>
              </a:solidFill>
            </a:endParaRPr>
          </a:p>
          <a:p>
            <a:pPr eaLnBrk="1" hangingPunct="1">
              <a:spcBef>
                <a:spcPct val="50000"/>
              </a:spcBef>
            </a:pPr>
            <a:r>
              <a:rPr lang="en-US" altLang="en-US" sz="2400" b="1" dirty="0">
                <a:solidFill>
                  <a:srgbClr val="FF0000"/>
                </a:solidFill>
                <a:latin typeface="Calibri" panose="020F0502020204030204" pitchFamily="34" charset="0"/>
              </a:rPr>
              <a:t>A. </a:t>
            </a:r>
            <a:r>
              <a:rPr lang="en-US" altLang="en-US" sz="2400" b="1" dirty="0" smtClean="0">
                <a:solidFill>
                  <a:srgbClr val="FF0000"/>
                </a:solidFill>
                <a:latin typeface="Calibri" panose="020F0502020204030204" pitchFamily="34" charset="0"/>
              </a:rPr>
              <a:t>Pre-Mendelian </a:t>
            </a:r>
            <a:r>
              <a:rPr lang="en-US" altLang="en-US" sz="2400" b="1" dirty="0">
                <a:solidFill>
                  <a:srgbClr val="FF0000"/>
                </a:solidFill>
                <a:latin typeface="Calibri" panose="020F0502020204030204" pitchFamily="34" charset="0"/>
              </a:rPr>
              <a:t>Ideas About Heredity</a:t>
            </a:r>
          </a:p>
          <a:p>
            <a:pPr eaLnBrk="1" hangingPunct="1">
              <a:spcBef>
                <a:spcPct val="50000"/>
              </a:spcBef>
            </a:pPr>
            <a:r>
              <a:rPr lang="en-US" altLang="en-US" sz="2000" b="1" dirty="0">
                <a:solidFill>
                  <a:srgbClr val="00B0F0"/>
                </a:solidFill>
                <a:latin typeface="Calibri" panose="020F0502020204030204" pitchFamily="34" charset="0"/>
              </a:rPr>
              <a:t>1. </a:t>
            </a:r>
            <a:r>
              <a:rPr lang="en-US" altLang="en-US" sz="2000" b="1" dirty="0" err="1">
                <a:solidFill>
                  <a:srgbClr val="00B0F0"/>
                </a:solidFill>
                <a:latin typeface="Calibri" panose="020F0502020204030204" pitchFamily="34" charset="0"/>
              </a:rPr>
              <a:t>Preformationist</a:t>
            </a:r>
            <a:r>
              <a:rPr lang="en-US" altLang="en-US" sz="2000" b="1" dirty="0">
                <a:solidFill>
                  <a:srgbClr val="00B0F0"/>
                </a:solidFill>
                <a:latin typeface="Calibri" panose="020F0502020204030204" pitchFamily="34" charset="0"/>
              </a:rPr>
              <a:t> Ideas</a:t>
            </a:r>
          </a:p>
          <a:p>
            <a:pPr eaLnBrk="1" hangingPunct="1">
              <a:spcBef>
                <a:spcPct val="50000"/>
              </a:spcBef>
            </a:pPr>
            <a:r>
              <a:rPr lang="en-US" altLang="en-US" sz="2000" b="1" dirty="0">
                <a:solidFill>
                  <a:srgbClr val="00B0F0"/>
                </a:solidFill>
                <a:latin typeface="Calibri" panose="020F0502020204030204" pitchFamily="34" charset="0"/>
              </a:rPr>
              <a:t>2.  Epigenetic</a:t>
            </a:r>
          </a:p>
          <a:p>
            <a:pPr eaLnBrk="1" hangingPunct="1">
              <a:spcBef>
                <a:spcPct val="50000"/>
              </a:spcBef>
            </a:pPr>
            <a:endParaRPr lang="en-US" altLang="en-US" sz="2000" dirty="0">
              <a:latin typeface="Calibri" panose="020F0502020204030204" pitchFamily="34" charset="0"/>
            </a:endParaRPr>
          </a:p>
        </p:txBody>
      </p:sp>
      <p:pic>
        <p:nvPicPr>
          <p:cNvPr id="7171" name="Picture 2" descr="http://upload.wikimedia.org/wikipedia/commons/6/6a/Chicken_egg02_binovul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600450"/>
            <a:ext cx="3733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http://www.poultrypages.com/images/ancona-chicke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209800"/>
            <a:ext cx="42291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Arrow 5"/>
          <p:cNvSpPr/>
          <p:nvPr/>
        </p:nvSpPr>
        <p:spPr>
          <a:xfrm>
            <a:off x="4267200" y="4343400"/>
            <a:ext cx="1219200" cy="1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174" name="TextBox 6"/>
          <p:cNvSpPr txBox="1">
            <a:spLocks noChangeArrowheads="1"/>
          </p:cNvSpPr>
          <p:nvPr/>
        </p:nvSpPr>
        <p:spPr bwMode="auto">
          <a:xfrm>
            <a:off x="4343400" y="3276600"/>
            <a:ext cx="609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5400" b="1"/>
              <a:t>?</a:t>
            </a:r>
          </a:p>
        </p:txBody>
      </p:sp>
    </p:spTree>
    <p:extLst>
      <p:ext uri="{BB962C8B-B14F-4D97-AF65-F5344CB8AC3E}">
        <p14:creationId xmlns:p14="http://schemas.microsoft.com/office/powerpoint/2010/main" val="42072926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304800" y="457200"/>
            <a:ext cx="55626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a:solidFill>
                  <a:srgbClr val="0070C0"/>
                </a:solidFill>
              </a:rPr>
              <a:t>II. </a:t>
            </a:r>
            <a:r>
              <a:rPr lang="en-US" altLang="en-US" sz="2400" b="1" dirty="0" smtClean="0">
                <a:solidFill>
                  <a:srgbClr val="0070C0"/>
                </a:solidFill>
              </a:rPr>
              <a:t>Heredity</a:t>
            </a:r>
            <a:endParaRPr lang="en-US" altLang="en-US" sz="2400" b="1" dirty="0">
              <a:solidFill>
                <a:srgbClr val="0070C0"/>
              </a:solidFill>
            </a:endParaRPr>
          </a:p>
          <a:p>
            <a:pPr eaLnBrk="1" hangingPunct="1">
              <a:spcBef>
                <a:spcPct val="50000"/>
              </a:spcBef>
            </a:pPr>
            <a:r>
              <a:rPr lang="en-US" altLang="en-US" sz="2400" b="1" dirty="0">
                <a:solidFill>
                  <a:srgbClr val="FF0000"/>
                </a:solidFill>
                <a:latin typeface="Calibri" panose="020F0502020204030204" pitchFamily="34" charset="0"/>
              </a:rPr>
              <a:t>A. </a:t>
            </a:r>
            <a:r>
              <a:rPr lang="en-US" altLang="en-US" sz="2400" b="1" dirty="0" smtClean="0">
                <a:solidFill>
                  <a:srgbClr val="FF0000"/>
                </a:solidFill>
                <a:latin typeface="Calibri" panose="020F0502020204030204" pitchFamily="34" charset="0"/>
              </a:rPr>
              <a:t>Pre-Mendelian </a:t>
            </a:r>
            <a:r>
              <a:rPr lang="en-US" altLang="en-US" sz="2400" b="1" dirty="0">
                <a:solidFill>
                  <a:srgbClr val="FF0000"/>
                </a:solidFill>
                <a:latin typeface="Calibri" panose="020F0502020204030204" pitchFamily="34" charset="0"/>
              </a:rPr>
              <a:t>Ideas About Heredity</a:t>
            </a:r>
          </a:p>
          <a:p>
            <a:pPr eaLnBrk="1" hangingPunct="1">
              <a:spcBef>
                <a:spcPct val="50000"/>
              </a:spcBef>
            </a:pPr>
            <a:r>
              <a:rPr lang="en-US" altLang="en-US" sz="2400" b="1" dirty="0" smtClean="0">
                <a:solidFill>
                  <a:srgbClr val="FF0000"/>
                </a:solidFill>
                <a:latin typeface="Calibri" panose="020F0502020204030204" pitchFamily="34" charset="0"/>
              </a:rPr>
              <a:t>B. Mendel’s </a:t>
            </a:r>
            <a:r>
              <a:rPr lang="en-US" altLang="en-US" sz="2400" b="1" dirty="0">
                <a:solidFill>
                  <a:srgbClr val="FF0000"/>
                </a:solidFill>
                <a:latin typeface="Calibri" panose="020F0502020204030204" pitchFamily="34" charset="0"/>
              </a:rPr>
              <a:t>Experiments</a:t>
            </a:r>
          </a:p>
          <a:p>
            <a:pPr eaLnBrk="1" hangingPunct="1">
              <a:spcBef>
                <a:spcPct val="50000"/>
              </a:spcBef>
            </a:pPr>
            <a:endParaRPr lang="en-US" altLang="en-US" sz="2000" dirty="0">
              <a:latin typeface="Calibri" panose="020F0502020204030204" pitchFamily="34" charset="0"/>
            </a:endParaRPr>
          </a:p>
        </p:txBody>
      </p:sp>
      <p:pic>
        <p:nvPicPr>
          <p:cNvPr id="8195" name="Picture 2" descr="http://www.ppdl.purdue.edu/PPDL/images/pisum-sativ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743200"/>
            <a:ext cx="508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858000" y="152400"/>
            <a:ext cx="1905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8197" name="Picture 6" descr="http://farm4.static.flickr.com/3320/3509105005_7f9f552321.jpg?v=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28600"/>
            <a:ext cx="242887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8" descr="http://farm4.static.flickr.com/3094/2670660145_cd1812470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581400"/>
            <a:ext cx="242887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72599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304800" y="457200"/>
            <a:ext cx="556260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smtClean="0">
                <a:solidFill>
                  <a:srgbClr val="FF0000"/>
                </a:solidFill>
                <a:latin typeface="Calibri" panose="020F0502020204030204" pitchFamily="34" charset="0"/>
              </a:rPr>
              <a:t>B. </a:t>
            </a:r>
            <a:r>
              <a:rPr lang="en-US" altLang="en-US" sz="2400" b="1" dirty="0">
                <a:solidFill>
                  <a:srgbClr val="FF0000"/>
                </a:solidFill>
                <a:latin typeface="Calibri" panose="020F0502020204030204" pitchFamily="34" charset="0"/>
              </a:rPr>
              <a:t>Mendel’s Experiments</a:t>
            </a:r>
          </a:p>
          <a:p>
            <a:pPr eaLnBrk="1" hangingPunct="1"/>
            <a:r>
              <a:rPr lang="en-US" altLang="en-US" sz="2000" b="1" dirty="0">
                <a:solidFill>
                  <a:srgbClr val="00B0F0"/>
                </a:solidFill>
                <a:latin typeface="Calibri" panose="020F0502020204030204" pitchFamily="34" charset="0"/>
              </a:rPr>
              <a:t>1. Monohybrid Experiments</a:t>
            </a:r>
          </a:p>
          <a:p>
            <a:pPr eaLnBrk="1" hangingPunct="1">
              <a:spcBef>
                <a:spcPct val="50000"/>
              </a:spcBef>
            </a:pPr>
            <a:endParaRPr lang="en-US" altLang="en-US" sz="2000" dirty="0">
              <a:latin typeface="Calibri" panose="020F0502020204030204" pitchFamily="34" charset="0"/>
            </a:endParaRPr>
          </a:p>
        </p:txBody>
      </p:sp>
      <p:sp>
        <p:nvSpPr>
          <p:cNvPr id="8" name="Rectangle 7"/>
          <p:cNvSpPr/>
          <p:nvPr/>
        </p:nvSpPr>
        <p:spPr>
          <a:xfrm>
            <a:off x="6858000" y="152400"/>
            <a:ext cx="1905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9220" name="Picture 5" descr="D:\Chapter_03\B_Jpegs_of_Art_and_Photos\Labeled_Jpegs\figure_03_01_labe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71588"/>
            <a:ext cx="8534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181600" y="1271588"/>
            <a:ext cx="3581400" cy="5205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2276105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biology.iupui.edu/biocourses/N100/images/10F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00500"/>
            <a:ext cx="45529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 descr="http://www.biology.iupui.edu/biocourses/N100/images/10F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1050" y="4000500"/>
            <a:ext cx="45529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5105400"/>
            <a:ext cx="9144000" cy="175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245" name="TextBox 6"/>
          <p:cNvSpPr txBox="1">
            <a:spLocks noChangeArrowheads="1"/>
          </p:cNvSpPr>
          <p:nvPr/>
        </p:nvSpPr>
        <p:spPr bwMode="auto">
          <a:xfrm>
            <a:off x="838200" y="5181600"/>
            <a:ext cx="335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Pollen (purple)      Ovule (white)</a:t>
            </a:r>
          </a:p>
        </p:txBody>
      </p:sp>
      <p:sp>
        <p:nvSpPr>
          <p:cNvPr id="10246" name="TextBox 7"/>
          <p:cNvSpPr txBox="1">
            <a:spLocks noChangeArrowheads="1"/>
          </p:cNvSpPr>
          <p:nvPr/>
        </p:nvSpPr>
        <p:spPr bwMode="auto">
          <a:xfrm>
            <a:off x="5257800" y="5181600"/>
            <a:ext cx="335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Ovule (purple)      Pollen (white)</a:t>
            </a:r>
          </a:p>
        </p:txBody>
      </p:sp>
      <p:sp>
        <p:nvSpPr>
          <p:cNvPr id="10247" name="TextBox 8"/>
          <p:cNvSpPr txBox="1">
            <a:spLocks noChangeArrowheads="1"/>
          </p:cNvSpPr>
          <p:nvPr/>
        </p:nvSpPr>
        <p:spPr bwMode="auto">
          <a:xfrm>
            <a:off x="3276600" y="5867400"/>
            <a:ext cx="2362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FF0000"/>
                </a:solidFill>
                <a:latin typeface="Calibri" panose="020F0502020204030204" pitchFamily="34" charset="0"/>
              </a:rPr>
              <a:t>WHY??</a:t>
            </a:r>
          </a:p>
        </p:txBody>
      </p:sp>
      <p:sp>
        <p:nvSpPr>
          <p:cNvPr id="10" name="Right Arrow 9"/>
          <p:cNvSpPr/>
          <p:nvPr/>
        </p:nvSpPr>
        <p:spPr>
          <a:xfrm>
            <a:off x="1447800" y="5562600"/>
            <a:ext cx="1600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1" name="Right Arrow 10"/>
          <p:cNvSpPr/>
          <p:nvPr/>
        </p:nvSpPr>
        <p:spPr>
          <a:xfrm rot="10800000">
            <a:off x="6248400" y="5562600"/>
            <a:ext cx="1600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250" name="Text Box 3"/>
          <p:cNvSpPr txBox="1">
            <a:spLocks noChangeArrowheads="1"/>
          </p:cNvSpPr>
          <p:nvPr/>
        </p:nvSpPr>
        <p:spPr bwMode="auto">
          <a:xfrm>
            <a:off x="304800" y="457200"/>
            <a:ext cx="556260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smtClean="0">
                <a:solidFill>
                  <a:srgbClr val="FF0000"/>
                </a:solidFill>
                <a:latin typeface="Calibri" panose="020F0502020204030204" pitchFamily="34" charset="0"/>
              </a:rPr>
              <a:t>B. </a:t>
            </a:r>
            <a:r>
              <a:rPr lang="en-US" altLang="en-US" sz="2400" b="1" dirty="0">
                <a:solidFill>
                  <a:srgbClr val="FF0000"/>
                </a:solidFill>
                <a:latin typeface="Calibri" panose="020F0502020204030204" pitchFamily="34" charset="0"/>
              </a:rPr>
              <a:t>Mendel’s Experiments</a:t>
            </a:r>
          </a:p>
          <a:p>
            <a:pPr eaLnBrk="1" hangingPunct="1"/>
            <a:r>
              <a:rPr lang="en-US" altLang="en-US" sz="2000" b="1" dirty="0">
                <a:solidFill>
                  <a:srgbClr val="00B0F0"/>
                </a:solidFill>
                <a:latin typeface="Calibri" panose="020F0502020204030204" pitchFamily="34" charset="0"/>
              </a:rPr>
              <a:t>1.  Monohybrid Experiments</a:t>
            </a:r>
          </a:p>
          <a:p>
            <a:pPr eaLnBrk="1" hangingPunct="1"/>
            <a:r>
              <a:rPr lang="en-US" altLang="en-US" sz="2000" b="1" dirty="0">
                <a:solidFill>
                  <a:srgbClr val="00B0F0"/>
                </a:solidFill>
                <a:latin typeface="Calibri" panose="020F0502020204030204" pitchFamily="34" charset="0"/>
              </a:rPr>
              <a:t>	</a:t>
            </a:r>
            <a:r>
              <a:rPr lang="en-US" altLang="en-US" sz="2000" b="1" dirty="0">
                <a:solidFill>
                  <a:srgbClr val="F73BEA"/>
                </a:solidFill>
                <a:latin typeface="Calibri" panose="020F0502020204030204" pitchFamily="34" charset="0"/>
              </a:rPr>
              <a:t>a. reciprocal crosses</a:t>
            </a:r>
          </a:p>
          <a:p>
            <a:pPr eaLnBrk="1" hangingPunct="1">
              <a:spcBef>
                <a:spcPct val="50000"/>
              </a:spcBef>
            </a:pPr>
            <a:endParaRPr lang="en-US" altLang="en-US" sz="2000" dirty="0">
              <a:latin typeface="Calibri" panose="020F0502020204030204" pitchFamily="34" charset="0"/>
            </a:endParaRPr>
          </a:p>
        </p:txBody>
      </p:sp>
    </p:spTree>
    <p:extLst>
      <p:ext uri="{BB962C8B-B14F-4D97-AF65-F5344CB8AC3E}">
        <p14:creationId xmlns:p14="http://schemas.microsoft.com/office/powerpoint/2010/main" val="40588722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rot="16200000" flipH="1">
            <a:off x="2590800" y="4495800"/>
            <a:ext cx="40386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11267" name="TextBox 8"/>
          <p:cNvSpPr txBox="1">
            <a:spLocks noChangeArrowheads="1"/>
          </p:cNvSpPr>
          <p:nvPr/>
        </p:nvSpPr>
        <p:spPr bwMode="auto">
          <a:xfrm>
            <a:off x="1219200" y="5791200"/>
            <a:ext cx="716280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Calibri" panose="020F0502020204030204" pitchFamily="34" charset="0"/>
              </a:rPr>
              <a:t>Results falsified both the ovist and homunculan schools – hereditary information must come from both parents…. </a:t>
            </a:r>
          </a:p>
        </p:txBody>
      </p:sp>
      <p:grpSp>
        <p:nvGrpSpPr>
          <p:cNvPr id="11268" name="Group 11"/>
          <p:cNvGrpSpPr>
            <a:grpSpLocks/>
          </p:cNvGrpSpPr>
          <p:nvPr/>
        </p:nvGrpSpPr>
        <p:grpSpPr bwMode="auto">
          <a:xfrm>
            <a:off x="0" y="2209800"/>
            <a:ext cx="9144000" cy="3467100"/>
            <a:chOff x="0" y="2209800"/>
            <a:chExt cx="9144000" cy="3467100"/>
          </a:xfrm>
        </p:grpSpPr>
        <p:pic>
          <p:nvPicPr>
            <p:cNvPr id="11270" name="Picture 2" descr="http://www.biology.iupui.edu/biocourses/N100/images/10F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43200"/>
              <a:ext cx="45529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2" descr="http://www.biology.iupui.edu/biocourses/N100/images/10F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1050" y="2819400"/>
              <a:ext cx="45529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Box 6"/>
            <p:cNvSpPr txBox="1">
              <a:spLocks noChangeArrowheads="1"/>
            </p:cNvSpPr>
            <p:nvPr/>
          </p:nvSpPr>
          <p:spPr bwMode="auto">
            <a:xfrm>
              <a:off x="990600" y="2438400"/>
              <a:ext cx="335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Pollen (purple)      Ovule (white)</a:t>
              </a:r>
            </a:p>
          </p:txBody>
        </p:sp>
        <p:sp>
          <p:nvSpPr>
            <p:cNvPr id="11273" name="TextBox 7"/>
            <p:cNvSpPr txBox="1">
              <a:spLocks noChangeArrowheads="1"/>
            </p:cNvSpPr>
            <p:nvPr/>
          </p:nvSpPr>
          <p:spPr bwMode="auto">
            <a:xfrm>
              <a:off x="5181600" y="2438400"/>
              <a:ext cx="335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Ovule (purple)      Pollen (white)</a:t>
              </a:r>
            </a:p>
          </p:txBody>
        </p:sp>
        <p:sp>
          <p:nvSpPr>
            <p:cNvPr id="11274" name="TextBox 9"/>
            <p:cNvSpPr txBox="1">
              <a:spLocks noChangeArrowheads="1"/>
            </p:cNvSpPr>
            <p:nvPr/>
          </p:nvSpPr>
          <p:spPr bwMode="auto">
            <a:xfrm>
              <a:off x="3810000" y="2209800"/>
              <a:ext cx="358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latin typeface="Calibri" panose="020F0502020204030204" pitchFamily="34" charset="0"/>
                </a:rPr>
                <a:t>PARENTAL CROSS</a:t>
              </a:r>
            </a:p>
          </p:txBody>
        </p:sp>
      </p:grpSp>
      <p:sp>
        <p:nvSpPr>
          <p:cNvPr id="11269" name="Text Box 3"/>
          <p:cNvSpPr txBox="1">
            <a:spLocks noChangeArrowheads="1"/>
          </p:cNvSpPr>
          <p:nvPr/>
        </p:nvSpPr>
        <p:spPr bwMode="auto">
          <a:xfrm>
            <a:off x="304800" y="457200"/>
            <a:ext cx="556260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smtClean="0">
                <a:solidFill>
                  <a:srgbClr val="FF0000"/>
                </a:solidFill>
                <a:latin typeface="Calibri" panose="020F0502020204030204" pitchFamily="34" charset="0"/>
              </a:rPr>
              <a:t>B. </a:t>
            </a:r>
            <a:r>
              <a:rPr lang="en-US" altLang="en-US" sz="2400" b="1" dirty="0">
                <a:solidFill>
                  <a:srgbClr val="FF0000"/>
                </a:solidFill>
                <a:latin typeface="Calibri" panose="020F0502020204030204" pitchFamily="34" charset="0"/>
              </a:rPr>
              <a:t>Mendel’s Experiments</a:t>
            </a:r>
          </a:p>
          <a:p>
            <a:pPr eaLnBrk="1" hangingPunct="1"/>
            <a:r>
              <a:rPr lang="en-US" altLang="en-US" sz="2000" b="1" dirty="0">
                <a:solidFill>
                  <a:srgbClr val="00B0F0"/>
                </a:solidFill>
                <a:latin typeface="Calibri" panose="020F0502020204030204" pitchFamily="34" charset="0"/>
              </a:rPr>
              <a:t>1.  Monohybrid Experiments</a:t>
            </a:r>
          </a:p>
          <a:p>
            <a:pPr eaLnBrk="1" hangingPunct="1"/>
            <a:r>
              <a:rPr lang="en-US" altLang="en-US" sz="2000" b="1" dirty="0">
                <a:solidFill>
                  <a:srgbClr val="00B0F0"/>
                </a:solidFill>
                <a:latin typeface="Calibri" panose="020F0502020204030204" pitchFamily="34" charset="0"/>
              </a:rPr>
              <a:t>	</a:t>
            </a:r>
            <a:r>
              <a:rPr lang="en-US" altLang="en-US" sz="2000" b="1" dirty="0">
                <a:solidFill>
                  <a:srgbClr val="F73BEA"/>
                </a:solidFill>
                <a:latin typeface="Calibri" panose="020F0502020204030204" pitchFamily="34" charset="0"/>
              </a:rPr>
              <a:t>a. reciprocal crosses</a:t>
            </a:r>
          </a:p>
          <a:p>
            <a:pPr eaLnBrk="1" hangingPunct="1">
              <a:spcBef>
                <a:spcPct val="50000"/>
              </a:spcBef>
            </a:pPr>
            <a:endParaRPr lang="en-US" altLang="en-US" sz="2000" dirty="0">
              <a:latin typeface="Calibri" panose="020F0502020204030204" pitchFamily="34" charset="0"/>
            </a:endParaRPr>
          </a:p>
        </p:txBody>
      </p:sp>
    </p:spTree>
    <p:extLst>
      <p:ext uri="{BB962C8B-B14F-4D97-AF65-F5344CB8AC3E}">
        <p14:creationId xmlns:p14="http://schemas.microsoft.com/office/powerpoint/2010/main" val="32149085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genomenewsnetwork.org/resources/timeline/1866_Mendel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914400"/>
            <a:ext cx="2505075" cy="524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4"/>
          <p:cNvSpPr txBox="1">
            <a:spLocks noChangeArrowheads="1"/>
          </p:cNvSpPr>
          <p:nvPr/>
        </p:nvSpPr>
        <p:spPr bwMode="auto">
          <a:xfrm>
            <a:off x="609600" y="2362200"/>
            <a:ext cx="5029200" cy="3108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FF0000"/>
              </a:solidFill>
              <a:latin typeface="Calibri" panose="020F0502020204030204" pitchFamily="34" charset="0"/>
            </a:endParaRPr>
          </a:p>
          <a:p>
            <a:pPr eaLnBrk="1" hangingPunct="1"/>
            <a:r>
              <a:rPr lang="en-US" altLang="en-US" sz="2000">
                <a:solidFill>
                  <a:srgbClr val="FF0000"/>
                </a:solidFill>
                <a:latin typeface="Calibri" panose="020F0502020204030204" pitchFamily="34" charset="0"/>
              </a:rPr>
              <a:t>Decided to cross the offspring in an F1 x F1 cross:</a:t>
            </a:r>
          </a:p>
          <a:p>
            <a:pPr eaLnBrk="1" hangingPunct="1"/>
            <a:endParaRPr lang="en-US" altLang="en-US" sz="2000">
              <a:solidFill>
                <a:srgbClr val="FF0000"/>
              </a:solidFill>
              <a:latin typeface="Calibri" panose="020F0502020204030204" pitchFamily="34" charset="0"/>
            </a:endParaRPr>
          </a:p>
          <a:p>
            <a:pPr eaLnBrk="1" hangingPunct="1"/>
            <a:r>
              <a:rPr lang="en-US" altLang="en-US" sz="2000">
                <a:solidFill>
                  <a:srgbClr val="FF0000"/>
                </a:solidFill>
                <a:latin typeface="Calibri" panose="020F0502020204030204" pitchFamily="34" charset="0"/>
              </a:rPr>
              <a:t>Got a 3:1 ratio of purple to white…. (705:224)</a:t>
            </a:r>
          </a:p>
          <a:p>
            <a:pPr eaLnBrk="1" hangingPunct="1"/>
            <a:endParaRPr lang="en-US" altLang="en-US" sz="2000">
              <a:solidFill>
                <a:srgbClr val="FF0000"/>
              </a:solidFill>
              <a:latin typeface="Calibri" panose="020F0502020204030204" pitchFamily="34" charset="0"/>
            </a:endParaRPr>
          </a:p>
          <a:p>
            <a:pPr eaLnBrk="1" hangingPunct="1"/>
            <a:r>
              <a:rPr lang="en-US" altLang="en-US" sz="2000">
                <a:solidFill>
                  <a:srgbClr val="FF0000"/>
                </a:solidFill>
                <a:latin typeface="Calibri" panose="020F0502020204030204" pitchFamily="34" charset="0"/>
              </a:rPr>
              <a:t>SO, the F1 Purple flowered plant had particles for white that were not expressed, but could be passed on.</a:t>
            </a:r>
          </a:p>
          <a:p>
            <a:pPr eaLnBrk="1" hangingPunct="1"/>
            <a:endParaRPr lang="en-US" altLang="en-US">
              <a:solidFill>
                <a:srgbClr val="FF0000"/>
              </a:solidFill>
              <a:latin typeface="Calibri" panose="020F0502020204030204" pitchFamily="34" charset="0"/>
            </a:endParaRPr>
          </a:p>
        </p:txBody>
      </p:sp>
      <p:sp>
        <p:nvSpPr>
          <p:cNvPr id="6" name="Rectangle 5"/>
          <p:cNvSpPr/>
          <p:nvPr/>
        </p:nvSpPr>
        <p:spPr>
          <a:xfrm>
            <a:off x="7772400" y="1752600"/>
            <a:ext cx="381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 name="Rectangle 6"/>
          <p:cNvSpPr/>
          <p:nvPr/>
        </p:nvSpPr>
        <p:spPr>
          <a:xfrm>
            <a:off x="7848600" y="4572000"/>
            <a:ext cx="381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 name="Rectangle 7"/>
          <p:cNvSpPr/>
          <p:nvPr/>
        </p:nvSpPr>
        <p:spPr>
          <a:xfrm>
            <a:off x="7848600" y="2438400"/>
            <a:ext cx="381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 name="Rectangle 9"/>
          <p:cNvSpPr/>
          <p:nvPr/>
        </p:nvSpPr>
        <p:spPr>
          <a:xfrm>
            <a:off x="6400800" y="5943600"/>
            <a:ext cx="381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1" name="Rectangle 10"/>
          <p:cNvSpPr/>
          <p:nvPr/>
        </p:nvSpPr>
        <p:spPr>
          <a:xfrm>
            <a:off x="8382000" y="2362200"/>
            <a:ext cx="381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2" name="Rectangle 11"/>
          <p:cNvSpPr/>
          <p:nvPr/>
        </p:nvSpPr>
        <p:spPr>
          <a:xfrm>
            <a:off x="6400800" y="3048000"/>
            <a:ext cx="381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3" name="Rectangle 12"/>
          <p:cNvSpPr/>
          <p:nvPr/>
        </p:nvSpPr>
        <p:spPr>
          <a:xfrm>
            <a:off x="7162800" y="2438400"/>
            <a:ext cx="381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 name="Rectangle 13"/>
          <p:cNvSpPr/>
          <p:nvPr/>
        </p:nvSpPr>
        <p:spPr>
          <a:xfrm>
            <a:off x="7162800" y="3048000"/>
            <a:ext cx="381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 name="Rectangle 14"/>
          <p:cNvSpPr/>
          <p:nvPr/>
        </p:nvSpPr>
        <p:spPr>
          <a:xfrm>
            <a:off x="7848600" y="3048000"/>
            <a:ext cx="381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 name="Rectangle 15"/>
          <p:cNvSpPr/>
          <p:nvPr/>
        </p:nvSpPr>
        <p:spPr>
          <a:xfrm>
            <a:off x="7239000" y="5943600"/>
            <a:ext cx="381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7" name="Rectangle 16"/>
          <p:cNvSpPr/>
          <p:nvPr/>
        </p:nvSpPr>
        <p:spPr>
          <a:xfrm>
            <a:off x="7239000" y="5334000"/>
            <a:ext cx="381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 name="Rectangle 17"/>
          <p:cNvSpPr/>
          <p:nvPr/>
        </p:nvSpPr>
        <p:spPr>
          <a:xfrm>
            <a:off x="7848600" y="5943600"/>
            <a:ext cx="381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9" name="Rectangle 18"/>
          <p:cNvSpPr/>
          <p:nvPr/>
        </p:nvSpPr>
        <p:spPr>
          <a:xfrm>
            <a:off x="7848600" y="5334000"/>
            <a:ext cx="381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2305" name="Text Box 3"/>
          <p:cNvSpPr txBox="1">
            <a:spLocks noChangeArrowheads="1"/>
          </p:cNvSpPr>
          <p:nvPr/>
        </p:nvSpPr>
        <p:spPr bwMode="auto">
          <a:xfrm>
            <a:off x="304800" y="457200"/>
            <a:ext cx="55626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smtClean="0">
                <a:solidFill>
                  <a:srgbClr val="FF0000"/>
                </a:solidFill>
                <a:latin typeface="Calibri" panose="020F0502020204030204" pitchFamily="34" charset="0"/>
              </a:rPr>
              <a:t>B. </a:t>
            </a:r>
            <a:r>
              <a:rPr lang="en-US" altLang="en-US" sz="2400" b="1" dirty="0">
                <a:solidFill>
                  <a:srgbClr val="FF0000"/>
                </a:solidFill>
                <a:latin typeface="Calibri" panose="020F0502020204030204" pitchFamily="34" charset="0"/>
              </a:rPr>
              <a:t>Mendel’s Experiments</a:t>
            </a:r>
          </a:p>
          <a:p>
            <a:pPr eaLnBrk="1" hangingPunct="1"/>
            <a:r>
              <a:rPr lang="en-US" altLang="en-US" sz="2000" b="1" dirty="0">
                <a:solidFill>
                  <a:srgbClr val="00B0F0"/>
                </a:solidFill>
                <a:latin typeface="Calibri" panose="020F0502020204030204" pitchFamily="34" charset="0"/>
              </a:rPr>
              <a:t>1.  Monohybrid Experiments</a:t>
            </a:r>
          </a:p>
          <a:p>
            <a:pPr eaLnBrk="1" hangingPunct="1"/>
            <a:r>
              <a:rPr lang="en-US" altLang="en-US" sz="2000" b="1" dirty="0">
                <a:solidFill>
                  <a:srgbClr val="00B0F0"/>
                </a:solidFill>
                <a:latin typeface="Calibri" panose="020F0502020204030204" pitchFamily="34" charset="0"/>
              </a:rPr>
              <a:t>	</a:t>
            </a:r>
            <a:r>
              <a:rPr lang="en-US" altLang="en-US" sz="2000" b="1" dirty="0">
                <a:solidFill>
                  <a:srgbClr val="F73BEA"/>
                </a:solidFill>
                <a:latin typeface="Calibri" panose="020F0502020204030204" pitchFamily="34" charset="0"/>
              </a:rPr>
              <a:t>a. reciprocal crosses</a:t>
            </a:r>
          </a:p>
          <a:p>
            <a:pPr eaLnBrk="1" hangingPunct="1"/>
            <a:r>
              <a:rPr lang="en-US" altLang="en-US" sz="2000" b="1" dirty="0">
                <a:solidFill>
                  <a:srgbClr val="F73BEA"/>
                </a:solidFill>
                <a:latin typeface="Calibri" panose="020F0502020204030204" pitchFamily="34" charset="0"/>
              </a:rPr>
              <a:t>	b. crossing the F1 hybrids</a:t>
            </a:r>
          </a:p>
          <a:p>
            <a:pPr eaLnBrk="1" hangingPunct="1">
              <a:spcBef>
                <a:spcPct val="50000"/>
              </a:spcBef>
            </a:pPr>
            <a:endParaRPr lang="en-US" altLang="en-US" sz="2000" dirty="0">
              <a:latin typeface="Calibri" panose="020F0502020204030204" pitchFamily="34" charset="0"/>
            </a:endParaRPr>
          </a:p>
        </p:txBody>
      </p:sp>
    </p:spTree>
    <p:extLst>
      <p:ext uri="{BB962C8B-B14F-4D97-AF65-F5344CB8AC3E}">
        <p14:creationId xmlns:p14="http://schemas.microsoft.com/office/powerpoint/2010/main" val="19438414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304800" y="457200"/>
            <a:ext cx="3962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latin typeface="Calibri" panose="020F0502020204030204" pitchFamily="34" charset="0"/>
              </a:rPr>
              <a:t>- Proposed 4 ‘postulates’ (hypotheses) to explain his data:</a:t>
            </a:r>
          </a:p>
          <a:p>
            <a:pPr eaLnBrk="1" hangingPunct="1">
              <a:spcBef>
                <a:spcPct val="50000"/>
              </a:spcBef>
            </a:pPr>
            <a:r>
              <a:rPr lang="en-US" altLang="en-US" sz="2000">
                <a:solidFill>
                  <a:srgbClr val="FF0000"/>
                </a:solidFill>
                <a:latin typeface="Calibri" panose="020F0502020204030204" pitchFamily="34" charset="0"/>
              </a:rPr>
              <a:t>1) hereditary material is “particulate”</a:t>
            </a:r>
          </a:p>
          <a:p>
            <a:pPr eaLnBrk="1" hangingPunct="1">
              <a:spcBef>
                <a:spcPct val="50000"/>
              </a:spcBef>
            </a:pPr>
            <a:endParaRPr lang="en-US" altLang="en-US" sz="2000">
              <a:latin typeface="Calibri" panose="020F0502020204030204" pitchFamily="34" charset="0"/>
            </a:endParaRPr>
          </a:p>
          <a:p>
            <a:pPr eaLnBrk="1" hangingPunct="1">
              <a:spcBef>
                <a:spcPct val="50000"/>
              </a:spcBef>
            </a:pPr>
            <a:r>
              <a:rPr lang="en-US" altLang="en-US" sz="2000">
                <a:latin typeface="Calibri" panose="020F0502020204030204" pitchFamily="34" charset="0"/>
              </a:rPr>
              <a:t>	</a:t>
            </a:r>
          </a:p>
        </p:txBody>
      </p:sp>
      <p:pic>
        <p:nvPicPr>
          <p:cNvPr id="13315" name="Picture 2" descr="http://www.genomenewsnetwork.org/resources/timeline/1866_Mendel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76225"/>
            <a:ext cx="2809875" cy="588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6096000" y="26670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6" name="Straight Arrow Connector 5"/>
          <p:cNvCxnSpPr/>
          <p:nvPr/>
        </p:nvCxnSpPr>
        <p:spPr>
          <a:xfrm>
            <a:off x="3048000" y="1447800"/>
            <a:ext cx="3048000" cy="1295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34509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304800" y="457200"/>
            <a:ext cx="396240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latin typeface="Calibri" panose="020F0502020204030204" pitchFamily="34" charset="0"/>
              </a:rPr>
              <a:t>- Proposed 4 ‘postulates’ (hypotheses) to explain his data:</a:t>
            </a:r>
          </a:p>
          <a:p>
            <a:pPr eaLnBrk="1" hangingPunct="1">
              <a:spcBef>
                <a:spcPct val="50000"/>
              </a:spcBef>
            </a:pPr>
            <a:r>
              <a:rPr lang="en-US" altLang="en-US" sz="2000">
                <a:solidFill>
                  <a:srgbClr val="FF0000"/>
                </a:solidFill>
                <a:latin typeface="Calibri" panose="020F0502020204030204" pitchFamily="34" charset="0"/>
              </a:rPr>
              <a:t>1) hereditary material is “particulate”…. and each organism has 2 particles governing each trait</a:t>
            </a:r>
          </a:p>
          <a:p>
            <a:pPr eaLnBrk="1" hangingPunct="1">
              <a:spcBef>
                <a:spcPct val="50000"/>
              </a:spcBef>
            </a:pPr>
            <a:endParaRPr lang="en-US" altLang="en-US" sz="2000">
              <a:latin typeface="Calibri" panose="020F0502020204030204" pitchFamily="34" charset="0"/>
            </a:endParaRPr>
          </a:p>
          <a:p>
            <a:pPr eaLnBrk="1" hangingPunct="1">
              <a:spcBef>
                <a:spcPct val="50000"/>
              </a:spcBef>
            </a:pPr>
            <a:r>
              <a:rPr lang="en-US" altLang="en-US" sz="2000">
                <a:latin typeface="Calibri" panose="020F0502020204030204" pitchFamily="34" charset="0"/>
              </a:rPr>
              <a:t>	</a:t>
            </a:r>
          </a:p>
        </p:txBody>
      </p:sp>
      <p:pic>
        <p:nvPicPr>
          <p:cNvPr id="14339" name="Picture 2" descr="http://www.genomenewsnetwork.org/resources/timeline/1866_Mendel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76225"/>
            <a:ext cx="2809875" cy="588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6019800" y="2590800"/>
            <a:ext cx="609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8" name="Straight Arrow Connector 7"/>
          <p:cNvCxnSpPr/>
          <p:nvPr/>
        </p:nvCxnSpPr>
        <p:spPr>
          <a:xfrm>
            <a:off x="3733800" y="2438400"/>
            <a:ext cx="220980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10887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304800" y="457200"/>
            <a:ext cx="39624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latin typeface="Calibri" panose="020F0502020204030204" pitchFamily="34" charset="0"/>
              </a:rPr>
              <a:t>- Proposed 4 ‘postulates’ (hypotheses) to explain his data:</a:t>
            </a:r>
          </a:p>
          <a:p>
            <a:pPr eaLnBrk="1" hangingPunct="1">
              <a:spcBef>
                <a:spcPct val="50000"/>
              </a:spcBef>
            </a:pPr>
            <a:r>
              <a:rPr lang="en-US" altLang="en-US" sz="2000">
                <a:solidFill>
                  <a:srgbClr val="FF0000"/>
                </a:solidFill>
                <a:latin typeface="Calibri" panose="020F0502020204030204" pitchFamily="34" charset="0"/>
              </a:rPr>
              <a:t>1) hereditary material is “particulate”…. and each organism has 2 particles governing each trait</a:t>
            </a:r>
          </a:p>
          <a:p>
            <a:pPr eaLnBrk="1" hangingPunct="1">
              <a:spcBef>
                <a:spcPct val="50000"/>
              </a:spcBef>
            </a:pPr>
            <a:r>
              <a:rPr lang="en-US" altLang="en-US" sz="2000">
                <a:solidFill>
                  <a:srgbClr val="FF0000"/>
                </a:solidFill>
                <a:latin typeface="Calibri" panose="020F0502020204030204" pitchFamily="34" charset="0"/>
              </a:rPr>
              <a:t>2) if the particles differ, only one (‘dominant’) is expressed as the trait; the other is not expressed (‘recessive’).</a:t>
            </a:r>
          </a:p>
          <a:p>
            <a:pPr eaLnBrk="1" hangingPunct="1">
              <a:spcBef>
                <a:spcPct val="50000"/>
              </a:spcBef>
            </a:pPr>
            <a:endParaRPr lang="en-US" altLang="en-US" sz="2000">
              <a:latin typeface="Calibri" panose="020F0502020204030204" pitchFamily="34" charset="0"/>
            </a:endParaRPr>
          </a:p>
          <a:p>
            <a:pPr eaLnBrk="1" hangingPunct="1">
              <a:spcBef>
                <a:spcPct val="50000"/>
              </a:spcBef>
            </a:pPr>
            <a:r>
              <a:rPr lang="en-US" altLang="en-US" sz="2000">
                <a:latin typeface="Calibri" panose="020F0502020204030204" pitchFamily="34" charset="0"/>
              </a:rPr>
              <a:t>	</a:t>
            </a:r>
          </a:p>
        </p:txBody>
      </p:sp>
      <p:pic>
        <p:nvPicPr>
          <p:cNvPr id="15363" name="Picture 2" descr="http://www.genomenewsnetwork.org/resources/timeline/1866_Mendel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76225"/>
            <a:ext cx="2809875" cy="588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6858000" y="2133600"/>
            <a:ext cx="6858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10" name="Straight Arrow Connector 9"/>
          <p:cNvCxnSpPr/>
          <p:nvPr/>
        </p:nvCxnSpPr>
        <p:spPr>
          <a:xfrm flipV="1">
            <a:off x="3810000" y="2971800"/>
            <a:ext cx="3200400" cy="533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2665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04800" y="457200"/>
            <a:ext cx="8458200" cy="1784350"/>
          </a:xfrm>
          <a:prstGeom prst="rect">
            <a:avLst/>
          </a:prstGeom>
          <a:noFill/>
          <a:ln w="9525">
            <a:noFill/>
            <a:miter lim="800000"/>
            <a:headEnd/>
            <a:tailEnd/>
          </a:ln>
        </p:spPr>
        <p:txBody>
          <a:bodyPr>
            <a:spAutoFit/>
          </a:bodyPr>
          <a:lstStyle/>
          <a:p>
            <a:pPr>
              <a:spcBef>
                <a:spcPct val="50000"/>
              </a:spcBef>
              <a:defRPr/>
            </a:pPr>
            <a:r>
              <a:rPr lang="en-US" sz="2000" b="1" dirty="0">
                <a:solidFill>
                  <a:schemeClr val="accent6"/>
                </a:solidFill>
                <a:latin typeface="Arial" charset="0"/>
              </a:rPr>
              <a:t>- WHY??</a:t>
            </a:r>
          </a:p>
          <a:p>
            <a:pPr>
              <a:spcBef>
                <a:spcPct val="50000"/>
              </a:spcBef>
              <a:defRPr/>
            </a:pPr>
            <a:r>
              <a:rPr lang="en-US" sz="2000" b="1" dirty="0">
                <a:solidFill>
                  <a:srgbClr val="FF0000"/>
                </a:solidFill>
                <a:latin typeface="Arial" charset="0"/>
              </a:rPr>
              <a:t> Bigger is better</a:t>
            </a:r>
            <a:r>
              <a:rPr lang="en-US" sz="2000" b="1" dirty="0" smtClean="0">
                <a:solidFill>
                  <a:srgbClr val="FF0000"/>
                </a:solidFill>
                <a:latin typeface="Arial" charset="0"/>
              </a:rPr>
              <a:t>….</a:t>
            </a:r>
          </a:p>
          <a:p>
            <a:pPr>
              <a:spcBef>
                <a:spcPct val="50000"/>
              </a:spcBef>
              <a:defRPr/>
            </a:pPr>
            <a:r>
              <a:rPr lang="en-US" sz="2000" b="1" dirty="0" smtClean="0">
                <a:solidFill>
                  <a:srgbClr val="FF0000"/>
                </a:solidFill>
                <a:latin typeface="Arial" charset="0"/>
              </a:rPr>
              <a:t> So selection favors growth…</a:t>
            </a:r>
          </a:p>
          <a:p>
            <a:pPr>
              <a:spcBef>
                <a:spcPct val="50000"/>
              </a:spcBef>
              <a:defRPr/>
            </a:pPr>
            <a:r>
              <a:rPr lang="en-US" sz="2000" b="1" dirty="0" smtClean="0">
                <a:solidFill>
                  <a:srgbClr val="FF0000"/>
                </a:solidFill>
                <a:latin typeface="Arial" charset="0"/>
              </a:rPr>
              <a:t> But as cells increase in size, they decrease in efficiency.  </a:t>
            </a:r>
            <a:endParaRPr lang="en-US" sz="2000" b="1" dirty="0">
              <a:solidFill>
                <a:srgbClr val="FF0000"/>
              </a:solidFill>
              <a:latin typeface="Arial" charset="0"/>
            </a:endParaRPr>
          </a:p>
        </p:txBody>
      </p:sp>
      <p:pic>
        <p:nvPicPr>
          <p:cNvPr id="6147" name="Picture 2" descr="http://www.biologyjunction.com/images/clip013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3352800"/>
            <a:ext cx="740568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83688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304800" y="457200"/>
            <a:ext cx="39624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latin typeface="Calibri" panose="020F0502020204030204" pitchFamily="34" charset="0"/>
              </a:rPr>
              <a:t>- Proposed 4 ‘postulates’ (hypotheses) to explain his data:</a:t>
            </a:r>
          </a:p>
          <a:p>
            <a:pPr eaLnBrk="1" hangingPunct="1">
              <a:spcBef>
                <a:spcPct val="50000"/>
              </a:spcBef>
            </a:pPr>
            <a:r>
              <a:rPr lang="en-US" altLang="en-US" sz="2000">
                <a:solidFill>
                  <a:srgbClr val="FF0000"/>
                </a:solidFill>
                <a:latin typeface="Calibri" panose="020F0502020204030204" pitchFamily="34" charset="0"/>
              </a:rPr>
              <a:t>1) hereditary material is “particulate”…. and each organism has 2 particles governing each trait</a:t>
            </a:r>
          </a:p>
          <a:p>
            <a:pPr eaLnBrk="1" hangingPunct="1">
              <a:spcBef>
                <a:spcPct val="50000"/>
              </a:spcBef>
            </a:pPr>
            <a:r>
              <a:rPr lang="en-US" altLang="en-US" sz="2000">
                <a:solidFill>
                  <a:srgbClr val="FF0000"/>
                </a:solidFill>
                <a:latin typeface="Calibri" panose="020F0502020204030204" pitchFamily="34" charset="0"/>
              </a:rPr>
              <a:t>2) if the particles differ, only one (‘dominant’) is expressed as the trait; the other is not expressed (‘recessive’).</a:t>
            </a:r>
          </a:p>
          <a:p>
            <a:pPr eaLnBrk="1" hangingPunct="1">
              <a:spcBef>
                <a:spcPct val="50000"/>
              </a:spcBef>
            </a:pPr>
            <a:r>
              <a:rPr lang="en-US" altLang="en-US" sz="2000">
                <a:solidFill>
                  <a:srgbClr val="FF0000"/>
                </a:solidFill>
                <a:latin typeface="Calibri" panose="020F0502020204030204" pitchFamily="34" charset="0"/>
              </a:rPr>
              <a:t>3) during gamete formation, the two particles governing a trait SEPARATE and go into DIFFERENT gametes… </a:t>
            </a:r>
            <a:endParaRPr lang="en-US" altLang="en-US" sz="2000" b="1" i="1">
              <a:solidFill>
                <a:srgbClr val="FF0000"/>
              </a:solidFill>
              <a:latin typeface="Calibri" panose="020F0502020204030204" pitchFamily="34" charset="0"/>
            </a:endParaRPr>
          </a:p>
          <a:p>
            <a:pPr eaLnBrk="1" hangingPunct="1">
              <a:spcBef>
                <a:spcPct val="50000"/>
              </a:spcBef>
            </a:pPr>
            <a:endParaRPr lang="en-US" altLang="en-US" sz="2000">
              <a:latin typeface="Calibri" panose="020F0502020204030204" pitchFamily="34" charset="0"/>
            </a:endParaRPr>
          </a:p>
          <a:p>
            <a:pPr eaLnBrk="1" hangingPunct="1">
              <a:spcBef>
                <a:spcPct val="50000"/>
              </a:spcBef>
            </a:pPr>
            <a:r>
              <a:rPr lang="en-US" altLang="en-US" sz="2000">
                <a:latin typeface="Calibri" panose="020F0502020204030204" pitchFamily="34" charset="0"/>
              </a:rPr>
              <a:t>	</a:t>
            </a:r>
          </a:p>
        </p:txBody>
      </p:sp>
      <p:pic>
        <p:nvPicPr>
          <p:cNvPr id="16387" name="Picture 2" descr="http://www.genomenewsnetwork.org/resources/timeline/1866_Mendel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76225"/>
            <a:ext cx="2809875" cy="588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a:off x="4191000" y="4495800"/>
            <a:ext cx="2895600" cy="76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7315200" y="4724400"/>
            <a:ext cx="609600" cy="457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7772400" y="4953000"/>
            <a:ext cx="533400" cy="76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55794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304800" y="457200"/>
            <a:ext cx="3962400"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latin typeface="Calibri" panose="020F0502020204030204" pitchFamily="34" charset="0"/>
              </a:rPr>
              <a:t>- Proposed 4 ‘postulates’ (hypotheses) to explain his data:</a:t>
            </a:r>
          </a:p>
          <a:p>
            <a:pPr eaLnBrk="1" hangingPunct="1">
              <a:spcBef>
                <a:spcPct val="50000"/>
              </a:spcBef>
            </a:pPr>
            <a:r>
              <a:rPr lang="en-US" altLang="en-US" sz="2000">
                <a:solidFill>
                  <a:srgbClr val="FF0000"/>
                </a:solidFill>
                <a:latin typeface="Calibri" panose="020F0502020204030204" pitchFamily="34" charset="0"/>
              </a:rPr>
              <a:t>1) hereditary material is “particulate”…. and each organism has 2 particles governing each trait</a:t>
            </a:r>
          </a:p>
          <a:p>
            <a:pPr eaLnBrk="1" hangingPunct="1">
              <a:spcBef>
                <a:spcPct val="50000"/>
              </a:spcBef>
            </a:pPr>
            <a:r>
              <a:rPr lang="en-US" altLang="en-US" sz="2000">
                <a:solidFill>
                  <a:srgbClr val="FF0000"/>
                </a:solidFill>
                <a:latin typeface="Calibri" panose="020F0502020204030204" pitchFamily="34" charset="0"/>
              </a:rPr>
              <a:t>2) if the particles differ, only one (‘dominant’) is expressed as the trait; the other is not expressed (‘recessive’).</a:t>
            </a:r>
          </a:p>
          <a:p>
            <a:pPr eaLnBrk="1" hangingPunct="1">
              <a:spcBef>
                <a:spcPct val="50000"/>
              </a:spcBef>
            </a:pPr>
            <a:r>
              <a:rPr lang="en-US" altLang="en-US" sz="2000">
                <a:solidFill>
                  <a:srgbClr val="FF0000"/>
                </a:solidFill>
                <a:latin typeface="Calibri" panose="020F0502020204030204" pitchFamily="34" charset="0"/>
              </a:rPr>
              <a:t>3) during gamete formation, the two particles governing a trait SEPARATE and go into DIFFERENT gametes.  Subsequent fertilization is RANDOM </a:t>
            </a:r>
            <a:r>
              <a:rPr lang="en-US" altLang="en-US" sz="2000">
                <a:solidFill>
                  <a:srgbClr val="0070C0"/>
                </a:solidFill>
                <a:latin typeface="Calibri" panose="020F0502020204030204" pitchFamily="34" charset="0"/>
              </a:rPr>
              <a:t>(these gametes are equally likely to meet with either gamete type of the other parent…and </a:t>
            </a:r>
            <a:r>
              <a:rPr lang="en-US" altLang="en-US" sz="2000" i="1">
                <a:solidFill>
                  <a:srgbClr val="0070C0"/>
                </a:solidFill>
                <a:latin typeface="Calibri" panose="020F0502020204030204" pitchFamily="34" charset="0"/>
              </a:rPr>
              <a:t>vice-versa</a:t>
            </a:r>
            <a:r>
              <a:rPr lang="en-US" altLang="en-US" sz="2000">
                <a:solidFill>
                  <a:srgbClr val="0070C0"/>
                </a:solidFill>
                <a:latin typeface="Calibri" panose="020F0502020204030204" pitchFamily="34" charset="0"/>
              </a:rPr>
              <a:t>).</a:t>
            </a:r>
            <a:r>
              <a:rPr lang="en-US" altLang="en-US" sz="2000">
                <a:solidFill>
                  <a:srgbClr val="FF0000"/>
                </a:solidFill>
                <a:latin typeface="Calibri" panose="020F0502020204030204" pitchFamily="34" charset="0"/>
              </a:rPr>
              <a:t> This is Mendel’s </a:t>
            </a:r>
            <a:r>
              <a:rPr lang="en-US" altLang="en-US" sz="2000" b="1" i="1">
                <a:solidFill>
                  <a:srgbClr val="FF0000"/>
                </a:solidFill>
                <a:latin typeface="Calibri" panose="020F0502020204030204" pitchFamily="34" charset="0"/>
              </a:rPr>
              <a:t>Principle of Segregation</a:t>
            </a:r>
            <a:endParaRPr lang="en-US" altLang="en-US" sz="2000">
              <a:solidFill>
                <a:srgbClr val="FF0000"/>
              </a:solidFill>
              <a:latin typeface="Calibri" panose="020F0502020204030204" pitchFamily="34" charset="0"/>
            </a:endParaRPr>
          </a:p>
        </p:txBody>
      </p:sp>
      <p:pic>
        <p:nvPicPr>
          <p:cNvPr id="17411" name="Picture 2" descr="http://www.genomenewsnetwork.org/resources/timeline/1866_Mendel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76225"/>
            <a:ext cx="2809875" cy="588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p:nvPr/>
        </p:nvCxnSpPr>
        <p:spPr>
          <a:xfrm rot="5400000">
            <a:off x="7315200" y="4724400"/>
            <a:ext cx="609600" cy="457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7734300" y="4914900"/>
            <a:ext cx="609600" cy="76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248400" y="5259388"/>
            <a:ext cx="838200" cy="68421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248400" y="5257800"/>
            <a:ext cx="1600200" cy="68580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56176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304800" y="457200"/>
            <a:ext cx="55626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smtClean="0">
                <a:solidFill>
                  <a:srgbClr val="FF0000"/>
                </a:solidFill>
                <a:latin typeface="Calibri" panose="020F0502020204030204" pitchFamily="34" charset="0"/>
              </a:rPr>
              <a:t>B. </a:t>
            </a:r>
            <a:r>
              <a:rPr lang="en-US" altLang="en-US" sz="2400" b="1" dirty="0">
                <a:solidFill>
                  <a:srgbClr val="FF0000"/>
                </a:solidFill>
                <a:latin typeface="Calibri" panose="020F0502020204030204" pitchFamily="34" charset="0"/>
              </a:rPr>
              <a:t>Mendel’s Experiments</a:t>
            </a:r>
          </a:p>
          <a:p>
            <a:pPr eaLnBrk="1" hangingPunct="1"/>
            <a:r>
              <a:rPr lang="en-US" altLang="en-US" sz="2000" b="1" dirty="0">
                <a:solidFill>
                  <a:srgbClr val="00B0F0"/>
                </a:solidFill>
                <a:latin typeface="Calibri" panose="020F0502020204030204" pitchFamily="34" charset="0"/>
              </a:rPr>
              <a:t>1.  Monohybrid Experiments</a:t>
            </a:r>
          </a:p>
          <a:p>
            <a:pPr eaLnBrk="1" hangingPunct="1"/>
            <a:r>
              <a:rPr lang="en-US" altLang="en-US" sz="2000" b="1" dirty="0">
                <a:solidFill>
                  <a:srgbClr val="00B0F0"/>
                </a:solidFill>
                <a:latin typeface="Calibri" panose="020F0502020204030204" pitchFamily="34" charset="0"/>
              </a:rPr>
              <a:t>	</a:t>
            </a:r>
            <a:r>
              <a:rPr lang="en-US" altLang="en-US" sz="2000" b="1" dirty="0">
                <a:solidFill>
                  <a:srgbClr val="F73BEA"/>
                </a:solidFill>
                <a:latin typeface="Calibri" panose="020F0502020204030204" pitchFamily="34" charset="0"/>
              </a:rPr>
              <a:t>a. reciprocal crosses</a:t>
            </a:r>
          </a:p>
          <a:p>
            <a:pPr eaLnBrk="1" hangingPunct="1"/>
            <a:r>
              <a:rPr lang="en-US" altLang="en-US" sz="2000" b="1" dirty="0">
                <a:solidFill>
                  <a:srgbClr val="F73BEA"/>
                </a:solidFill>
                <a:latin typeface="Calibri" panose="020F0502020204030204" pitchFamily="34" charset="0"/>
              </a:rPr>
              <a:t>	b. crossing the F1 hybrids</a:t>
            </a:r>
          </a:p>
          <a:p>
            <a:pPr eaLnBrk="1" hangingPunct="1"/>
            <a:r>
              <a:rPr lang="en-US" altLang="en-US" sz="2000" b="1" dirty="0">
                <a:solidFill>
                  <a:srgbClr val="F73BEA"/>
                </a:solidFill>
                <a:latin typeface="Calibri" panose="020F0502020204030204" pitchFamily="34" charset="0"/>
              </a:rPr>
              <a:t>	c. Proposed four postulates</a:t>
            </a:r>
          </a:p>
          <a:p>
            <a:pPr eaLnBrk="1" hangingPunct="1"/>
            <a:r>
              <a:rPr lang="en-US" altLang="en-US" sz="2000" b="1" dirty="0">
                <a:solidFill>
                  <a:srgbClr val="00B0F0"/>
                </a:solidFill>
                <a:latin typeface="Calibri" panose="020F0502020204030204" pitchFamily="34" charset="0"/>
              </a:rPr>
              <a:t>2.  Monohybrid Test Cross</a:t>
            </a:r>
          </a:p>
          <a:p>
            <a:pPr eaLnBrk="1" hangingPunct="1">
              <a:spcBef>
                <a:spcPct val="50000"/>
              </a:spcBef>
            </a:pPr>
            <a:endParaRPr lang="en-US" altLang="en-US" sz="2000" dirty="0">
              <a:latin typeface="Calibri" panose="020F0502020204030204" pitchFamily="34" charset="0"/>
            </a:endParaRPr>
          </a:p>
        </p:txBody>
      </p:sp>
      <p:pic>
        <p:nvPicPr>
          <p:cNvPr id="18435" name="Picture 6" descr="http://farm4.static.flickr.com/3320/3509105005_7f9f552321.jpg?v=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819400"/>
            <a:ext cx="16573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3"/>
          <p:cNvSpPr txBox="1">
            <a:spLocks noChangeArrowheads="1"/>
          </p:cNvSpPr>
          <p:nvPr/>
        </p:nvSpPr>
        <p:spPr bwMode="auto">
          <a:xfrm>
            <a:off x="609600" y="5257800"/>
            <a:ext cx="3581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Mendel’s ideas rested on the hypothesis that the F1 plants were hiding a gene for ‘white’</a:t>
            </a:r>
          </a:p>
          <a:p>
            <a:pPr eaLnBrk="1" hangingPunct="1"/>
            <a:r>
              <a:rPr lang="en-US" altLang="en-US" b="1"/>
              <a:t>Hypothesized Genotype = Ww</a:t>
            </a:r>
          </a:p>
        </p:txBody>
      </p:sp>
    </p:spTree>
    <p:extLst>
      <p:ext uri="{BB962C8B-B14F-4D97-AF65-F5344CB8AC3E}">
        <p14:creationId xmlns:p14="http://schemas.microsoft.com/office/powerpoint/2010/main" val="33939636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304800" y="457200"/>
            <a:ext cx="55626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FF0000"/>
                </a:solidFill>
                <a:latin typeface="Calibri" panose="020F0502020204030204" pitchFamily="34" charset="0"/>
              </a:rPr>
              <a:t>C. Mendel’s Experiments</a:t>
            </a:r>
          </a:p>
          <a:p>
            <a:pPr eaLnBrk="1" hangingPunct="1"/>
            <a:r>
              <a:rPr lang="en-US" altLang="en-US" sz="2000" b="1">
                <a:solidFill>
                  <a:srgbClr val="00B0F0"/>
                </a:solidFill>
                <a:latin typeface="Calibri" panose="020F0502020204030204" pitchFamily="34" charset="0"/>
              </a:rPr>
              <a:t>1.  Monohybrid Experiments</a:t>
            </a:r>
          </a:p>
          <a:p>
            <a:pPr eaLnBrk="1" hangingPunct="1"/>
            <a:r>
              <a:rPr lang="en-US" altLang="en-US" sz="2000" b="1">
                <a:solidFill>
                  <a:srgbClr val="00B0F0"/>
                </a:solidFill>
                <a:latin typeface="Calibri" panose="020F0502020204030204" pitchFamily="34" charset="0"/>
              </a:rPr>
              <a:t>	</a:t>
            </a:r>
            <a:r>
              <a:rPr lang="en-US" altLang="en-US" sz="2000" b="1">
                <a:solidFill>
                  <a:srgbClr val="F73BEA"/>
                </a:solidFill>
                <a:latin typeface="Calibri" panose="020F0502020204030204" pitchFamily="34" charset="0"/>
              </a:rPr>
              <a:t>a. reciprocal crosses</a:t>
            </a:r>
          </a:p>
          <a:p>
            <a:pPr eaLnBrk="1" hangingPunct="1"/>
            <a:r>
              <a:rPr lang="en-US" altLang="en-US" sz="2000" b="1">
                <a:solidFill>
                  <a:srgbClr val="F73BEA"/>
                </a:solidFill>
                <a:latin typeface="Calibri" panose="020F0502020204030204" pitchFamily="34" charset="0"/>
              </a:rPr>
              <a:t>	b. crossing the F1 hybrids</a:t>
            </a:r>
          </a:p>
          <a:p>
            <a:pPr eaLnBrk="1" hangingPunct="1"/>
            <a:r>
              <a:rPr lang="en-US" altLang="en-US" sz="2000" b="1">
                <a:solidFill>
                  <a:srgbClr val="F73BEA"/>
                </a:solidFill>
                <a:latin typeface="Calibri" panose="020F0502020204030204" pitchFamily="34" charset="0"/>
              </a:rPr>
              <a:t>	c. Proposed four postulates</a:t>
            </a:r>
          </a:p>
          <a:p>
            <a:pPr eaLnBrk="1" hangingPunct="1"/>
            <a:r>
              <a:rPr lang="en-US" altLang="en-US" sz="2000" b="1">
                <a:solidFill>
                  <a:srgbClr val="00B0F0"/>
                </a:solidFill>
                <a:latin typeface="Calibri" panose="020F0502020204030204" pitchFamily="34" charset="0"/>
              </a:rPr>
              <a:t>2.  Monohybrid Test Cross</a:t>
            </a:r>
          </a:p>
          <a:p>
            <a:pPr eaLnBrk="1" hangingPunct="1">
              <a:spcBef>
                <a:spcPct val="50000"/>
              </a:spcBef>
            </a:pPr>
            <a:endParaRPr lang="en-US" altLang="en-US" sz="2000">
              <a:latin typeface="Calibri" panose="020F0502020204030204" pitchFamily="34" charset="0"/>
            </a:endParaRPr>
          </a:p>
        </p:txBody>
      </p:sp>
      <p:pic>
        <p:nvPicPr>
          <p:cNvPr id="19459" name="Picture 6" descr="http://farm4.static.flickr.com/3320/3509105005_7f9f552321.jpg?v=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819400"/>
            <a:ext cx="16573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3"/>
          <p:cNvSpPr txBox="1">
            <a:spLocks noChangeArrowheads="1"/>
          </p:cNvSpPr>
          <p:nvPr/>
        </p:nvSpPr>
        <p:spPr bwMode="auto">
          <a:xfrm>
            <a:off x="609600" y="5257800"/>
            <a:ext cx="3581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Mendel’s ideas rested on the hypothesis that the F1 plants were hiding a gene for ‘white’</a:t>
            </a:r>
          </a:p>
          <a:p>
            <a:pPr eaLnBrk="1" hangingPunct="1"/>
            <a:r>
              <a:rPr lang="en-US" altLang="en-US" b="1"/>
              <a:t>Hypothesized Genotype = Ww</a:t>
            </a:r>
          </a:p>
        </p:txBody>
      </p:sp>
      <p:cxnSp>
        <p:nvCxnSpPr>
          <p:cNvPr id="6" name="Straight Arrow Connector 5"/>
          <p:cNvCxnSpPr/>
          <p:nvPr/>
        </p:nvCxnSpPr>
        <p:spPr>
          <a:xfrm flipV="1">
            <a:off x="3657600" y="3124200"/>
            <a:ext cx="9144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657600" y="3962400"/>
            <a:ext cx="9144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463" name="TextBox 9"/>
          <p:cNvSpPr txBox="1">
            <a:spLocks noChangeArrowheads="1"/>
          </p:cNvSpPr>
          <p:nvPr/>
        </p:nvSpPr>
        <p:spPr bwMode="auto">
          <a:xfrm>
            <a:off x="3124200" y="3657600"/>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Ww</a:t>
            </a:r>
          </a:p>
        </p:txBody>
      </p:sp>
      <p:sp>
        <p:nvSpPr>
          <p:cNvPr id="19464" name="TextBox 10"/>
          <p:cNvSpPr txBox="1">
            <a:spLocks noChangeArrowheads="1"/>
          </p:cNvSpPr>
          <p:nvPr/>
        </p:nvSpPr>
        <p:spPr bwMode="auto">
          <a:xfrm>
            <a:off x="4648200" y="28956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½ W</a:t>
            </a:r>
          </a:p>
        </p:txBody>
      </p:sp>
      <p:sp>
        <p:nvSpPr>
          <p:cNvPr id="19465" name="TextBox 11"/>
          <p:cNvSpPr txBox="1">
            <a:spLocks noChangeArrowheads="1"/>
          </p:cNvSpPr>
          <p:nvPr/>
        </p:nvSpPr>
        <p:spPr bwMode="auto">
          <a:xfrm>
            <a:off x="4724400" y="44958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½ w</a:t>
            </a:r>
          </a:p>
        </p:txBody>
      </p:sp>
      <p:sp>
        <p:nvSpPr>
          <p:cNvPr id="19466" name="TextBox 12"/>
          <p:cNvSpPr txBox="1">
            <a:spLocks noChangeArrowheads="1"/>
          </p:cNvSpPr>
          <p:nvPr/>
        </p:nvSpPr>
        <p:spPr bwMode="auto">
          <a:xfrm>
            <a:off x="5105400" y="3276600"/>
            <a:ext cx="3581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Based on his hypotheses (postulates), the plant should produce two types of gametes at equal frequency.</a:t>
            </a:r>
          </a:p>
        </p:txBody>
      </p:sp>
      <p:sp>
        <p:nvSpPr>
          <p:cNvPr id="19467" name="TextBox 13"/>
          <p:cNvSpPr txBox="1">
            <a:spLocks noChangeArrowheads="1"/>
          </p:cNvSpPr>
          <p:nvPr/>
        </p:nvSpPr>
        <p:spPr bwMode="auto">
          <a:xfrm>
            <a:off x="4953000" y="5410200"/>
            <a:ext cx="3733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rPr>
              <a:t>HOW can we see these frequencies, when we can only actually observe the phenotypes of the offspring?</a:t>
            </a:r>
          </a:p>
        </p:txBody>
      </p:sp>
    </p:spTree>
    <p:extLst>
      <p:ext uri="{BB962C8B-B14F-4D97-AF65-F5344CB8AC3E}">
        <p14:creationId xmlns:p14="http://schemas.microsoft.com/office/powerpoint/2010/main" val="4957435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304800" y="457200"/>
            <a:ext cx="55626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smtClean="0">
                <a:solidFill>
                  <a:srgbClr val="FF0000"/>
                </a:solidFill>
                <a:latin typeface="Calibri" panose="020F0502020204030204" pitchFamily="34" charset="0"/>
              </a:rPr>
              <a:t>B. </a:t>
            </a:r>
            <a:r>
              <a:rPr lang="en-US" altLang="en-US" sz="2400" b="1" dirty="0">
                <a:solidFill>
                  <a:srgbClr val="FF0000"/>
                </a:solidFill>
                <a:latin typeface="Calibri" panose="020F0502020204030204" pitchFamily="34" charset="0"/>
              </a:rPr>
              <a:t>Mendel’s Experiments</a:t>
            </a:r>
          </a:p>
          <a:p>
            <a:pPr eaLnBrk="1" hangingPunct="1"/>
            <a:r>
              <a:rPr lang="en-US" altLang="en-US" sz="2000" b="1" dirty="0">
                <a:solidFill>
                  <a:srgbClr val="00B0F0"/>
                </a:solidFill>
                <a:latin typeface="Calibri" panose="020F0502020204030204" pitchFamily="34" charset="0"/>
              </a:rPr>
              <a:t>1.  Monohybrid Experiments</a:t>
            </a:r>
          </a:p>
          <a:p>
            <a:pPr eaLnBrk="1" hangingPunct="1"/>
            <a:r>
              <a:rPr lang="en-US" altLang="en-US" sz="2000" b="1" dirty="0">
                <a:solidFill>
                  <a:srgbClr val="00B0F0"/>
                </a:solidFill>
                <a:latin typeface="Calibri" panose="020F0502020204030204" pitchFamily="34" charset="0"/>
              </a:rPr>
              <a:t>	</a:t>
            </a:r>
            <a:r>
              <a:rPr lang="en-US" altLang="en-US" sz="2000" b="1" dirty="0">
                <a:solidFill>
                  <a:srgbClr val="F73BEA"/>
                </a:solidFill>
                <a:latin typeface="Calibri" panose="020F0502020204030204" pitchFamily="34" charset="0"/>
              </a:rPr>
              <a:t>a. reciprocal crosses</a:t>
            </a:r>
          </a:p>
          <a:p>
            <a:pPr eaLnBrk="1" hangingPunct="1"/>
            <a:r>
              <a:rPr lang="en-US" altLang="en-US" sz="2000" b="1" dirty="0">
                <a:solidFill>
                  <a:srgbClr val="F73BEA"/>
                </a:solidFill>
                <a:latin typeface="Calibri" panose="020F0502020204030204" pitchFamily="34" charset="0"/>
              </a:rPr>
              <a:t>	b. crossing the F1 hybrids</a:t>
            </a:r>
          </a:p>
          <a:p>
            <a:pPr eaLnBrk="1" hangingPunct="1"/>
            <a:r>
              <a:rPr lang="en-US" altLang="en-US" sz="2000" b="1" dirty="0">
                <a:solidFill>
                  <a:srgbClr val="F73BEA"/>
                </a:solidFill>
                <a:latin typeface="Calibri" panose="020F0502020204030204" pitchFamily="34" charset="0"/>
              </a:rPr>
              <a:t>	c. Proposed four postulates</a:t>
            </a:r>
          </a:p>
          <a:p>
            <a:pPr eaLnBrk="1" hangingPunct="1"/>
            <a:r>
              <a:rPr lang="en-US" altLang="en-US" sz="2000" b="1" dirty="0">
                <a:solidFill>
                  <a:srgbClr val="00B0F0"/>
                </a:solidFill>
                <a:latin typeface="Calibri" panose="020F0502020204030204" pitchFamily="34" charset="0"/>
              </a:rPr>
              <a:t>2.  Monohybrid Test Cross</a:t>
            </a:r>
          </a:p>
          <a:p>
            <a:pPr eaLnBrk="1" hangingPunct="1">
              <a:spcBef>
                <a:spcPct val="50000"/>
              </a:spcBef>
            </a:pPr>
            <a:endParaRPr lang="en-US" altLang="en-US" sz="2000" dirty="0">
              <a:latin typeface="Calibri" panose="020F0502020204030204" pitchFamily="34" charset="0"/>
            </a:endParaRPr>
          </a:p>
        </p:txBody>
      </p:sp>
      <p:pic>
        <p:nvPicPr>
          <p:cNvPr id="20483" name="Picture 6" descr="http://farm4.static.flickr.com/3320/3509105005_7f9f552321.jpg?v=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819400"/>
            <a:ext cx="16573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3"/>
          <p:cNvSpPr txBox="1">
            <a:spLocks noChangeArrowheads="1"/>
          </p:cNvSpPr>
          <p:nvPr/>
        </p:nvSpPr>
        <p:spPr bwMode="auto">
          <a:xfrm>
            <a:off x="609600" y="5257800"/>
            <a:ext cx="3581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Mendel’s ideas rested on the hypothesis that the F1 plants were hiding a gene for ‘white’</a:t>
            </a:r>
          </a:p>
          <a:p>
            <a:pPr eaLnBrk="1" hangingPunct="1"/>
            <a:r>
              <a:rPr lang="en-US" altLang="en-US" b="1"/>
              <a:t>Hypothesized Genotype = Ww</a:t>
            </a:r>
          </a:p>
        </p:txBody>
      </p:sp>
      <p:cxnSp>
        <p:nvCxnSpPr>
          <p:cNvPr id="6" name="Straight Arrow Connector 5"/>
          <p:cNvCxnSpPr/>
          <p:nvPr/>
        </p:nvCxnSpPr>
        <p:spPr>
          <a:xfrm flipV="1">
            <a:off x="3657600" y="3124200"/>
            <a:ext cx="9144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657600" y="3962400"/>
            <a:ext cx="9144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487" name="TextBox 9"/>
          <p:cNvSpPr txBox="1">
            <a:spLocks noChangeArrowheads="1"/>
          </p:cNvSpPr>
          <p:nvPr/>
        </p:nvSpPr>
        <p:spPr bwMode="auto">
          <a:xfrm>
            <a:off x="3124200" y="3657600"/>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Ww</a:t>
            </a:r>
          </a:p>
        </p:txBody>
      </p:sp>
      <p:sp>
        <p:nvSpPr>
          <p:cNvPr id="20488" name="TextBox 10"/>
          <p:cNvSpPr txBox="1">
            <a:spLocks noChangeArrowheads="1"/>
          </p:cNvSpPr>
          <p:nvPr/>
        </p:nvSpPr>
        <p:spPr bwMode="auto">
          <a:xfrm>
            <a:off x="4648200" y="28956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½ W</a:t>
            </a:r>
          </a:p>
        </p:txBody>
      </p:sp>
      <p:sp>
        <p:nvSpPr>
          <p:cNvPr id="20489" name="TextBox 11"/>
          <p:cNvSpPr txBox="1">
            <a:spLocks noChangeArrowheads="1"/>
          </p:cNvSpPr>
          <p:nvPr/>
        </p:nvSpPr>
        <p:spPr bwMode="auto">
          <a:xfrm>
            <a:off x="4724400" y="44958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½ w</a:t>
            </a:r>
          </a:p>
        </p:txBody>
      </p:sp>
      <p:pic>
        <p:nvPicPr>
          <p:cNvPr id="20490" name="Picture 8" descr="http://farm4.static.flickr.com/3094/2670660145_cd1812470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04800"/>
            <a:ext cx="10287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TextBox 15"/>
          <p:cNvSpPr txBox="1">
            <a:spLocks noChangeArrowheads="1"/>
          </p:cNvSpPr>
          <p:nvPr/>
        </p:nvSpPr>
        <p:spPr bwMode="auto">
          <a:xfrm>
            <a:off x="5943600" y="304800"/>
            <a:ext cx="2438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Mate with the recessive parent, which can only give recessive alleles to offspring</a:t>
            </a:r>
          </a:p>
        </p:txBody>
      </p:sp>
      <p:sp>
        <p:nvSpPr>
          <p:cNvPr id="20492" name="TextBox 16"/>
          <p:cNvSpPr txBox="1">
            <a:spLocks noChangeArrowheads="1"/>
          </p:cNvSpPr>
          <p:nvPr/>
        </p:nvSpPr>
        <p:spPr bwMode="auto">
          <a:xfrm>
            <a:off x="5410200" y="17526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ww</a:t>
            </a:r>
          </a:p>
        </p:txBody>
      </p:sp>
      <p:cxnSp>
        <p:nvCxnSpPr>
          <p:cNvPr id="18" name="Straight Arrow Connector 17"/>
          <p:cNvCxnSpPr/>
          <p:nvPr/>
        </p:nvCxnSpPr>
        <p:spPr>
          <a:xfrm rot="5400000">
            <a:off x="5487194" y="2285206"/>
            <a:ext cx="457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494" name="TextBox 19"/>
          <p:cNvSpPr txBox="1">
            <a:spLocks noChangeArrowheads="1"/>
          </p:cNvSpPr>
          <p:nvPr/>
        </p:nvSpPr>
        <p:spPr bwMode="auto">
          <a:xfrm>
            <a:off x="5562600" y="25146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w</a:t>
            </a:r>
          </a:p>
        </p:txBody>
      </p:sp>
    </p:spTree>
    <p:extLst>
      <p:ext uri="{BB962C8B-B14F-4D97-AF65-F5344CB8AC3E}">
        <p14:creationId xmlns:p14="http://schemas.microsoft.com/office/powerpoint/2010/main" val="40201884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304800" y="457200"/>
            <a:ext cx="55626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smtClean="0">
                <a:solidFill>
                  <a:srgbClr val="FF0000"/>
                </a:solidFill>
                <a:latin typeface="Calibri" panose="020F0502020204030204" pitchFamily="34" charset="0"/>
              </a:rPr>
              <a:t>B. </a:t>
            </a:r>
            <a:r>
              <a:rPr lang="en-US" altLang="en-US" sz="2400" b="1" dirty="0">
                <a:solidFill>
                  <a:srgbClr val="FF0000"/>
                </a:solidFill>
                <a:latin typeface="Calibri" panose="020F0502020204030204" pitchFamily="34" charset="0"/>
              </a:rPr>
              <a:t>Mendel’s Experiments</a:t>
            </a:r>
          </a:p>
          <a:p>
            <a:pPr eaLnBrk="1" hangingPunct="1"/>
            <a:r>
              <a:rPr lang="en-US" altLang="en-US" sz="2000" b="1" dirty="0">
                <a:solidFill>
                  <a:srgbClr val="00B0F0"/>
                </a:solidFill>
                <a:latin typeface="Calibri" panose="020F0502020204030204" pitchFamily="34" charset="0"/>
              </a:rPr>
              <a:t>1.  Monohybrid Experiments</a:t>
            </a:r>
          </a:p>
          <a:p>
            <a:pPr eaLnBrk="1" hangingPunct="1"/>
            <a:r>
              <a:rPr lang="en-US" altLang="en-US" sz="2000" b="1" dirty="0">
                <a:solidFill>
                  <a:srgbClr val="00B0F0"/>
                </a:solidFill>
                <a:latin typeface="Calibri" panose="020F0502020204030204" pitchFamily="34" charset="0"/>
              </a:rPr>
              <a:t>	</a:t>
            </a:r>
            <a:r>
              <a:rPr lang="en-US" altLang="en-US" sz="2000" b="1" dirty="0">
                <a:solidFill>
                  <a:srgbClr val="F73BEA"/>
                </a:solidFill>
                <a:latin typeface="Calibri" panose="020F0502020204030204" pitchFamily="34" charset="0"/>
              </a:rPr>
              <a:t>a. reciprocal crosses</a:t>
            </a:r>
          </a:p>
          <a:p>
            <a:pPr eaLnBrk="1" hangingPunct="1"/>
            <a:r>
              <a:rPr lang="en-US" altLang="en-US" sz="2000" b="1" dirty="0">
                <a:solidFill>
                  <a:srgbClr val="F73BEA"/>
                </a:solidFill>
                <a:latin typeface="Calibri" panose="020F0502020204030204" pitchFamily="34" charset="0"/>
              </a:rPr>
              <a:t>	b. crossing the F1 hybrids</a:t>
            </a:r>
          </a:p>
          <a:p>
            <a:pPr eaLnBrk="1" hangingPunct="1"/>
            <a:r>
              <a:rPr lang="en-US" altLang="en-US" sz="2000" b="1" dirty="0">
                <a:solidFill>
                  <a:srgbClr val="F73BEA"/>
                </a:solidFill>
                <a:latin typeface="Calibri" panose="020F0502020204030204" pitchFamily="34" charset="0"/>
              </a:rPr>
              <a:t>	c. Proposed four postulates</a:t>
            </a:r>
          </a:p>
          <a:p>
            <a:pPr eaLnBrk="1" hangingPunct="1"/>
            <a:r>
              <a:rPr lang="en-US" altLang="en-US" sz="2000" b="1" dirty="0">
                <a:solidFill>
                  <a:srgbClr val="00B0F0"/>
                </a:solidFill>
                <a:latin typeface="Calibri" panose="020F0502020204030204" pitchFamily="34" charset="0"/>
              </a:rPr>
              <a:t>2.  Monohybrid Test Cross</a:t>
            </a:r>
          </a:p>
          <a:p>
            <a:pPr eaLnBrk="1" hangingPunct="1">
              <a:spcBef>
                <a:spcPct val="50000"/>
              </a:spcBef>
            </a:pPr>
            <a:endParaRPr lang="en-US" altLang="en-US" sz="2000" dirty="0">
              <a:latin typeface="Calibri" panose="020F0502020204030204" pitchFamily="34" charset="0"/>
            </a:endParaRPr>
          </a:p>
        </p:txBody>
      </p:sp>
      <p:pic>
        <p:nvPicPr>
          <p:cNvPr id="21507" name="Picture 6" descr="http://farm4.static.flickr.com/3320/3509105005_7f9f552321.jpg?v=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819400"/>
            <a:ext cx="16573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Box 3"/>
          <p:cNvSpPr txBox="1">
            <a:spLocks noChangeArrowheads="1"/>
          </p:cNvSpPr>
          <p:nvPr/>
        </p:nvSpPr>
        <p:spPr bwMode="auto">
          <a:xfrm>
            <a:off x="609600" y="5257800"/>
            <a:ext cx="3581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Mendel’s ideas rested on the hypothesis that the F1 plants were hiding a gene for ‘white’</a:t>
            </a:r>
          </a:p>
          <a:p>
            <a:pPr eaLnBrk="1" hangingPunct="1"/>
            <a:r>
              <a:rPr lang="en-US" altLang="en-US" b="1"/>
              <a:t>Hypothesized Genotype = Ww</a:t>
            </a:r>
          </a:p>
        </p:txBody>
      </p:sp>
      <p:cxnSp>
        <p:nvCxnSpPr>
          <p:cNvPr id="6" name="Straight Arrow Connector 5"/>
          <p:cNvCxnSpPr/>
          <p:nvPr/>
        </p:nvCxnSpPr>
        <p:spPr>
          <a:xfrm flipV="1">
            <a:off x="3657600" y="3124200"/>
            <a:ext cx="9144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657600" y="3962400"/>
            <a:ext cx="9144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511" name="TextBox 9"/>
          <p:cNvSpPr txBox="1">
            <a:spLocks noChangeArrowheads="1"/>
          </p:cNvSpPr>
          <p:nvPr/>
        </p:nvSpPr>
        <p:spPr bwMode="auto">
          <a:xfrm>
            <a:off x="3124200" y="3657600"/>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Ww</a:t>
            </a:r>
          </a:p>
        </p:txBody>
      </p:sp>
      <p:sp>
        <p:nvSpPr>
          <p:cNvPr id="21512" name="TextBox 10"/>
          <p:cNvSpPr txBox="1">
            <a:spLocks noChangeArrowheads="1"/>
          </p:cNvSpPr>
          <p:nvPr/>
        </p:nvSpPr>
        <p:spPr bwMode="auto">
          <a:xfrm>
            <a:off x="4648200" y="28956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½ W</a:t>
            </a:r>
          </a:p>
        </p:txBody>
      </p:sp>
      <p:sp>
        <p:nvSpPr>
          <p:cNvPr id="21513" name="TextBox 11"/>
          <p:cNvSpPr txBox="1">
            <a:spLocks noChangeArrowheads="1"/>
          </p:cNvSpPr>
          <p:nvPr/>
        </p:nvSpPr>
        <p:spPr bwMode="auto">
          <a:xfrm>
            <a:off x="4724400" y="44958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½ w</a:t>
            </a:r>
          </a:p>
        </p:txBody>
      </p:sp>
      <p:pic>
        <p:nvPicPr>
          <p:cNvPr id="21514" name="Picture 8" descr="http://farm4.static.flickr.com/3094/2670660145_cd1812470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04800"/>
            <a:ext cx="10287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5" name="TextBox 15"/>
          <p:cNvSpPr txBox="1">
            <a:spLocks noChangeArrowheads="1"/>
          </p:cNvSpPr>
          <p:nvPr/>
        </p:nvSpPr>
        <p:spPr bwMode="auto">
          <a:xfrm>
            <a:off x="5943600" y="304800"/>
            <a:ext cx="2438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Mate with the recessive parent, which can only give recessive alleles to offspring</a:t>
            </a:r>
          </a:p>
        </p:txBody>
      </p:sp>
      <p:sp>
        <p:nvSpPr>
          <p:cNvPr id="21516" name="TextBox 16"/>
          <p:cNvSpPr txBox="1">
            <a:spLocks noChangeArrowheads="1"/>
          </p:cNvSpPr>
          <p:nvPr/>
        </p:nvSpPr>
        <p:spPr bwMode="auto">
          <a:xfrm>
            <a:off x="5410200" y="17526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ww</a:t>
            </a:r>
          </a:p>
        </p:txBody>
      </p:sp>
      <p:cxnSp>
        <p:nvCxnSpPr>
          <p:cNvPr id="18" name="Straight Arrow Connector 17"/>
          <p:cNvCxnSpPr/>
          <p:nvPr/>
        </p:nvCxnSpPr>
        <p:spPr>
          <a:xfrm rot="5400000">
            <a:off x="5487194" y="2285206"/>
            <a:ext cx="457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518" name="TextBox 19"/>
          <p:cNvSpPr txBox="1">
            <a:spLocks noChangeArrowheads="1"/>
          </p:cNvSpPr>
          <p:nvPr/>
        </p:nvSpPr>
        <p:spPr bwMode="auto">
          <a:xfrm>
            <a:off x="5562600" y="25146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w</a:t>
            </a:r>
          </a:p>
        </p:txBody>
      </p:sp>
      <p:graphicFrame>
        <p:nvGraphicFramePr>
          <p:cNvPr id="21" name="Table 20"/>
          <p:cNvGraphicFramePr>
            <a:graphicFrameLocks noGrp="1"/>
          </p:cNvGraphicFramePr>
          <p:nvPr/>
        </p:nvGraphicFramePr>
        <p:xfrm>
          <a:off x="5486400" y="2971800"/>
          <a:ext cx="876300" cy="2133600"/>
        </p:xfrm>
        <a:graphic>
          <a:graphicData uri="http://schemas.openxmlformats.org/drawingml/2006/table">
            <a:tbl>
              <a:tblPr/>
              <a:tblGrid>
                <a:gridCol w="876300">
                  <a:extLst>
                    <a:ext uri="{9D8B030D-6E8A-4147-A177-3AD203B41FA5}">
                      <a16:colId xmlns:a16="http://schemas.microsoft.com/office/drawing/2014/main" val="20000"/>
                    </a:ext>
                  </a:extLst>
                </a:gridCol>
              </a:tblGrid>
              <a:tr h="1066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½ Ww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066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Calibri" pitchFamily="34" charset="0"/>
                        </a:rPr>
                        <a:t>½ ww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bl>
          </a:graphicData>
        </a:graphic>
      </p:graphicFrame>
      <p:sp>
        <p:nvSpPr>
          <p:cNvPr id="21527" name="TextBox 21"/>
          <p:cNvSpPr txBox="1">
            <a:spLocks noChangeArrowheads="1"/>
          </p:cNvSpPr>
          <p:nvPr/>
        </p:nvSpPr>
        <p:spPr bwMode="auto">
          <a:xfrm>
            <a:off x="5334000" y="5410200"/>
            <a:ext cx="175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Genotypic Ratio of offspring</a:t>
            </a:r>
          </a:p>
        </p:txBody>
      </p:sp>
    </p:spTree>
    <p:extLst>
      <p:ext uri="{BB962C8B-B14F-4D97-AF65-F5344CB8AC3E}">
        <p14:creationId xmlns:p14="http://schemas.microsoft.com/office/powerpoint/2010/main" val="27857205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304800" y="457200"/>
            <a:ext cx="55626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smtClean="0">
                <a:solidFill>
                  <a:srgbClr val="FF0000"/>
                </a:solidFill>
                <a:latin typeface="Calibri" panose="020F0502020204030204" pitchFamily="34" charset="0"/>
              </a:rPr>
              <a:t>B. </a:t>
            </a:r>
            <a:r>
              <a:rPr lang="en-US" altLang="en-US" sz="2400" b="1" dirty="0">
                <a:solidFill>
                  <a:srgbClr val="FF0000"/>
                </a:solidFill>
                <a:latin typeface="Calibri" panose="020F0502020204030204" pitchFamily="34" charset="0"/>
              </a:rPr>
              <a:t>Mendel’s Experiments</a:t>
            </a:r>
          </a:p>
          <a:p>
            <a:pPr eaLnBrk="1" hangingPunct="1"/>
            <a:r>
              <a:rPr lang="en-US" altLang="en-US" sz="2000" b="1" dirty="0">
                <a:solidFill>
                  <a:srgbClr val="00B0F0"/>
                </a:solidFill>
                <a:latin typeface="Calibri" panose="020F0502020204030204" pitchFamily="34" charset="0"/>
              </a:rPr>
              <a:t>1.  Monohybrid Experiments</a:t>
            </a:r>
          </a:p>
          <a:p>
            <a:pPr eaLnBrk="1" hangingPunct="1"/>
            <a:r>
              <a:rPr lang="en-US" altLang="en-US" sz="2000" b="1" dirty="0">
                <a:solidFill>
                  <a:srgbClr val="00B0F0"/>
                </a:solidFill>
                <a:latin typeface="Calibri" panose="020F0502020204030204" pitchFamily="34" charset="0"/>
              </a:rPr>
              <a:t>	</a:t>
            </a:r>
            <a:r>
              <a:rPr lang="en-US" altLang="en-US" sz="2000" b="1" dirty="0">
                <a:solidFill>
                  <a:srgbClr val="F73BEA"/>
                </a:solidFill>
                <a:latin typeface="Calibri" panose="020F0502020204030204" pitchFamily="34" charset="0"/>
              </a:rPr>
              <a:t>a. reciprocal crosses</a:t>
            </a:r>
          </a:p>
          <a:p>
            <a:pPr eaLnBrk="1" hangingPunct="1"/>
            <a:r>
              <a:rPr lang="en-US" altLang="en-US" sz="2000" b="1" dirty="0">
                <a:solidFill>
                  <a:srgbClr val="F73BEA"/>
                </a:solidFill>
                <a:latin typeface="Calibri" panose="020F0502020204030204" pitchFamily="34" charset="0"/>
              </a:rPr>
              <a:t>	b. crossing the F1 hybrids</a:t>
            </a:r>
          </a:p>
          <a:p>
            <a:pPr eaLnBrk="1" hangingPunct="1"/>
            <a:r>
              <a:rPr lang="en-US" altLang="en-US" sz="2000" b="1" dirty="0">
                <a:solidFill>
                  <a:srgbClr val="F73BEA"/>
                </a:solidFill>
                <a:latin typeface="Calibri" panose="020F0502020204030204" pitchFamily="34" charset="0"/>
              </a:rPr>
              <a:t>	c. Proposed four postulates</a:t>
            </a:r>
          </a:p>
          <a:p>
            <a:pPr eaLnBrk="1" hangingPunct="1"/>
            <a:r>
              <a:rPr lang="en-US" altLang="en-US" sz="2000" b="1" dirty="0">
                <a:solidFill>
                  <a:srgbClr val="00B0F0"/>
                </a:solidFill>
                <a:latin typeface="Calibri" panose="020F0502020204030204" pitchFamily="34" charset="0"/>
              </a:rPr>
              <a:t>2.  Monohybrid Test Cross</a:t>
            </a:r>
          </a:p>
          <a:p>
            <a:pPr eaLnBrk="1" hangingPunct="1">
              <a:spcBef>
                <a:spcPct val="50000"/>
              </a:spcBef>
            </a:pPr>
            <a:endParaRPr lang="en-US" altLang="en-US" sz="2000" dirty="0">
              <a:latin typeface="Calibri" panose="020F0502020204030204" pitchFamily="34" charset="0"/>
            </a:endParaRPr>
          </a:p>
        </p:txBody>
      </p:sp>
      <p:pic>
        <p:nvPicPr>
          <p:cNvPr id="22531" name="Picture 6" descr="http://farm4.static.flickr.com/3320/3509105005_7f9f552321.jpg?v=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819400"/>
            <a:ext cx="16573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Box 3"/>
          <p:cNvSpPr txBox="1">
            <a:spLocks noChangeArrowheads="1"/>
          </p:cNvSpPr>
          <p:nvPr/>
        </p:nvSpPr>
        <p:spPr bwMode="auto">
          <a:xfrm>
            <a:off x="609600" y="5257800"/>
            <a:ext cx="3581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Mendel’s ideas rested on the hypothesis that the F1 plants were hiding a gene for ‘white’</a:t>
            </a:r>
          </a:p>
          <a:p>
            <a:pPr eaLnBrk="1" hangingPunct="1"/>
            <a:r>
              <a:rPr lang="en-US" altLang="en-US" b="1"/>
              <a:t>Hypothesized Genotype = Ww</a:t>
            </a:r>
          </a:p>
        </p:txBody>
      </p:sp>
      <p:cxnSp>
        <p:nvCxnSpPr>
          <p:cNvPr id="6" name="Straight Arrow Connector 5"/>
          <p:cNvCxnSpPr/>
          <p:nvPr/>
        </p:nvCxnSpPr>
        <p:spPr>
          <a:xfrm flipV="1">
            <a:off x="3657600" y="3124200"/>
            <a:ext cx="9144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657600" y="3962400"/>
            <a:ext cx="9144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535" name="TextBox 9"/>
          <p:cNvSpPr txBox="1">
            <a:spLocks noChangeArrowheads="1"/>
          </p:cNvSpPr>
          <p:nvPr/>
        </p:nvSpPr>
        <p:spPr bwMode="auto">
          <a:xfrm>
            <a:off x="3124200" y="3657600"/>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Ww</a:t>
            </a:r>
          </a:p>
        </p:txBody>
      </p:sp>
      <p:sp>
        <p:nvSpPr>
          <p:cNvPr id="22536" name="TextBox 10"/>
          <p:cNvSpPr txBox="1">
            <a:spLocks noChangeArrowheads="1"/>
          </p:cNvSpPr>
          <p:nvPr/>
        </p:nvSpPr>
        <p:spPr bwMode="auto">
          <a:xfrm>
            <a:off x="4648200" y="28956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½ W</a:t>
            </a:r>
          </a:p>
        </p:txBody>
      </p:sp>
      <p:sp>
        <p:nvSpPr>
          <p:cNvPr id="22537" name="TextBox 11"/>
          <p:cNvSpPr txBox="1">
            <a:spLocks noChangeArrowheads="1"/>
          </p:cNvSpPr>
          <p:nvPr/>
        </p:nvSpPr>
        <p:spPr bwMode="auto">
          <a:xfrm>
            <a:off x="4724400" y="44958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½ w</a:t>
            </a:r>
          </a:p>
        </p:txBody>
      </p:sp>
      <p:pic>
        <p:nvPicPr>
          <p:cNvPr id="22538" name="Picture 8" descr="http://farm4.static.flickr.com/3094/2670660145_cd1812470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04800"/>
            <a:ext cx="10287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9" name="TextBox 15"/>
          <p:cNvSpPr txBox="1">
            <a:spLocks noChangeArrowheads="1"/>
          </p:cNvSpPr>
          <p:nvPr/>
        </p:nvSpPr>
        <p:spPr bwMode="auto">
          <a:xfrm>
            <a:off x="5943600" y="304800"/>
            <a:ext cx="2438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Mate with the recessive parent, which can only give recessive alleles to offspring</a:t>
            </a:r>
          </a:p>
        </p:txBody>
      </p:sp>
      <p:sp>
        <p:nvSpPr>
          <p:cNvPr id="22540" name="TextBox 16"/>
          <p:cNvSpPr txBox="1">
            <a:spLocks noChangeArrowheads="1"/>
          </p:cNvSpPr>
          <p:nvPr/>
        </p:nvSpPr>
        <p:spPr bwMode="auto">
          <a:xfrm>
            <a:off x="5410200" y="17526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ww</a:t>
            </a:r>
          </a:p>
        </p:txBody>
      </p:sp>
      <p:cxnSp>
        <p:nvCxnSpPr>
          <p:cNvPr id="18" name="Straight Arrow Connector 17"/>
          <p:cNvCxnSpPr/>
          <p:nvPr/>
        </p:nvCxnSpPr>
        <p:spPr>
          <a:xfrm rot="5400000">
            <a:off x="5487194" y="2285206"/>
            <a:ext cx="457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542" name="TextBox 19"/>
          <p:cNvSpPr txBox="1">
            <a:spLocks noChangeArrowheads="1"/>
          </p:cNvSpPr>
          <p:nvPr/>
        </p:nvSpPr>
        <p:spPr bwMode="auto">
          <a:xfrm>
            <a:off x="5562600" y="25146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w</a:t>
            </a:r>
          </a:p>
        </p:txBody>
      </p:sp>
      <p:graphicFrame>
        <p:nvGraphicFramePr>
          <p:cNvPr id="21" name="Table 20"/>
          <p:cNvGraphicFramePr>
            <a:graphicFrameLocks noGrp="1"/>
          </p:cNvGraphicFramePr>
          <p:nvPr/>
        </p:nvGraphicFramePr>
        <p:xfrm>
          <a:off x="5486400" y="2971800"/>
          <a:ext cx="876300" cy="2133600"/>
        </p:xfrm>
        <a:graphic>
          <a:graphicData uri="http://schemas.openxmlformats.org/drawingml/2006/table">
            <a:tbl>
              <a:tblPr/>
              <a:tblGrid>
                <a:gridCol w="876300">
                  <a:extLst>
                    <a:ext uri="{9D8B030D-6E8A-4147-A177-3AD203B41FA5}">
                      <a16:colId xmlns:a16="http://schemas.microsoft.com/office/drawing/2014/main" val="20000"/>
                    </a:ext>
                  </a:extLst>
                </a:gridCol>
              </a:tblGrid>
              <a:tr h="1066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½ Ww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066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Calibri" pitchFamily="34" charset="0"/>
                        </a:rPr>
                        <a:t>½ ww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bl>
          </a:graphicData>
        </a:graphic>
      </p:graphicFrame>
      <p:sp>
        <p:nvSpPr>
          <p:cNvPr id="22551" name="TextBox 21"/>
          <p:cNvSpPr txBox="1">
            <a:spLocks noChangeArrowheads="1"/>
          </p:cNvSpPr>
          <p:nvPr/>
        </p:nvSpPr>
        <p:spPr bwMode="auto">
          <a:xfrm>
            <a:off x="5334000" y="5410200"/>
            <a:ext cx="175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Genotypic Ratio of offspring</a:t>
            </a:r>
          </a:p>
        </p:txBody>
      </p:sp>
      <p:graphicFrame>
        <p:nvGraphicFramePr>
          <p:cNvPr id="19" name="Table 18"/>
          <p:cNvGraphicFramePr>
            <a:graphicFrameLocks noGrp="1"/>
          </p:cNvGraphicFramePr>
          <p:nvPr/>
        </p:nvGraphicFramePr>
        <p:xfrm>
          <a:off x="6858000" y="2971800"/>
          <a:ext cx="876300" cy="2133600"/>
        </p:xfrm>
        <a:graphic>
          <a:graphicData uri="http://schemas.openxmlformats.org/drawingml/2006/table">
            <a:tbl>
              <a:tblPr/>
              <a:tblGrid>
                <a:gridCol w="876300">
                  <a:extLst>
                    <a:ext uri="{9D8B030D-6E8A-4147-A177-3AD203B41FA5}">
                      <a16:colId xmlns:a16="http://schemas.microsoft.com/office/drawing/2014/main" val="20000"/>
                    </a:ext>
                  </a:extLst>
                </a:gridCol>
              </a:tblGrid>
              <a:tr h="1066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½ 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066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Calibri" pitchFamily="34" charset="0"/>
                        </a:rPr>
                        <a:t>½ 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bl>
          </a:graphicData>
        </a:graphic>
      </p:graphicFrame>
      <p:sp>
        <p:nvSpPr>
          <p:cNvPr id="22560" name="TextBox 22"/>
          <p:cNvSpPr txBox="1">
            <a:spLocks noChangeArrowheads="1"/>
          </p:cNvSpPr>
          <p:nvPr/>
        </p:nvSpPr>
        <p:spPr bwMode="auto">
          <a:xfrm>
            <a:off x="6781800" y="5410200"/>
            <a:ext cx="175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Phenotypic Ratio of offspring</a:t>
            </a:r>
          </a:p>
        </p:txBody>
      </p:sp>
    </p:spTree>
    <p:extLst>
      <p:ext uri="{BB962C8B-B14F-4D97-AF65-F5344CB8AC3E}">
        <p14:creationId xmlns:p14="http://schemas.microsoft.com/office/powerpoint/2010/main" val="36131341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304800" y="457200"/>
            <a:ext cx="55626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smtClean="0">
                <a:solidFill>
                  <a:srgbClr val="FF0000"/>
                </a:solidFill>
                <a:latin typeface="Calibri" panose="020F0502020204030204" pitchFamily="34" charset="0"/>
              </a:rPr>
              <a:t>B. </a:t>
            </a:r>
            <a:r>
              <a:rPr lang="en-US" altLang="en-US" sz="2400" b="1" dirty="0">
                <a:solidFill>
                  <a:srgbClr val="FF0000"/>
                </a:solidFill>
                <a:latin typeface="Calibri" panose="020F0502020204030204" pitchFamily="34" charset="0"/>
              </a:rPr>
              <a:t>Mendel’s Experiments</a:t>
            </a:r>
          </a:p>
          <a:p>
            <a:pPr eaLnBrk="1" hangingPunct="1"/>
            <a:r>
              <a:rPr lang="en-US" altLang="en-US" sz="2000" b="1" dirty="0">
                <a:solidFill>
                  <a:srgbClr val="00B0F0"/>
                </a:solidFill>
                <a:latin typeface="Calibri" panose="020F0502020204030204" pitchFamily="34" charset="0"/>
              </a:rPr>
              <a:t>1.  Monohybrid Experiments</a:t>
            </a:r>
          </a:p>
          <a:p>
            <a:pPr eaLnBrk="1" hangingPunct="1"/>
            <a:r>
              <a:rPr lang="en-US" altLang="en-US" sz="2000" b="1" dirty="0">
                <a:solidFill>
                  <a:srgbClr val="00B0F0"/>
                </a:solidFill>
                <a:latin typeface="Calibri" panose="020F0502020204030204" pitchFamily="34" charset="0"/>
              </a:rPr>
              <a:t>	</a:t>
            </a:r>
            <a:r>
              <a:rPr lang="en-US" altLang="en-US" sz="2000" b="1" dirty="0">
                <a:solidFill>
                  <a:srgbClr val="F73BEA"/>
                </a:solidFill>
                <a:latin typeface="Calibri" panose="020F0502020204030204" pitchFamily="34" charset="0"/>
              </a:rPr>
              <a:t>a. reciprocal crosses</a:t>
            </a:r>
          </a:p>
          <a:p>
            <a:pPr eaLnBrk="1" hangingPunct="1"/>
            <a:r>
              <a:rPr lang="en-US" altLang="en-US" sz="2000" b="1" dirty="0">
                <a:solidFill>
                  <a:srgbClr val="F73BEA"/>
                </a:solidFill>
                <a:latin typeface="Calibri" panose="020F0502020204030204" pitchFamily="34" charset="0"/>
              </a:rPr>
              <a:t>	b. crossing the F1 hybrids</a:t>
            </a:r>
          </a:p>
          <a:p>
            <a:pPr eaLnBrk="1" hangingPunct="1"/>
            <a:r>
              <a:rPr lang="en-US" altLang="en-US" sz="2000" b="1" dirty="0">
                <a:solidFill>
                  <a:srgbClr val="F73BEA"/>
                </a:solidFill>
                <a:latin typeface="Calibri" panose="020F0502020204030204" pitchFamily="34" charset="0"/>
              </a:rPr>
              <a:t>	c. Proposed four postulates</a:t>
            </a:r>
          </a:p>
          <a:p>
            <a:pPr eaLnBrk="1" hangingPunct="1"/>
            <a:r>
              <a:rPr lang="en-US" altLang="en-US" sz="2000" b="1" dirty="0">
                <a:solidFill>
                  <a:srgbClr val="00B0F0"/>
                </a:solidFill>
                <a:latin typeface="Calibri" panose="020F0502020204030204" pitchFamily="34" charset="0"/>
              </a:rPr>
              <a:t>2.  Monohybrid Test Cross</a:t>
            </a:r>
          </a:p>
          <a:p>
            <a:pPr eaLnBrk="1" hangingPunct="1">
              <a:spcBef>
                <a:spcPct val="50000"/>
              </a:spcBef>
            </a:pPr>
            <a:endParaRPr lang="en-US" altLang="en-US" sz="2000" dirty="0">
              <a:latin typeface="Calibri" panose="020F0502020204030204" pitchFamily="34" charset="0"/>
            </a:endParaRPr>
          </a:p>
        </p:txBody>
      </p:sp>
      <p:pic>
        <p:nvPicPr>
          <p:cNvPr id="23555" name="Picture 6" descr="http://farm4.static.flickr.com/3320/3509105005_7f9f552321.jpg?v=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819400"/>
            <a:ext cx="16573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3"/>
          <p:cNvSpPr txBox="1">
            <a:spLocks noChangeArrowheads="1"/>
          </p:cNvSpPr>
          <p:nvPr/>
        </p:nvSpPr>
        <p:spPr bwMode="auto">
          <a:xfrm>
            <a:off x="609600" y="5257800"/>
            <a:ext cx="3581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Mendel’s ideas rested on the hypothesis that the F1 plants were hiding a gene for ‘white’</a:t>
            </a:r>
          </a:p>
          <a:p>
            <a:pPr eaLnBrk="1" hangingPunct="1"/>
            <a:r>
              <a:rPr lang="en-US" altLang="en-US" b="1"/>
              <a:t>Hypothesized Genotype = Ww</a:t>
            </a:r>
          </a:p>
        </p:txBody>
      </p:sp>
      <p:cxnSp>
        <p:nvCxnSpPr>
          <p:cNvPr id="6" name="Straight Arrow Connector 5"/>
          <p:cNvCxnSpPr/>
          <p:nvPr/>
        </p:nvCxnSpPr>
        <p:spPr>
          <a:xfrm flipV="1">
            <a:off x="3657600" y="3124200"/>
            <a:ext cx="9144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657600" y="3962400"/>
            <a:ext cx="9144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559" name="TextBox 9"/>
          <p:cNvSpPr txBox="1">
            <a:spLocks noChangeArrowheads="1"/>
          </p:cNvSpPr>
          <p:nvPr/>
        </p:nvSpPr>
        <p:spPr bwMode="auto">
          <a:xfrm>
            <a:off x="3124200" y="3657600"/>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Ww</a:t>
            </a:r>
          </a:p>
        </p:txBody>
      </p:sp>
      <p:sp>
        <p:nvSpPr>
          <p:cNvPr id="23560" name="TextBox 10"/>
          <p:cNvSpPr txBox="1">
            <a:spLocks noChangeArrowheads="1"/>
          </p:cNvSpPr>
          <p:nvPr/>
        </p:nvSpPr>
        <p:spPr bwMode="auto">
          <a:xfrm>
            <a:off x="4648200" y="28956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½ W</a:t>
            </a:r>
          </a:p>
        </p:txBody>
      </p:sp>
      <p:sp>
        <p:nvSpPr>
          <p:cNvPr id="23561" name="TextBox 11"/>
          <p:cNvSpPr txBox="1">
            <a:spLocks noChangeArrowheads="1"/>
          </p:cNvSpPr>
          <p:nvPr/>
        </p:nvSpPr>
        <p:spPr bwMode="auto">
          <a:xfrm>
            <a:off x="4724400" y="44958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½ w</a:t>
            </a:r>
          </a:p>
        </p:txBody>
      </p:sp>
      <p:pic>
        <p:nvPicPr>
          <p:cNvPr id="23562" name="Picture 8" descr="http://farm4.static.flickr.com/3094/2670660145_cd1812470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04800"/>
            <a:ext cx="10287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TextBox 15"/>
          <p:cNvSpPr txBox="1">
            <a:spLocks noChangeArrowheads="1"/>
          </p:cNvSpPr>
          <p:nvPr/>
        </p:nvSpPr>
        <p:spPr bwMode="auto">
          <a:xfrm>
            <a:off x="5943600" y="304800"/>
            <a:ext cx="2438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Mate with the recessive parent, which can only give recessive alleles to offspring</a:t>
            </a:r>
          </a:p>
        </p:txBody>
      </p:sp>
      <p:sp>
        <p:nvSpPr>
          <p:cNvPr id="23564" name="TextBox 16"/>
          <p:cNvSpPr txBox="1">
            <a:spLocks noChangeArrowheads="1"/>
          </p:cNvSpPr>
          <p:nvPr/>
        </p:nvSpPr>
        <p:spPr bwMode="auto">
          <a:xfrm>
            <a:off x="5410200" y="17526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ww</a:t>
            </a:r>
          </a:p>
        </p:txBody>
      </p:sp>
      <p:cxnSp>
        <p:nvCxnSpPr>
          <p:cNvPr id="18" name="Straight Arrow Connector 17"/>
          <p:cNvCxnSpPr/>
          <p:nvPr/>
        </p:nvCxnSpPr>
        <p:spPr>
          <a:xfrm rot="5400000">
            <a:off x="5487194" y="2285206"/>
            <a:ext cx="457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566" name="TextBox 19"/>
          <p:cNvSpPr txBox="1">
            <a:spLocks noChangeArrowheads="1"/>
          </p:cNvSpPr>
          <p:nvPr/>
        </p:nvSpPr>
        <p:spPr bwMode="auto">
          <a:xfrm>
            <a:off x="5562600" y="25146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w</a:t>
            </a:r>
          </a:p>
        </p:txBody>
      </p:sp>
      <p:graphicFrame>
        <p:nvGraphicFramePr>
          <p:cNvPr id="21" name="Table 20"/>
          <p:cNvGraphicFramePr>
            <a:graphicFrameLocks noGrp="1"/>
          </p:cNvGraphicFramePr>
          <p:nvPr/>
        </p:nvGraphicFramePr>
        <p:xfrm>
          <a:off x="5486400" y="2971800"/>
          <a:ext cx="876300" cy="2133600"/>
        </p:xfrm>
        <a:graphic>
          <a:graphicData uri="http://schemas.openxmlformats.org/drawingml/2006/table">
            <a:tbl>
              <a:tblPr/>
              <a:tblGrid>
                <a:gridCol w="876300">
                  <a:extLst>
                    <a:ext uri="{9D8B030D-6E8A-4147-A177-3AD203B41FA5}">
                      <a16:colId xmlns:a16="http://schemas.microsoft.com/office/drawing/2014/main" val="20000"/>
                    </a:ext>
                  </a:extLst>
                </a:gridCol>
              </a:tblGrid>
              <a:tr h="1066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½ Ww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066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Calibri" pitchFamily="34" charset="0"/>
                        </a:rPr>
                        <a:t>½ ww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bl>
          </a:graphicData>
        </a:graphic>
      </p:graphicFrame>
      <p:sp>
        <p:nvSpPr>
          <p:cNvPr id="23575" name="TextBox 21"/>
          <p:cNvSpPr txBox="1">
            <a:spLocks noChangeArrowheads="1"/>
          </p:cNvSpPr>
          <p:nvPr/>
        </p:nvSpPr>
        <p:spPr bwMode="auto">
          <a:xfrm>
            <a:off x="5334000" y="5410200"/>
            <a:ext cx="175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Genotypic Ratio of offspring</a:t>
            </a:r>
          </a:p>
        </p:txBody>
      </p:sp>
      <p:graphicFrame>
        <p:nvGraphicFramePr>
          <p:cNvPr id="19" name="Table 18"/>
          <p:cNvGraphicFramePr>
            <a:graphicFrameLocks noGrp="1"/>
          </p:cNvGraphicFramePr>
          <p:nvPr/>
        </p:nvGraphicFramePr>
        <p:xfrm>
          <a:off x="6858000" y="2971800"/>
          <a:ext cx="876300" cy="2133600"/>
        </p:xfrm>
        <a:graphic>
          <a:graphicData uri="http://schemas.openxmlformats.org/drawingml/2006/table">
            <a:tbl>
              <a:tblPr/>
              <a:tblGrid>
                <a:gridCol w="876300">
                  <a:extLst>
                    <a:ext uri="{9D8B030D-6E8A-4147-A177-3AD203B41FA5}">
                      <a16:colId xmlns:a16="http://schemas.microsoft.com/office/drawing/2014/main" val="20000"/>
                    </a:ext>
                  </a:extLst>
                </a:gridCol>
              </a:tblGrid>
              <a:tr h="1066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½ 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066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Calibri" pitchFamily="34" charset="0"/>
                        </a:rPr>
                        <a:t>½ 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bl>
          </a:graphicData>
        </a:graphic>
      </p:graphicFrame>
      <p:sp>
        <p:nvSpPr>
          <p:cNvPr id="23584" name="TextBox 22"/>
          <p:cNvSpPr txBox="1">
            <a:spLocks noChangeArrowheads="1"/>
          </p:cNvSpPr>
          <p:nvPr/>
        </p:nvSpPr>
        <p:spPr bwMode="auto">
          <a:xfrm>
            <a:off x="6781800" y="5410200"/>
            <a:ext cx="175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Phenotypic Ratio of offspring</a:t>
            </a:r>
          </a:p>
        </p:txBody>
      </p:sp>
      <p:sp>
        <p:nvSpPr>
          <p:cNvPr id="24" name="Oval 23"/>
          <p:cNvSpPr/>
          <p:nvPr/>
        </p:nvSpPr>
        <p:spPr>
          <a:xfrm>
            <a:off x="6629400" y="3124200"/>
            <a:ext cx="1295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5" name="Oval 24"/>
          <p:cNvSpPr/>
          <p:nvPr/>
        </p:nvSpPr>
        <p:spPr>
          <a:xfrm>
            <a:off x="6629400" y="4267200"/>
            <a:ext cx="1295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6" name="Oval 25"/>
          <p:cNvSpPr/>
          <p:nvPr/>
        </p:nvSpPr>
        <p:spPr>
          <a:xfrm>
            <a:off x="4343400" y="2819400"/>
            <a:ext cx="1295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7" name="Oval 26"/>
          <p:cNvSpPr/>
          <p:nvPr/>
        </p:nvSpPr>
        <p:spPr>
          <a:xfrm>
            <a:off x="4343400" y="4419600"/>
            <a:ext cx="1295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3589" name="TextBox 27"/>
          <p:cNvSpPr txBox="1">
            <a:spLocks noChangeArrowheads="1"/>
          </p:cNvSpPr>
          <p:nvPr/>
        </p:nvSpPr>
        <p:spPr bwMode="auto">
          <a:xfrm>
            <a:off x="6400800" y="1981200"/>
            <a:ext cx="2286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rPr>
              <a:t>Same as gamete frequencies of unknown parent</a:t>
            </a:r>
          </a:p>
        </p:txBody>
      </p:sp>
    </p:spTree>
    <p:extLst>
      <p:ext uri="{BB962C8B-B14F-4D97-AF65-F5344CB8AC3E}">
        <p14:creationId xmlns:p14="http://schemas.microsoft.com/office/powerpoint/2010/main" val="32560035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381000" y="2514600"/>
            <a:ext cx="83820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2000" b="1">
              <a:solidFill>
                <a:srgbClr val="FF0000"/>
              </a:solidFill>
              <a:latin typeface="Calibri" panose="020F0502020204030204" pitchFamily="34" charset="0"/>
            </a:endParaRPr>
          </a:p>
          <a:p>
            <a:pPr eaLnBrk="1" hangingPunct="1">
              <a:spcBef>
                <a:spcPct val="50000"/>
              </a:spcBef>
            </a:pPr>
            <a:r>
              <a:rPr lang="en-US" altLang="en-US" sz="2000" b="1">
                <a:solidFill>
                  <a:srgbClr val="FF0000"/>
                </a:solidFill>
                <a:latin typeface="Calibri" panose="020F0502020204030204" pitchFamily="34" charset="0"/>
              </a:rPr>
              <a:t>Round and Yellow Peas  			Wrinkled and Green Peas</a:t>
            </a:r>
          </a:p>
        </p:txBody>
      </p:sp>
      <p:sp>
        <p:nvSpPr>
          <p:cNvPr id="3" name="Oval 2"/>
          <p:cNvSpPr/>
          <p:nvPr/>
        </p:nvSpPr>
        <p:spPr>
          <a:xfrm>
            <a:off x="1295400" y="3657600"/>
            <a:ext cx="533400" cy="4572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 name="Freeform 3"/>
          <p:cNvSpPr/>
          <p:nvPr/>
        </p:nvSpPr>
        <p:spPr>
          <a:xfrm>
            <a:off x="5978525" y="3613150"/>
            <a:ext cx="736600" cy="584200"/>
          </a:xfrm>
          <a:custGeom>
            <a:avLst/>
            <a:gdLst>
              <a:gd name="connsiteX0" fmla="*/ 496598 w 736440"/>
              <a:gd name="connsiteY0" fmla="*/ 119921 h 584616"/>
              <a:gd name="connsiteX1" fmla="*/ 421647 w 736440"/>
              <a:gd name="connsiteY1" fmla="*/ 44970 h 584616"/>
              <a:gd name="connsiteX2" fmla="*/ 331706 w 736440"/>
              <a:gd name="connsiteY2" fmla="*/ 0 h 584616"/>
              <a:gd name="connsiteX3" fmla="*/ 211785 w 736440"/>
              <a:gd name="connsiteY3" fmla="*/ 74950 h 584616"/>
              <a:gd name="connsiteX4" fmla="*/ 196795 w 736440"/>
              <a:gd name="connsiteY4" fmla="*/ 164891 h 584616"/>
              <a:gd name="connsiteX5" fmla="*/ 31903 w 736440"/>
              <a:gd name="connsiteY5" fmla="*/ 254832 h 584616"/>
              <a:gd name="connsiteX6" fmla="*/ 46893 w 736440"/>
              <a:gd name="connsiteY6" fmla="*/ 314793 h 584616"/>
              <a:gd name="connsiteX7" fmla="*/ 136834 w 736440"/>
              <a:gd name="connsiteY7" fmla="*/ 374754 h 584616"/>
              <a:gd name="connsiteX8" fmla="*/ 196795 w 736440"/>
              <a:gd name="connsiteY8" fmla="*/ 539645 h 584616"/>
              <a:gd name="connsiteX9" fmla="*/ 286736 w 736440"/>
              <a:gd name="connsiteY9" fmla="*/ 554636 h 584616"/>
              <a:gd name="connsiteX10" fmla="*/ 376677 w 736440"/>
              <a:gd name="connsiteY10" fmla="*/ 584616 h 584616"/>
              <a:gd name="connsiteX11" fmla="*/ 571549 w 736440"/>
              <a:gd name="connsiteY11" fmla="*/ 539645 h 584616"/>
              <a:gd name="connsiteX12" fmla="*/ 616519 w 736440"/>
              <a:gd name="connsiteY12" fmla="*/ 524655 h 584616"/>
              <a:gd name="connsiteX13" fmla="*/ 646499 w 736440"/>
              <a:gd name="connsiteY13" fmla="*/ 359763 h 584616"/>
              <a:gd name="connsiteX14" fmla="*/ 706460 w 736440"/>
              <a:gd name="connsiteY14" fmla="*/ 344773 h 584616"/>
              <a:gd name="connsiteX15" fmla="*/ 706460 w 736440"/>
              <a:gd name="connsiteY15" fmla="*/ 254832 h 584616"/>
              <a:gd name="connsiteX16" fmla="*/ 661490 w 736440"/>
              <a:gd name="connsiteY16" fmla="*/ 239842 h 584616"/>
              <a:gd name="connsiteX17" fmla="*/ 631509 w 736440"/>
              <a:gd name="connsiteY17" fmla="*/ 209862 h 584616"/>
              <a:gd name="connsiteX18" fmla="*/ 616519 w 736440"/>
              <a:gd name="connsiteY18" fmla="*/ 119921 h 584616"/>
              <a:gd name="connsiteX19" fmla="*/ 496598 w 736440"/>
              <a:gd name="connsiteY19" fmla="*/ 119921 h 58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6440" h="584616">
                <a:moveTo>
                  <a:pt x="496598" y="119921"/>
                </a:moveTo>
                <a:cubicBezTo>
                  <a:pt x="464119" y="107429"/>
                  <a:pt x="521582" y="144905"/>
                  <a:pt x="421647" y="44970"/>
                </a:cubicBezTo>
                <a:cubicBezTo>
                  <a:pt x="392588" y="15911"/>
                  <a:pt x="368282" y="12192"/>
                  <a:pt x="331706" y="0"/>
                </a:cubicBezTo>
                <a:cubicBezTo>
                  <a:pt x="224674" y="35677"/>
                  <a:pt x="259295" y="3686"/>
                  <a:pt x="211785" y="74950"/>
                </a:cubicBezTo>
                <a:cubicBezTo>
                  <a:pt x="206788" y="104930"/>
                  <a:pt x="222437" y="148573"/>
                  <a:pt x="196795" y="164891"/>
                </a:cubicBezTo>
                <a:cubicBezTo>
                  <a:pt x="0" y="290124"/>
                  <a:pt x="67671" y="75992"/>
                  <a:pt x="31903" y="254832"/>
                </a:cubicBezTo>
                <a:cubicBezTo>
                  <a:pt x="36900" y="274819"/>
                  <a:pt x="31066" y="301604"/>
                  <a:pt x="46893" y="314793"/>
                </a:cubicBezTo>
                <a:cubicBezTo>
                  <a:pt x="163776" y="412195"/>
                  <a:pt x="97391" y="256423"/>
                  <a:pt x="136834" y="374754"/>
                </a:cubicBezTo>
                <a:cubicBezTo>
                  <a:pt x="145833" y="455749"/>
                  <a:pt x="117353" y="513164"/>
                  <a:pt x="196795" y="539645"/>
                </a:cubicBezTo>
                <a:cubicBezTo>
                  <a:pt x="225629" y="549256"/>
                  <a:pt x="257250" y="547264"/>
                  <a:pt x="286736" y="554636"/>
                </a:cubicBezTo>
                <a:cubicBezTo>
                  <a:pt x="317394" y="562301"/>
                  <a:pt x="376677" y="584616"/>
                  <a:pt x="376677" y="584616"/>
                </a:cubicBezTo>
                <a:cubicBezTo>
                  <a:pt x="512894" y="565157"/>
                  <a:pt x="448088" y="580799"/>
                  <a:pt x="571549" y="539645"/>
                </a:cubicBezTo>
                <a:lnTo>
                  <a:pt x="616519" y="524655"/>
                </a:lnTo>
                <a:cubicBezTo>
                  <a:pt x="605879" y="439535"/>
                  <a:pt x="569371" y="403837"/>
                  <a:pt x="646499" y="359763"/>
                </a:cubicBezTo>
                <a:cubicBezTo>
                  <a:pt x="664387" y="349541"/>
                  <a:pt x="686473" y="349770"/>
                  <a:pt x="706460" y="344773"/>
                </a:cubicBezTo>
                <a:cubicBezTo>
                  <a:pt x="716453" y="314793"/>
                  <a:pt x="736440" y="284813"/>
                  <a:pt x="706460" y="254832"/>
                </a:cubicBezTo>
                <a:cubicBezTo>
                  <a:pt x="695287" y="243659"/>
                  <a:pt x="676480" y="244839"/>
                  <a:pt x="661490" y="239842"/>
                </a:cubicBezTo>
                <a:cubicBezTo>
                  <a:pt x="651496" y="229849"/>
                  <a:pt x="636471" y="223095"/>
                  <a:pt x="631509" y="209862"/>
                </a:cubicBezTo>
                <a:cubicBezTo>
                  <a:pt x="620837" y="181403"/>
                  <a:pt x="636533" y="142795"/>
                  <a:pt x="616519" y="119921"/>
                </a:cubicBezTo>
                <a:cubicBezTo>
                  <a:pt x="565519" y="61635"/>
                  <a:pt x="529077" y="132413"/>
                  <a:pt x="496598" y="119921"/>
                </a:cubicBezTo>
                <a:close/>
              </a:path>
            </a:pathLst>
          </a:cu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6318250" y="3762375"/>
            <a:ext cx="187325" cy="195263"/>
          </a:xfrm>
          <a:custGeom>
            <a:avLst/>
            <a:gdLst>
              <a:gd name="connsiteX0" fmla="*/ 8033 w 187915"/>
              <a:gd name="connsiteY0" fmla="*/ 0 h 194872"/>
              <a:gd name="connsiteX1" fmla="*/ 53004 w 187915"/>
              <a:gd name="connsiteY1" fmla="*/ 29980 h 194872"/>
              <a:gd name="connsiteX2" fmla="*/ 67994 w 187915"/>
              <a:gd name="connsiteY2" fmla="*/ 179882 h 194872"/>
              <a:gd name="connsiteX3" fmla="*/ 112964 w 187915"/>
              <a:gd name="connsiteY3" fmla="*/ 194872 h 194872"/>
              <a:gd name="connsiteX4" fmla="*/ 187915 w 187915"/>
              <a:gd name="connsiteY4" fmla="*/ 179882 h 194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15" h="194872">
                <a:moveTo>
                  <a:pt x="8033" y="0"/>
                </a:moveTo>
                <a:cubicBezTo>
                  <a:pt x="23023" y="9993"/>
                  <a:pt x="49096" y="12393"/>
                  <a:pt x="53004" y="29980"/>
                </a:cubicBezTo>
                <a:cubicBezTo>
                  <a:pt x="71581" y="113575"/>
                  <a:pt x="0" y="125487"/>
                  <a:pt x="67994" y="179882"/>
                </a:cubicBezTo>
                <a:cubicBezTo>
                  <a:pt x="80332" y="189753"/>
                  <a:pt x="97974" y="189875"/>
                  <a:pt x="112964" y="194872"/>
                </a:cubicBezTo>
                <a:cubicBezTo>
                  <a:pt x="167416" y="176722"/>
                  <a:pt x="142134" y="179882"/>
                  <a:pt x="187915" y="179882"/>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 name="Freeform 5"/>
          <p:cNvSpPr/>
          <p:nvPr/>
        </p:nvSpPr>
        <p:spPr>
          <a:xfrm>
            <a:off x="6178550" y="3941763"/>
            <a:ext cx="296863" cy="225425"/>
          </a:xfrm>
          <a:custGeom>
            <a:avLst/>
            <a:gdLst>
              <a:gd name="connsiteX0" fmla="*/ 27350 w 297173"/>
              <a:gd name="connsiteY0" fmla="*/ 0 h 224957"/>
              <a:gd name="connsiteX1" fmla="*/ 42340 w 297173"/>
              <a:gd name="connsiteY1" fmla="*/ 44971 h 224957"/>
              <a:gd name="connsiteX2" fmla="*/ 282183 w 297173"/>
              <a:gd name="connsiteY2" fmla="*/ 164892 h 224957"/>
              <a:gd name="connsiteX3" fmla="*/ 297173 w 297173"/>
              <a:gd name="connsiteY3" fmla="*/ 209862 h 224957"/>
            </a:gdLst>
            <a:ahLst/>
            <a:cxnLst>
              <a:cxn ang="0">
                <a:pos x="connsiteX0" y="connsiteY0"/>
              </a:cxn>
              <a:cxn ang="0">
                <a:pos x="connsiteX1" y="connsiteY1"/>
              </a:cxn>
              <a:cxn ang="0">
                <a:pos x="connsiteX2" y="connsiteY2"/>
              </a:cxn>
              <a:cxn ang="0">
                <a:pos x="connsiteX3" y="connsiteY3"/>
              </a:cxn>
            </a:cxnLst>
            <a:rect l="l" t="t" r="r" b="b"/>
            <a:pathLst>
              <a:path w="297173" h="224957">
                <a:moveTo>
                  <a:pt x="27350" y="0"/>
                </a:moveTo>
                <a:cubicBezTo>
                  <a:pt x="32347" y="14990"/>
                  <a:pt x="39241" y="29477"/>
                  <a:pt x="42340" y="44971"/>
                </a:cubicBezTo>
                <a:cubicBezTo>
                  <a:pt x="78337" y="224957"/>
                  <a:pt x="0" y="146080"/>
                  <a:pt x="282183" y="164892"/>
                </a:cubicBezTo>
                <a:lnTo>
                  <a:pt x="297173" y="209862"/>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4583" name="Text Box 3"/>
          <p:cNvSpPr txBox="1">
            <a:spLocks noChangeArrowheads="1"/>
          </p:cNvSpPr>
          <p:nvPr/>
        </p:nvSpPr>
        <p:spPr bwMode="auto">
          <a:xfrm>
            <a:off x="304800" y="457200"/>
            <a:ext cx="5562600"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smtClean="0">
                <a:solidFill>
                  <a:srgbClr val="FF0000"/>
                </a:solidFill>
                <a:latin typeface="Calibri" panose="020F0502020204030204" pitchFamily="34" charset="0"/>
              </a:rPr>
              <a:t>B. </a:t>
            </a:r>
            <a:r>
              <a:rPr lang="en-US" altLang="en-US" sz="2400" b="1" dirty="0">
                <a:solidFill>
                  <a:srgbClr val="FF0000"/>
                </a:solidFill>
                <a:latin typeface="Calibri" panose="020F0502020204030204" pitchFamily="34" charset="0"/>
              </a:rPr>
              <a:t>Mendel’s Experiments</a:t>
            </a:r>
          </a:p>
          <a:p>
            <a:pPr eaLnBrk="1" hangingPunct="1"/>
            <a:r>
              <a:rPr lang="en-US" altLang="en-US" sz="2000" b="1" dirty="0">
                <a:solidFill>
                  <a:srgbClr val="00B0F0"/>
                </a:solidFill>
                <a:latin typeface="Calibri" panose="020F0502020204030204" pitchFamily="34" charset="0"/>
              </a:rPr>
              <a:t>1.  Monohybrid Experiments</a:t>
            </a:r>
          </a:p>
          <a:p>
            <a:pPr eaLnBrk="1" hangingPunct="1"/>
            <a:r>
              <a:rPr lang="en-US" altLang="en-US" sz="2000" b="1" dirty="0">
                <a:solidFill>
                  <a:srgbClr val="00B0F0"/>
                </a:solidFill>
                <a:latin typeface="Calibri" panose="020F0502020204030204" pitchFamily="34" charset="0"/>
              </a:rPr>
              <a:t>2.  Monohybrid Test Cross</a:t>
            </a:r>
          </a:p>
          <a:p>
            <a:pPr eaLnBrk="1" hangingPunct="1"/>
            <a:r>
              <a:rPr lang="en-US" altLang="en-US" sz="2000" b="1" dirty="0">
                <a:solidFill>
                  <a:srgbClr val="00B0F0"/>
                </a:solidFill>
                <a:latin typeface="Calibri" panose="020F0502020204030204" pitchFamily="34" charset="0"/>
              </a:rPr>
              <a:t>3.  Dihybrid Experiments</a:t>
            </a:r>
          </a:p>
          <a:p>
            <a:pPr eaLnBrk="1" hangingPunct="1"/>
            <a:r>
              <a:rPr lang="en-US" altLang="en-US" sz="2000" b="1" dirty="0">
                <a:solidFill>
                  <a:srgbClr val="F73BEA"/>
                </a:solidFill>
                <a:latin typeface="Calibri" panose="020F0502020204030204" pitchFamily="34" charset="0"/>
              </a:rPr>
              <a:t>       a. Parental cross</a:t>
            </a:r>
          </a:p>
          <a:p>
            <a:pPr eaLnBrk="1" hangingPunct="1">
              <a:spcBef>
                <a:spcPct val="50000"/>
              </a:spcBef>
            </a:pPr>
            <a:endParaRPr lang="en-US" altLang="en-US" sz="2000" dirty="0">
              <a:latin typeface="Calibri" panose="020F0502020204030204" pitchFamily="34" charset="0"/>
            </a:endParaRPr>
          </a:p>
        </p:txBody>
      </p:sp>
    </p:spTree>
    <p:extLst>
      <p:ext uri="{BB962C8B-B14F-4D97-AF65-F5344CB8AC3E}">
        <p14:creationId xmlns:p14="http://schemas.microsoft.com/office/powerpoint/2010/main" val="42270501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381000" y="2514600"/>
            <a:ext cx="83820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2000" b="1">
              <a:solidFill>
                <a:srgbClr val="FF0000"/>
              </a:solidFill>
              <a:latin typeface="Calibri" panose="020F0502020204030204" pitchFamily="34" charset="0"/>
            </a:endParaRPr>
          </a:p>
          <a:p>
            <a:pPr eaLnBrk="1" hangingPunct="1">
              <a:spcBef>
                <a:spcPct val="50000"/>
              </a:spcBef>
            </a:pPr>
            <a:r>
              <a:rPr lang="en-US" altLang="en-US" sz="2000" b="1">
                <a:solidFill>
                  <a:srgbClr val="FF0000"/>
                </a:solidFill>
                <a:latin typeface="Calibri" panose="020F0502020204030204" pitchFamily="34" charset="0"/>
              </a:rPr>
              <a:t>Round and Yellow Peas  			Wrinkled and Green Peas</a:t>
            </a:r>
          </a:p>
        </p:txBody>
      </p:sp>
      <p:sp>
        <p:nvSpPr>
          <p:cNvPr id="3" name="Oval 2"/>
          <p:cNvSpPr/>
          <p:nvPr/>
        </p:nvSpPr>
        <p:spPr>
          <a:xfrm>
            <a:off x="1295400" y="3657600"/>
            <a:ext cx="533400" cy="4572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25604" name="Group 23"/>
          <p:cNvGrpSpPr>
            <a:grpSpLocks/>
          </p:cNvGrpSpPr>
          <p:nvPr/>
        </p:nvGrpSpPr>
        <p:grpSpPr bwMode="auto">
          <a:xfrm>
            <a:off x="5978525" y="3613150"/>
            <a:ext cx="736600" cy="584200"/>
            <a:chOff x="5978525" y="3613150"/>
            <a:chExt cx="736600" cy="584200"/>
          </a:xfrm>
        </p:grpSpPr>
        <p:sp>
          <p:nvSpPr>
            <p:cNvPr id="4" name="Freeform 3"/>
            <p:cNvSpPr/>
            <p:nvPr/>
          </p:nvSpPr>
          <p:spPr>
            <a:xfrm>
              <a:off x="5978525" y="3613150"/>
              <a:ext cx="736600" cy="584200"/>
            </a:xfrm>
            <a:custGeom>
              <a:avLst/>
              <a:gdLst>
                <a:gd name="connsiteX0" fmla="*/ 496598 w 736440"/>
                <a:gd name="connsiteY0" fmla="*/ 119921 h 584616"/>
                <a:gd name="connsiteX1" fmla="*/ 421647 w 736440"/>
                <a:gd name="connsiteY1" fmla="*/ 44970 h 584616"/>
                <a:gd name="connsiteX2" fmla="*/ 331706 w 736440"/>
                <a:gd name="connsiteY2" fmla="*/ 0 h 584616"/>
                <a:gd name="connsiteX3" fmla="*/ 211785 w 736440"/>
                <a:gd name="connsiteY3" fmla="*/ 74950 h 584616"/>
                <a:gd name="connsiteX4" fmla="*/ 196795 w 736440"/>
                <a:gd name="connsiteY4" fmla="*/ 164891 h 584616"/>
                <a:gd name="connsiteX5" fmla="*/ 31903 w 736440"/>
                <a:gd name="connsiteY5" fmla="*/ 254832 h 584616"/>
                <a:gd name="connsiteX6" fmla="*/ 46893 w 736440"/>
                <a:gd name="connsiteY6" fmla="*/ 314793 h 584616"/>
                <a:gd name="connsiteX7" fmla="*/ 136834 w 736440"/>
                <a:gd name="connsiteY7" fmla="*/ 374754 h 584616"/>
                <a:gd name="connsiteX8" fmla="*/ 196795 w 736440"/>
                <a:gd name="connsiteY8" fmla="*/ 539645 h 584616"/>
                <a:gd name="connsiteX9" fmla="*/ 286736 w 736440"/>
                <a:gd name="connsiteY9" fmla="*/ 554636 h 584616"/>
                <a:gd name="connsiteX10" fmla="*/ 376677 w 736440"/>
                <a:gd name="connsiteY10" fmla="*/ 584616 h 584616"/>
                <a:gd name="connsiteX11" fmla="*/ 571549 w 736440"/>
                <a:gd name="connsiteY11" fmla="*/ 539645 h 584616"/>
                <a:gd name="connsiteX12" fmla="*/ 616519 w 736440"/>
                <a:gd name="connsiteY12" fmla="*/ 524655 h 584616"/>
                <a:gd name="connsiteX13" fmla="*/ 646499 w 736440"/>
                <a:gd name="connsiteY13" fmla="*/ 359763 h 584616"/>
                <a:gd name="connsiteX14" fmla="*/ 706460 w 736440"/>
                <a:gd name="connsiteY14" fmla="*/ 344773 h 584616"/>
                <a:gd name="connsiteX15" fmla="*/ 706460 w 736440"/>
                <a:gd name="connsiteY15" fmla="*/ 254832 h 584616"/>
                <a:gd name="connsiteX16" fmla="*/ 661490 w 736440"/>
                <a:gd name="connsiteY16" fmla="*/ 239842 h 584616"/>
                <a:gd name="connsiteX17" fmla="*/ 631509 w 736440"/>
                <a:gd name="connsiteY17" fmla="*/ 209862 h 584616"/>
                <a:gd name="connsiteX18" fmla="*/ 616519 w 736440"/>
                <a:gd name="connsiteY18" fmla="*/ 119921 h 584616"/>
                <a:gd name="connsiteX19" fmla="*/ 496598 w 736440"/>
                <a:gd name="connsiteY19" fmla="*/ 119921 h 58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6440" h="584616">
                  <a:moveTo>
                    <a:pt x="496598" y="119921"/>
                  </a:moveTo>
                  <a:cubicBezTo>
                    <a:pt x="464119" y="107429"/>
                    <a:pt x="521582" y="144905"/>
                    <a:pt x="421647" y="44970"/>
                  </a:cubicBezTo>
                  <a:cubicBezTo>
                    <a:pt x="392588" y="15911"/>
                    <a:pt x="368282" y="12192"/>
                    <a:pt x="331706" y="0"/>
                  </a:cubicBezTo>
                  <a:cubicBezTo>
                    <a:pt x="224674" y="35677"/>
                    <a:pt x="259295" y="3686"/>
                    <a:pt x="211785" y="74950"/>
                  </a:cubicBezTo>
                  <a:cubicBezTo>
                    <a:pt x="206788" y="104930"/>
                    <a:pt x="222437" y="148573"/>
                    <a:pt x="196795" y="164891"/>
                  </a:cubicBezTo>
                  <a:cubicBezTo>
                    <a:pt x="0" y="290124"/>
                    <a:pt x="67671" y="75992"/>
                    <a:pt x="31903" y="254832"/>
                  </a:cubicBezTo>
                  <a:cubicBezTo>
                    <a:pt x="36900" y="274819"/>
                    <a:pt x="31066" y="301604"/>
                    <a:pt x="46893" y="314793"/>
                  </a:cubicBezTo>
                  <a:cubicBezTo>
                    <a:pt x="163776" y="412195"/>
                    <a:pt x="97391" y="256423"/>
                    <a:pt x="136834" y="374754"/>
                  </a:cubicBezTo>
                  <a:cubicBezTo>
                    <a:pt x="145833" y="455749"/>
                    <a:pt x="117353" y="513164"/>
                    <a:pt x="196795" y="539645"/>
                  </a:cubicBezTo>
                  <a:cubicBezTo>
                    <a:pt x="225629" y="549256"/>
                    <a:pt x="257250" y="547264"/>
                    <a:pt x="286736" y="554636"/>
                  </a:cubicBezTo>
                  <a:cubicBezTo>
                    <a:pt x="317394" y="562301"/>
                    <a:pt x="376677" y="584616"/>
                    <a:pt x="376677" y="584616"/>
                  </a:cubicBezTo>
                  <a:cubicBezTo>
                    <a:pt x="512894" y="565157"/>
                    <a:pt x="448088" y="580799"/>
                    <a:pt x="571549" y="539645"/>
                  </a:cubicBezTo>
                  <a:lnTo>
                    <a:pt x="616519" y="524655"/>
                  </a:lnTo>
                  <a:cubicBezTo>
                    <a:pt x="605879" y="439535"/>
                    <a:pt x="569371" y="403837"/>
                    <a:pt x="646499" y="359763"/>
                  </a:cubicBezTo>
                  <a:cubicBezTo>
                    <a:pt x="664387" y="349541"/>
                    <a:pt x="686473" y="349770"/>
                    <a:pt x="706460" y="344773"/>
                  </a:cubicBezTo>
                  <a:cubicBezTo>
                    <a:pt x="716453" y="314793"/>
                    <a:pt x="736440" y="284813"/>
                    <a:pt x="706460" y="254832"/>
                  </a:cubicBezTo>
                  <a:cubicBezTo>
                    <a:pt x="695287" y="243659"/>
                    <a:pt x="676480" y="244839"/>
                    <a:pt x="661490" y="239842"/>
                  </a:cubicBezTo>
                  <a:cubicBezTo>
                    <a:pt x="651496" y="229849"/>
                    <a:pt x="636471" y="223095"/>
                    <a:pt x="631509" y="209862"/>
                  </a:cubicBezTo>
                  <a:cubicBezTo>
                    <a:pt x="620837" y="181403"/>
                    <a:pt x="636533" y="142795"/>
                    <a:pt x="616519" y="119921"/>
                  </a:cubicBezTo>
                  <a:cubicBezTo>
                    <a:pt x="565519" y="61635"/>
                    <a:pt x="529077" y="132413"/>
                    <a:pt x="496598" y="119921"/>
                  </a:cubicBezTo>
                  <a:close/>
                </a:path>
              </a:pathLst>
            </a:cu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6318250" y="3762375"/>
              <a:ext cx="187325" cy="195263"/>
            </a:xfrm>
            <a:custGeom>
              <a:avLst/>
              <a:gdLst>
                <a:gd name="connsiteX0" fmla="*/ 8033 w 187915"/>
                <a:gd name="connsiteY0" fmla="*/ 0 h 194872"/>
                <a:gd name="connsiteX1" fmla="*/ 53004 w 187915"/>
                <a:gd name="connsiteY1" fmla="*/ 29980 h 194872"/>
                <a:gd name="connsiteX2" fmla="*/ 67994 w 187915"/>
                <a:gd name="connsiteY2" fmla="*/ 179882 h 194872"/>
                <a:gd name="connsiteX3" fmla="*/ 112964 w 187915"/>
                <a:gd name="connsiteY3" fmla="*/ 194872 h 194872"/>
                <a:gd name="connsiteX4" fmla="*/ 187915 w 187915"/>
                <a:gd name="connsiteY4" fmla="*/ 179882 h 194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15" h="194872">
                  <a:moveTo>
                    <a:pt x="8033" y="0"/>
                  </a:moveTo>
                  <a:cubicBezTo>
                    <a:pt x="23023" y="9993"/>
                    <a:pt x="49096" y="12393"/>
                    <a:pt x="53004" y="29980"/>
                  </a:cubicBezTo>
                  <a:cubicBezTo>
                    <a:pt x="71581" y="113575"/>
                    <a:pt x="0" y="125487"/>
                    <a:pt x="67994" y="179882"/>
                  </a:cubicBezTo>
                  <a:cubicBezTo>
                    <a:pt x="80332" y="189753"/>
                    <a:pt x="97974" y="189875"/>
                    <a:pt x="112964" y="194872"/>
                  </a:cubicBezTo>
                  <a:cubicBezTo>
                    <a:pt x="167416" y="176722"/>
                    <a:pt x="142134" y="179882"/>
                    <a:pt x="187915" y="179882"/>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 name="Freeform 5"/>
            <p:cNvSpPr/>
            <p:nvPr/>
          </p:nvSpPr>
          <p:spPr>
            <a:xfrm>
              <a:off x="6178550" y="3941763"/>
              <a:ext cx="296863" cy="225425"/>
            </a:xfrm>
            <a:custGeom>
              <a:avLst/>
              <a:gdLst>
                <a:gd name="connsiteX0" fmla="*/ 27350 w 297173"/>
                <a:gd name="connsiteY0" fmla="*/ 0 h 224957"/>
                <a:gd name="connsiteX1" fmla="*/ 42340 w 297173"/>
                <a:gd name="connsiteY1" fmla="*/ 44971 h 224957"/>
                <a:gd name="connsiteX2" fmla="*/ 282183 w 297173"/>
                <a:gd name="connsiteY2" fmla="*/ 164892 h 224957"/>
                <a:gd name="connsiteX3" fmla="*/ 297173 w 297173"/>
                <a:gd name="connsiteY3" fmla="*/ 209862 h 224957"/>
              </a:gdLst>
              <a:ahLst/>
              <a:cxnLst>
                <a:cxn ang="0">
                  <a:pos x="connsiteX0" y="connsiteY0"/>
                </a:cxn>
                <a:cxn ang="0">
                  <a:pos x="connsiteX1" y="connsiteY1"/>
                </a:cxn>
                <a:cxn ang="0">
                  <a:pos x="connsiteX2" y="connsiteY2"/>
                </a:cxn>
                <a:cxn ang="0">
                  <a:pos x="connsiteX3" y="connsiteY3"/>
                </a:cxn>
              </a:cxnLst>
              <a:rect l="l" t="t" r="r" b="b"/>
              <a:pathLst>
                <a:path w="297173" h="224957">
                  <a:moveTo>
                    <a:pt x="27350" y="0"/>
                  </a:moveTo>
                  <a:cubicBezTo>
                    <a:pt x="32347" y="14990"/>
                    <a:pt x="39241" y="29477"/>
                    <a:pt x="42340" y="44971"/>
                  </a:cubicBezTo>
                  <a:cubicBezTo>
                    <a:pt x="78337" y="224957"/>
                    <a:pt x="0" y="146080"/>
                    <a:pt x="282183" y="164892"/>
                  </a:cubicBezTo>
                  <a:lnTo>
                    <a:pt x="297173" y="209862"/>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25605" name="Text Box 3"/>
          <p:cNvSpPr txBox="1">
            <a:spLocks noChangeArrowheads="1"/>
          </p:cNvSpPr>
          <p:nvPr/>
        </p:nvSpPr>
        <p:spPr bwMode="auto">
          <a:xfrm>
            <a:off x="304800" y="457200"/>
            <a:ext cx="5562600"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smtClean="0">
                <a:solidFill>
                  <a:srgbClr val="FF0000"/>
                </a:solidFill>
                <a:latin typeface="Calibri" panose="020F0502020204030204" pitchFamily="34" charset="0"/>
              </a:rPr>
              <a:t>B. </a:t>
            </a:r>
            <a:r>
              <a:rPr lang="en-US" altLang="en-US" sz="2400" b="1" dirty="0">
                <a:solidFill>
                  <a:srgbClr val="FF0000"/>
                </a:solidFill>
                <a:latin typeface="Calibri" panose="020F0502020204030204" pitchFamily="34" charset="0"/>
              </a:rPr>
              <a:t>Mendel’s Experiments</a:t>
            </a:r>
          </a:p>
          <a:p>
            <a:pPr eaLnBrk="1" hangingPunct="1"/>
            <a:r>
              <a:rPr lang="en-US" altLang="en-US" sz="2000" b="1" dirty="0">
                <a:solidFill>
                  <a:srgbClr val="00B0F0"/>
                </a:solidFill>
                <a:latin typeface="Calibri" panose="020F0502020204030204" pitchFamily="34" charset="0"/>
              </a:rPr>
              <a:t>1.  Monohybrid Experiments</a:t>
            </a:r>
          </a:p>
          <a:p>
            <a:pPr eaLnBrk="1" hangingPunct="1"/>
            <a:r>
              <a:rPr lang="en-US" altLang="en-US" sz="2000" b="1" dirty="0">
                <a:solidFill>
                  <a:srgbClr val="00B0F0"/>
                </a:solidFill>
                <a:latin typeface="Calibri" panose="020F0502020204030204" pitchFamily="34" charset="0"/>
              </a:rPr>
              <a:t>2.  Monohybrid Test Cross</a:t>
            </a:r>
          </a:p>
          <a:p>
            <a:pPr eaLnBrk="1" hangingPunct="1"/>
            <a:r>
              <a:rPr lang="en-US" altLang="en-US" sz="2000" b="1" dirty="0">
                <a:solidFill>
                  <a:srgbClr val="00B0F0"/>
                </a:solidFill>
                <a:latin typeface="Calibri" panose="020F0502020204030204" pitchFamily="34" charset="0"/>
              </a:rPr>
              <a:t>3.  Dihybrid Experiments</a:t>
            </a:r>
          </a:p>
          <a:p>
            <a:pPr eaLnBrk="1" hangingPunct="1"/>
            <a:r>
              <a:rPr lang="en-US" altLang="en-US" sz="2000" b="1" dirty="0">
                <a:solidFill>
                  <a:srgbClr val="F73BEA"/>
                </a:solidFill>
                <a:latin typeface="Calibri" panose="020F0502020204030204" pitchFamily="34" charset="0"/>
              </a:rPr>
              <a:t>	a. Parental cross</a:t>
            </a:r>
          </a:p>
          <a:p>
            <a:pPr eaLnBrk="1" hangingPunct="1">
              <a:spcBef>
                <a:spcPct val="50000"/>
              </a:spcBef>
            </a:pPr>
            <a:endParaRPr lang="en-US" altLang="en-US" sz="2000" dirty="0">
              <a:latin typeface="Calibri" panose="020F0502020204030204" pitchFamily="34" charset="0"/>
            </a:endParaRPr>
          </a:p>
        </p:txBody>
      </p:sp>
      <p:sp>
        <p:nvSpPr>
          <p:cNvPr id="25606" name="TextBox 7"/>
          <p:cNvSpPr txBox="1">
            <a:spLocks noChangeArrowheads="1"/>
          </p:cNvSpPr>
          <p:nvPr/>
        </p:nvSpPr>
        <p:spPr bwMode="auto">
          <a:xfrm>
            <a:off x="1981200" y="36576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RRYY</a:t>
            </a:r>
          </a:p>
        </p:txBody>
      </p:sp>
      <p:sp>
        <p:nvSpPr>
          <p:cNvPr id="25607" name="TextBox 8"/>
          <p:cNvSpPr txBox="1">
            <a:spLocks noChangeArrowheads="1"/>
          </p:cNvSpPr>
          <p:nvPr/>
        </p:nvSpPr>
        <p:spPr bwMode="auto">
          <a:xfrm>
            <a:off x="5181600" y="3657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rryy</a:t>
            </a:r>
          </a:p>
        </p:txBody>
      </p:sp>
      <p:sp>
        <p:nvSpPr>
          <p:cNvPr id="10" name="Down Arrow 9"/>
          <p:cNvSpPr/>
          <p:nvPr/>
        </p:nvSpPr>
        <p:spPr>
          <a:xfrm>
            <a:off x="3581400" y="3810000"/>
            <a:ext cx="990600" cy="160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12" name="Straight Arrow Connector 11"/>
          <p:cNvCxnSpPr/>
          <p:nvPr/>
        </p:nvCxnSpPr>
        <p:spPr>
          <a:xfrm rot="5400000">
            <a:off x="2058988" y="4343400"/>
            <a:ext cx="608012"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5182394" y="4342606"/>
            <a:ext cx="6096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611" name="TextBox 13"/>
          <p:cNvSpPr txBox="1">
            <a:spLocks noChangeArrowheads="1"/>
          </p:cNvSpPr>
          <p:nvPr/>
        </p:nvSpPr>
        <p:spPr bwMode="auto">
          <a:xfrm>
            <a:off x="2209800" y="4648200"/>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RY</a:t>
            </a:r>
          </a:p>
        </p:txBody>
      </p:sp>
      <p:sp>
        <p:nvSpPr>
          <p:cNvPr id="25612" name="TextBox 14"/>
          <p:cNvSpPr txBox="1">
            <a:spLocks noChangeArrowheads="1"/>
          </p:cNvSpPr>
          <p:nvPr/>
        </p:nvSpPr>
        <p:spPr bwMode="auto">
          <a:xfrm>
            <a:off x="5410200" y="46482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ry</a:t>
            </a:r>
          </a:p>
        </p:txBody>
      </p:sp>
      <p:sp>
        <p:nvSpPr>
          <p:cNvPr id="16" name="Oval 15"/>
          <p:cNvSpPr/>
          <p:nvPr/>
        </p:nvSpPr>
        <p:spPr>
          <a:xfrm>
            <a:off x="3810000" y="5486400"/>
            <a:ext cx="533400" cy="4572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5614" name="TextBox 16"/>
          <p:cNvSpPr txBox="1">
            <a:spLocks noChangeArrowheads="1"/>
          </p:cNvSpPr>
          <p:nvPr/>
        </p:nvSpPr>
        <p:spPr bwMode="auto">
          <a:xfrm>
            <a:off x="3124200" y="6019800"/>
            <a:ext cx="274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100% F1 = RrYy</a:t>
            </a:r>
          </a:p>
        </p:txBody>
      </p:sp>
      <p:cxnSp>
        <p:nvCxnSpPr>
          <p:cNvPr id="20" name="Straight Arrow Connector 19"/>
          <p:cNvCxnSpPr/>
          <p:nvPr/>
        </p:nvCxnSpPr>
        <p:spPr>
          <a:xfrm>
            <a:off x="2743200" y="5029200"/>
            <a:ext cx="914400" cy="53181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flipV="1">
            <a:off x="4419600" y="4953000"/>
            <a:ext cx="915988"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1774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biologyjunction.com/images/clip013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62000"/>
            <a:ext cx="740568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2"/>
          <p:cNvSpPr txBox="1">
            <a:spLocks noChangeArrowheads="1"/>
          </p:cNvSpPr>
          <p:nvPr/>
        </p:nvSpPr>
        <p:spPr bwMode="auto">
          <a:xfrm>
            <a:off x="685800" y="4114800"/>
            <a:ext cx="7696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The “surface area to volume ratio” decreases as something increases in size….</a:t>
            </a:r>
          </a:p>
        </p:txBody>
      </p:sp>
      <p:sp>
        <p:nvSpPr>
          <p:cNvPr id="7172" name="TextBox 3"/>
          <p:cNvSpPr txBox="1">
            <a:spLocks noChangeArrowheads="1"/>
          </p:cNvSpPr>
          <p:nvPr/>
        </p:nvSpPr>
        <p:spPr bwMode="auto">
          <a:xfrm>
            <a:off x="1066800" y="3048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rPr>
              <a:t>SA/V = 6</a:t>
            </a:r>
          </a:p>
        </p:txBody>
      </p:sp>
      <p:sp>
        <p:nvSpPr>
          <p:cNvPr id="7173" name="TextBox 4"/>
          <p:cNvSpPr txBox="1">
            <a:spLocks noChangeArrowheads="1"/>
          </p:cNvSpPr>
          <p:nvPr/>
        </p:nvSpPr>
        <p:spPr bwMode="auto">
          <a:xfrm>
            <a:off x="2667000" y="3048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rPr>
              <a:t>SA/V = 3</a:t>
            </a:r>
          </a:p>
        </p:txBody>
      </p:sp>
      <p:sp>
        <p:nvSpPr>
          <p:cNvPr id="7174" name="TextBox 5"/>
          <p:cNvSpPr txBox="1">
            <a:spLocks noChangeArrowheads="1"/>
          </p:cNvSpPr>
          <p:nvPr/>
        </p:nvSpPr>
        <p:spPr bwMode="auto">
          <a:xfrm>
            <a:off x="5334000" y="304800"/>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rPr>
              <a:t>SA/V = 1.5</a:t>
            </a:r>
          </a:p>
        </p:txBody>
      </p:sp>
    </p:spTree>
    <p:extLst>
      <p:ext uri="{BB962C8B-B14F-4D97-AF65-F5344CB8AC3E}">
        <p14:creationId xmlns:p14="http://schemas.microsoft.com/office/powerpoint/2010/main" val="26412892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p:cNvSpPr txBox="1">
            <a:spLocks noChangeArrowheads="1"/>
          </p:cNvSpPr>
          <p:nvPr/>
        </p:nvSpPr>
        <p:spPr bwMode="auto">
          <a:xfrm>
            <a:off x="304800" y="457200"/>
            <a:ext cx="55626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smtClean="0">
                <a:solidFill>
                  <a:srgbClr val="FF0000"/>
                </a:solidFill>
                <a:latin typeface="Calibri" panose="020F0502020204030204" pitchFamily="34" charset="0"/>
              </a:rPr>
              <a:t>B. </a:t>
            </a:r>
            <a:r>
              <a:rPr lang="en-US" altLang="en-US" sz="2400" b="1" dirty="0">
                <a:solidFill>
                  <a:srgbClr val="FF0000"/>
                </a:solidFill>
                <a:latin typeface="Calibri" panose="020F0502020204030204" pitchFamily="34" charset="0"/>
              </a:rPr>
              <a:t>Mendel’s Experiments</a:t>
            </a:r>
          </a:p>
          <a:p>
            <a:pPr eaLnBrk="1" hangingPunct="1"/>
            <a:r>
              <a:rPr lang="en-US" altLang="en-US" sz="2000" b="1" dirty="0">
                <a:solidFill>
                  <a:srgbClr val="00B0F0"/>
                </a:solidFill>
                <a:latin typeface="Calibri" panose="020F0502020204030204" pitchFamily="34" charset="0"/>
              </a:rPr>
              <a:t>1.  Monohybrid Experiments</a:t>
            </a:r>
          </a:p>
          <a:p>
            <a:pPr eaLnBrk="1" hangingPunct="1"/>
            <a:r>
              <a:rPr lang="en-US" altLang="en-US" sz="2000" b="1" dirty="0">
                <a:solidFill>
                  <a:srgbClr val="00B0F0"/>
                </a:solidFill>
                <a:latin typeface="Calibri" panose="020F0502020204030204" pitchFamily="34" charset="0"/>
              </a:rPr>
              <a:t>2.  Monohybrid Test Cross</a:t>
            </a:r>
          </a:p>
          <a:p>
            <a:pPr eaLnBrk="1" hangingPunct="1"/>
            <a:r>
              <a:rPr lang="en-US" altLang="en-US" sz="2000" b="1" dirty="0">
                <a:solidFill>
                  <a:srgbClr val="00B0F0"/>
                </a:solidFill>
                <a:latin typeface="Calibri" panose="020F0502020204030204" pitchFamily="34" charset="0"/>
              </a:rPr>
              <a:t>3.  Dihybrid Experiments</a:t>
            </a:r>
          </a:p>
          <a:p>
            <a:pPr eaLnBrk="1" hangingPunct="1"/>
            <a:r>
              <a:rPr lang="en-US" altLang="en-US" sz="2000" b="1" dirty="0">
                <a:solidFill>
                  <a:srgbClr val="F73BEA"/>
                </a:solidFill>
                <a:latin typeface="Calibri" panose="020F0502020204030204" pitchFamily="34" charset="0"/>
              </a:rPr>
              <a:t>       a. Parental cross</a:t>
            </a:r>
          </a:p>
          <a:p>
            <a:pPr eaLnBrk="1" hangingPunct="1"/>
            <a:r>
              <a:rPr lang="en-US" altLang="en-US" sz="2000" b="1" dirty="0">
                <a:solidFill>
                  <a:srgbClr val="F73BEA"/>
                </a:solidFill>
                <a:latin typeface="Calibri" panose="020F0502020204030204" pitchFamily="34" charset="0"/>
              </a:rPr>
              <a:t>       b. F1 x F1 cross</a:t>
            </a:r>
          </a:p>
          <a:p>
            <a:pPr eaLnBrk="1" hangingPunct="1">
              <a:spcBef>
                <a:spcPct val="50000"/>
              </a:spcBef>
            </a:pPr>
            <a:endParaRPr lang="en-US" altLang="en-US" sz="2000" dirty="0">
              <a:latin typeface="Calibri" panose="020F0502020204030204" pitchFamily="34" charset="0"/>
            </a:endParaRPr>
          </a:p>
        </p:txBody>
      </p:sp>
      <p:sp>
        <p:nvSpPr>
          <p:cNvPr id="6" name="Oval 5"/>
          <p:cNvSpPr/>
          <p:nvPr/>
        </p:nvSpPr>
        <p:spPr>
          <a:xfrm>
            <a:off x="3276600" y="2209800"/>
            <a:ext cx="533400" cy="4572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 name="Oval 6"/>
          <p:cNvSpPr/>
          <p:nvPr/>
        </p:nvSpPr>
        <p:spPr>
          <a:xfrm>
            <a:off x="5029200" y="2209800"/>
            <a:ext cx="533400" cy="4572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 name="Oval 7"/>
          <p:cNvSpPr/>
          <p:nvPr/>
        </p:nvSpPr>
        <p:spPr>
          <a:xfrm>
            <a:off x="4191000" y="3810000"/>
            <a:ext cx="533400" cy="4572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6630" name="TextBox 9"/>
          <p:cNvSpPr txBox="1">
            <a:spLocks noChangeArrowheads="1"/>
          </p:cNvSpPr>
          <p:nvPr/>
        </p:nvSpPr>
        <p:spPr bwMode="auto">
          <a:xfrm>
            <a:off x="4953000" y="38100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315 round, yellow   (~9/16)</a:t>
            </a:r>
          </a:p>
        </p:txBody>
      </p:sp>
      <p:sp>
        <p:nvSpPr>
          <p:cNvPr id="26631" name="TextBox 10"/>
          <p:cNvSpPr txBox="1">
            <a:spLocks noChangeArrowheads="1"/>
          </p:cNvSpPr>
          <p:nvPr/>
        </p:nvSpPr>
        <p:spPr bwMode="auto">
          <a:xfrm>
            <a:off x="3276600" y="27432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RrYy</a:t>
            </a:r>
          </a:p>
        </p:txBody>
      </p:sp>
      <p:sp>
        <p:nvSpPr>
          <p:cNvPr id="26632" name="TextBox 11"/>
          <p:cNvSpPr txBox="1">
            <a:spLocks noChangeArrowheads="1"/>
          </p:cNvSpPr>
          <p:nvPr/>
        </p:nvSpPr>
        <p:spPr bwMode="auto">
          <a:xfrm>
            <a:off x="5029200" y="27432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RrYy</a:t>
            </a:r>
          </a:p>
        </p:txBody>
      </p:sp>
      <p:sp>
        <p:nvSpPr>
          <p:cNvPr id="26633" name="TextBox 12"/>
          <p:cNvSpPr txBox="1">
            <a:spLocks noChangeArrowheads="1"/>
          </p:cNvSpPr>
          <p:nvPr/>
        </p:nvSpPr>
        <p:spPr bwMode="auto">
          <a:xfrm>
            <a:off x="4267200" y="22860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X</a:t>
            </a:r>
          </a:p>
        </p:txBody>
      </p:sp>
      <p:sp>
        <p:nvSpPr>
          <p:cNvPr id="14" name="Down Arrow 13"/>
          <p:cNvSpPr/>
          <p:nvPr/>
        </p:nvSpPr>
        <p:spPr>
          <a:xfrm>
            <a:off x="4267200" y="2819400"/>
            <a:ext cx="3048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26635" name="Group 15"/>
          <p:cNvGrpSpPr>
            <a:grpSpLocks/>
          </p:cNvGrpSpPr>
          <p:nvPr/>
        </p:nvGrpSpPr>
        <p:grpSpPr bwMode="auto">
          <a:xfrm>
            <a:off x="4114800" y="5943600"/>
            <a:ext cx="736600" cy="584200"/>
            <a:chOff x="5978525" y="3613150"/>
            <a:chExt cx="736600" cy="584200"/>
          </a:xfrm>
        </p:grpSpPr>
        <p:sp>
          <p:nvSpPr>
            <p:cNvPr id="17" name="Freeform 16"/>
            <p:cNvSpPr/>
            <p:nvPr/>
          </p:nvSpPr>
          <p:spPr>
            <a:xfrm>
              <a:off x="5978525" y="3613150"/>
              <a:ext cx="736600" cy="584200"/>
            </a:xfrm>
            <a:custGeom>
              <a:avLst/>
              <a:gdLst>
                <a:gd name="connsiteX0" fmla="*/ 496598 w 736440"/>
                <a:gd name="connsiteY0" fmla="*/ 119921 h 584616"/>
                <a:gd name="connsiteX1" fmla="*/ 421647 w 736440"/>
                <a:gd name="connsiteY1" fmla="*/ 44970 h 584616"/>
                <a:gd name="connsiteX2" fmla="*/ 331706 w 736440"/>
                <a:gd name="connsiteY2" fmla="*/ 0 h 584616"/>
                <a:gd name="connsiteX3" fmla="*/ 211785 w 736440"/>
                <a:gd name="connsiteY3" fmla="*/ 74950 h 584616"/>
                <a:gd name="connsiteX4" fmla="*/ 196795 w 736440"/>
                <a:gd name="connsiteY4" fmla="*/ 164891 h 584616"/>
                <a:gd name="connsiteX5" fmla="*/ 31903 w 736440"/>
                <a:gd name="connsiteY5" fmla="*/ 254832 h 584616"/>
                <a:gd name="connsiteX6" fmla="*/ 46893 w 736440"/>
                <a:gd name="connsiteY6" fmla="*/ 314793 h 584616"/>
                <a:gd name="connsiteX7" fmla="*/ 136834 w 736440"/>
                <a:gd name="connsiteY7" fmla="*/ 374754 h 584616"/>
                <a:gd name="connsiteX8" fmla="*/ 196795 w 736440"/>
                <a:gd name="connsiteY8" fmla="*/ 539645 h 584616"/>
                <a:gd name="connsiteX9" fmla="*/ 286736 w 736440"/>
                <a:gd name="connsiteY9" fmla="*/ 554636 h 584616"/>
                <a:gd name="connsiteX10" fmla="*/ 376677 w 736440"/>
                <a:gd name="connsiteY10" fmla="*/ 584616 h 584616"/>
                <a:gd name="connsiteX11" fmla="*/ 571549 w 736440"/>
                <a:gd name="connsiteY11" fmla="*/ 539645 h 584616"/>
                <a:gd name="connsiteX12" fmla="*/ 616519 w 736440"/>
                <a:gd name="connsiteY12" fmla="*/ 524655 h 584616"/>
                <a:gd name="connsiteX13" fmla="*/ 646499 w 736440"/>
                <a:gd name="connsiteY13" fmla="*/ 359763 h 584616"/>
                <a:gd name="connsiteX14" fmla="*/ 706460 w 736440"/>
                <a:gd name="connsiteY14" fmla="*/ 344773 h 584616"/>
                <a:gd name="connsiteX15" fmla="*/ 706460 w 736440"/>
                <a:gd name="connsiteY15" fmla="*/ 254832 h 584616"/>
                <a:gd name="connsiteX16" fmla="*/ 661490 w 736440"/>
                <a:gd name="connsiteY16" fmla="*/ 239842 h 584616"/>
                <a:gd name="connsiteX17" fmla="*/ 631509 w 736440"/>
                <a:gd name="connsiteY17" fmla="*/ 209862 h 584616"/>
                <a:gd name="connsiteX18" fmla="*/ 616519 w 736440"/>
                <a:gd name="connsiteY18" fmla="*/ 119921 h 584616"/>
                <a:gd name="connsiteX19" fmla="*/ 496598 w 736440"/>
                <a:gd name="connsiteY19" fmla="*/ 119921 h 58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6440" h="584616">
                  <a:moveTo>
                    <a:pt x="496598" y="119921"/>
                  </a:moveTo>
                  <a:cubicBezTo>
                    <a:pt x="464119" y="107429"/>
                    <a:pt x="521582" y="144905"/>
                    <a:pt x="421647" y="44970"/>
                  </a:cubicBezTo>
                  <a:cubicBezTo>
                    <a:pt x="392588" y="15911"/>
                    <a:pt x="368282" y="12192"/>
                    <a:pt x="331706" y="0"/>
                  </a:cubicBezTo>
                  <a:cubicBezTo>
                    <a:pt x="224674" y="35677"/>
                    <a:pt x="259295" y="3686"/>
                    <a:pt x="211785" y="74950"/>
                  </a:cubicBezTo>
                  <a:cubicBezTo>
                    <a:pt x="206788" y="104930"/>
                    <a:pt x="222437" y="148573"/>
                    <a:pt x="196795" y="164891"/>
                  </a:cubicBezTo>
                  <a:cubicBezTo>
                    <a:pt x="0" y="290124"/>
                    <a:pt x="67671" y="75992"/>
                    <a:pt x="31903" y="254832"/>
                  </a:cubicBezTo>
                  <a:cubicBezTo>
                    <a:pt x="36900" y="274819"/>
                    <a:pt x="31066" y="301604"/>
                    <a:pt x="46893" y="314793"/>
                  </a:cubicBezTo>
                  <a:cubicBezTo>
                    <a:pt x="163776" y="412195"/>
                    <a:pt x="97391" y="256423"/>
                    <a:pt x="136834" y="374754"/>
                  </a:cubicBezTo>
                  <a:cubicBezTo>
                    <a:pt x="145833" y="455749"/>
                    <a:pt x="117353" y="513164"/>
                    <a:pt x="196795" y="539645"/>
                  </a:cubicBezTo>
                  <a:cubicBezTo>
                    <a:pt x="225629" y="549256"/>
                    <a:pt x="257250" y="547264"/>
                    <a:pt x="286736" y="554636"/>
                  </a:cubicBezTo>
                  <a:cubicBezTo>
                    <a:pt x="317394" y="562301"/>
                    <a:pt x="376677" y="584616"/>
                    <a:pt x="376677" y="584616"/>
                  </a:cubicBezTo>
                  <a:cubicBezTo>
                    <a:pt x="512894" y="565157"/>
                    <a:pt x="448088" y="580799"/>
                    <a:pt x="571549" y="539645"/>
                  </a:cubicBezTo>
                  <a:lnTo>
                    <a:pt x="616519" y="524655"/>
                  </a:lnTo>
                  <a:cubicBezTo>
                    <a:pt x="605879" y="439535"/>
                    <a:pt x="569371" y="403837"/>
                    <a:pt x="646499" y="359763"/>
                  </a:cubicBezTo>
                  <a:cubicBezTo>
                    <a:pt x="664387" y="349541"/>
                    <a:pt x="686473" y="349770"/>
                    <a:pt x="706460" y="344773"/>
                  </a:cubicBezTo>
                  <a:cubicBezTo>
                    <a:pt x="716453" y="314793"/>
                    <a:pt x="736440" y="284813"/>
                    <a:pt x="706460" y="254832"/>
                  </a:cubicBezTo>
                  <a:cubicBezTo>
                    <a:pt x="695287" y="243659"/>
                    <a:pt x="676480" y="244839"/>
                    <a:pt x="661490" y="239842"/>
                  </a:cubicBezTo>
                  <a:cubicBezTo>
                    <a:pt x="651496" y="229849"/>
                    <a:pt x="636471" y="223095"/>
                    <a:pt x="631509" y="209862"/>
                  </a:cubicBezTo>
                  <a:cubicBezTo>
                    <a:pt x="620837" y="181403"/>
                    <a:pt x="636533" y="142795"/>
                    <a:pt x="616519" y="119921"/>
                  </a:cubicBezTo>
                  <a:cubicBezTo>
                    <a:pt x="565519" y="61635"/>
                    <a:pt x="529077" y="132413"/>
                    <a:pt x="496598" y="119921"/>
                  </a:cubicBezTo>
                  <a:close/>
                </a:path>
              </a:pathLst>
            </a:cu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reeform 17"/>
            <p:cNvSpPr/>
            <p:nvPr/>
          </p:nvSpPr>
          <p:spPr>
            <a:xfrm>
              <a:off x="6318250" y="3762375"/>
              <a:ext cx="187325" cy="195263"/>
            </a:xfrm>
            <a:custGeom>
              <a:avLst/>
              <a:gdLst>
                <a:gd name="connsiteX0" fmla="*/ 8033 w 187915"/>
                <a:gd name="connsiteY0" fmla="*/ 0 h 194872"/>
                <a:gd name="connsiteX1" fmla="*/ 53004 w 187915"/>
                <a:gd name="connsiteY1" fmla="*/ 29980 h 194872"/>
                <a:gd name="connsiteX2" fmla="*/ 67994 w 187915"/>
                <a:gd name="connsiteY2" fmla="*/ 179882 h 194872"/>
                <a:gd name="connsiteX3" fmla="*/ 112964 w 187915"/>
                <a:gd name="connsiteY3" fmla="*/ 194872 h 194872"/>
                <a:gd name="connsiteX4" fmla="*/ 187915 w 187915"/>
                <a:gd name="connsiteY4" fmla="*/ 179882 h 194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15" h="194872">
                  <a:moveTo>
                    <a:pt x="8033" y="0"/>
                  </a:moveTo>
                  <a:cubicBezTo>
                    <a:pt x="23023" y="9993"/>
                    <a:pt x="49096" y="12393"/>
                    <a:pt x="53004" y="29980"/>
                  </a:cubicBezTo>
                  <a:cubicBezTo>
                    <a:pt x="71581" y="113575"/>
                    <a:pt x="0" y="125487"/>
                    <a:pt x="67994" y="179882"/>
                  </a:cubicBezTo>
                  <a:cubicBezTo>
                    <a:pt x="80332" y="189753"/>
                    <a:pt x="97974" y="189875"/>
                    <a:pt x="112964" y="194872"/>
                  </a:cubicBezTo>
                  <a:cubicBezTo>
                    <a:pt x="167416" y="176722"/>
                    <a:pt x="142134" y="179882"/>
                    <a:pt x="187915" y="179882"/>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 name="Freeform 18"/>
            <p:cNvSpPr/>
            <p:nvPr/>
          </p:nvSpPr>
          <p:spPr>
            <a:xfrm>
              <a:off x="6178550" y="3941763"/>
              <a:ext cx="296863" cy="225425"/>
            </a:xfrm>
            <a:custGeom>
              <a:avLst/>
              <a:gdLst>
                <a:gd name="connsiteX0" fmla="*/ 27350 w 297173"/>
                <a:gd name="connsiteY0" fmla="*/ 0 h 224957"/>
                <a:gd name="connsiteX1" fmla="*/ 42340 w 297173"/>
                <a:gd name="connsiteY1" fmla="*/ 44971 h 224957"/>
                <a:gd name="connsiteX2" fmla="*/ 282183 w 297173"/>
                <a:gd name="connsiteY2" fmla="*/ 164892 h 224957"/>
                <a:gd name="connsiteX3" fmla="*/ 297173 w 297173"/>
                <a:gd name="connsiteY3" fmla="*/ 209862 h 224957"/>
              </a:gdLst>
              <a:ahLst/>
              <a:cxnLst>
                <a:cxn ang="0">
                  <a:pos x="connsiteX0" y="connsiteY0"/>
                </a:cxn>
                <a:cxn ang="0">
                  <a:pos x="connsiteX1" y="connsiteY1"/>
                </a:cxn>
                <a:cxn ang="0">
                  <a:pos x="connsiteX2" y="connsiteY2"/>
                </a:cxn>
                <a:cxn ang="0">
                  <a:pos x="connsiteX3" y="connsiteY3"/>
                </a:cxn>
              </a:cxnLst>
              <a:rect l="l" t="t" r="r" b="b"/>
              <a:pathLst>
                <a:path w="297173" h="224957">
                  <a:moveTo>
                    <a:pt x="27350" y="0"/>
                  </a:moveTo>
                  <a:cubicBezTo>
                    <a:pt x="32347" y="14990"/>
                    <a:pt x="39241" y="29477"/>
                    <a:pt x="42340" y="44971"/>
                  </a:cubicBezTo>
                  <a:cubicBezTo>
                    <a:pt x="78337" y="224957"/>
                    <a:pt x="0" y="146080"/>
                    <a:pt x="282183" y="164892"/>
                  </a:cubicBezTo>
                  <a:lnTo>
                    <a:pt x="297173" y="209862"/>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3" name="Group 19"/>
          <p:cNvGrpSpPr/>
          <p:nvPr/>
        </p:nvGrpSpPr>
        <p:grpSpPr>
          <a:xfrm>
            <a:off x="4114800" y="5257800"/>
            <a:ext cx="736600" cy="584200"/>
            <a:chOff x="5978525" y="3613150"/>
            <a:chExt cx="736600" cy="584200"/>
          </a:xfrm>
          <a:solidFill>
            <a:srgbClr val="FFFF00"/>
          </a:solidFill>
        </p:grpSpPr>
        <p:sp>
          <p:nvSpPr>
            <p:cNvPr id="21" name="Freeform 20"/>
            <p:cNvSpPr/>
            <p:nvPr/>
          </p:nvSpPr>
          <p:spPr>
            <a:xfrm>
              <a:off x="5978525" y="3613150"/>
              <a:ext cx="736600" cy="584200"/>
            </a:xfrm>
            <a:custGeom>
              <a:avLst/>
              <a:gdLst>
                <a:gd name="connsiteX0" fmla="*/ 496598 w 736440"/>
                <a:gd name="connsiteY0" fmla="*/ 119921 h 584616"/>
                <a:gd name="connsiteX1" fmla="*/ 421647 w 736440"/>
                <a:gd name="connsiteY1" fmla="*/ 44970 h 584616"/>
                <a:gd name="connsiteX2" fmla="*/ 331706 w 736440"/>
                <a:gd name="connsiteY2" fmla="*/ 0 h 584616"/>
                <a:gd name="connsiteX3" fmla="*/ 211785 w 736440"/>
                <a:gd name="connsiteY3" fmla="*/ 74950 h 584616"/>
                <a:gd name="connsiteX4" fmla="*/ 196795 w 736440"/>
                <a:gd name="connsiteY4" fmla="*/ 164891 h 584616"/>
                <a:gd name="connsiteX5" fmla="*/ 31903 w 736440"/>
                <a:gd name="connsiteY5" fmla="*/ 254832 h 584616"/>
                <a:gd name="connsiteX6" fmla="*/ 46893 w 736440"/>
                <a:gd name="connsiteY6" fmla="*/ 314793 h 584616"/>
                <a:gd name="connsiteX7" fmla="*/ 136834 w 736440"/>
                <a:gd name="connsiteY7" fmla="*/ 374754 h 584616"/>
                <a:gd name="connsiteX8" fmla="*/ 196795 w 736440"/>
                <a:gd name="connsiteY8" fmla="*/ 539645 h 584616"/>
                <a:gd name="connsiteX9" fmla="*/ 286736 w 736440"/>
                <a:gd name="connsiteY9" fmla="*/ 554636 h 584616"/>
                <a:gd name="connsiteX10" fmla="*/ 376677 w 736440"/>
                <a:gd name="connsiteY10" fmla="*/ 584616 h 584616"/>
                <a:gd name="connsiteX11" fmla="*/ 571549 w 736440"/>
                <a:gd name="connsiteY11" fmla="*/ 539645 h 584616"/>
                <a:gd name="connsiteX12" fmla="*/ 616519 w 736440"/>
                <a:gd name="connsiteY12" fmla="*/ 524655 h 584616"/>
                <a:gd name="connsiteX13" fmla="*/ 646499 w 736440"/>
                <a:gd name="connsiteY13" fmla="*/ 359763 h 584616"/>
                <a:gd name="connsiteX14" fmla="*/ 706460 w 736440"/>
                <a:gd name="connsiteY14" fmla="*/ 344773 h 584616"/>
                <a:gd name="connsiteX15" fmla="*/ 706460 w 736440"/>
                <a:gd name="connsiteY15" fmla="*/ 254832 h 584616"/>
                <a:gd name="connsiteX16" fmla="*/ 661490 w 736440"/>
                <a:gd name="connsiteY16" fmla="*/ 239842 h 584616"/>
                <a:gd name="connsiteX17" fmla="*/ 631509 w 736440"/>
                <a:gd name="connsiteY17" fmla="*/ 209862 h 584616"/>
                <a:gd name="connsiteX18" fmla="*/ 616519 w 736440"/>
                <a:gd name="connsiteY18" fmla="*/ 119921 h 584616"/>
                <a:gd name="connsiteX19" fmla="*/ 496598 w 736440"/>
                <a:gd name="connsiteY19" fmla="*/ 119921 h 58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6440" h="584616">
                  <a:moveTo>
                    <a:pt x="496598" y="119921"/>
                  </a:moveTo>
                  <a:cubicBezTo>
                    <a:pt x="464119" y="107429"/>
                    <a:pt x="521582" y="144905"/>
                    <a:pt x="421647" y="44970"/>
                  </a:cubicBezTo>
                  <a:cubicBezTo>
                    <a:pt x="392588" y="15911"/>
                    <a:pt x="368282" y="12192"/>
                    <a:pt x="331706" y="0"/>
                  </a:cubicBezTo>
                  <a:cubicBezTo>
                    <a:pt x="224674" y="35677"/>
                    <a:pt x="259295" y="3686"/>
                    <a:pt x="211785" y="74950"/>
                  </a:cubicBezTo>
                  <a:cubicBezTo>
                    <a:pt x="206788" y="104930"/>
                    <a:pt x="222437" y="148573"/>
                    <a:pt x="196795" y="164891"/>
                  </a:cubicBezTo>
                  <a:cubicBezTo>
                    <a:pt x="0" y="290124"/>
                    <a:pt x="67671" y="75992"/>
                    <a:pt x="31903" y="254832"/>
                  </a:cubicBezTo>
                  <a:cubicBezTo>
                    <a:pt x="36900" y="274819"/>
                    <a:pt x="31066" y="301604"/>
                    <a:pt x="46893" y="314793"/>
                  </a:cubicBezTo>
                  <a:cubicBezTo>
                    <a:pt x="163776" y="412195"/>
                    <a:pt x="97391" y="256423"/>
                    <a:pt x="136834" y="374754"/>
                  </a:cubicBezTo>
                  <a:cubicBezTo>
                    <a:pt x="145833" y="455749"/>
                    <a:pt x="117353" y="513164"/>
                    <a:pt x="196795" y="539645"/>
                  </a:cubicBezTo>
                  <a:cubicBezTo>
                    <a:pt x="225629" y="549256"/>
                    <a:pt x="257250" y="547264"/>
                    <a:pt x="286736" y="554636"/>
                  </a:cubicBezTo>
                  <a:cubicBezTo>
                    <a:pt x="317394" y="562301"/>
                    <a:pt x="376677" y="584616"/>
                    <a:pt x="376677" y="584616"/>
                  </a:cubicBezTo>
                  <a:cubicBezTo>
                    <a:pt x="512894" y="565157"/>
                    <a:pt x="448088" y="580799"/>
                    <a:pt x="571549" y="539645"/>
                  </a:cubicBezTo>
                  <a:lnTo>
                    <a:pt x="616519" y="524655"/>
                  </a:lnTo>
                  <a:cubicBezTo>
                    <a:pt x="605879" y="439535"/>
                    <a:pt x="569371" y="403837"/>
                    <a:pt x="646499" y="359763"/>
                  </a:cubicBezTo>
                  <a:cubicBezTo>
                    <a:pt x="664387" y="349541"/>
                    <a:pt x="686473" y="349770"/>
                    <a:pt x="706460" y="344773"/>
                  </a:cubicBezTo>
                  <a:cubicBezTo>
                    <a:pt x="716453" y="314793"/>
                    <a:pt x="736440" y="284813"/>
                    <a:pt x="706460" y="254832"/>
                  </a:cubicBezTo>
                  <a:cubicBezTo>
                    <a:pt x="695287" y="243659"/>
                    <a:pt x="676480" y="244839"/>
                    <a:pt x="661490" y="239842"/>
                  </a:cubicBezTo>
                  <a:cubicBezTo>
                    <a:pt x="651496" y="229849"/>
                    <a:pt x="636471" y="223095"/>
                    <a:pt x="631509" y="209862"/>
                  </a:cubicBezTo>
                  <a:cubicBezTo>
                    <a:pt x="620837" y="181403"/>
                    <a:pt x="636533" y="142795"/>
                    <a:pt x="616519" y="119921"/>
                  </a:cubicBezTo>
                  <a:cubicBezTo>
                    <a:pt x="565519" y="61635"/>
                    <a:pt x="529077" y="132413"/>
                    <a:pt x="496598" y="11992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Freeform 21"/>
            <p:cNvSpPr/>
            <p:nvPr/>
          </p:nvSpPr>
          <p:spPr>
            <a:xfrm>
              <a:off x="6318250" y="3762375"/>
              <a:ext cx="187325" cy="195263"/>
            </a:xfrm>
            <a:custGeom>
              <a:avLst/>
              <a:gdLst>
                <a:gd name="connsiteX0" fmla="*/ 8033 w 187915"/>
                <a:gd name="connsiteY0" fmla="*/ 0 h 194872"/>
                <a:gd name="connsiteX1" fmla="*/ 53004 w 187915"/>
                <a:gd name="connsiteY1" fmla="*/ 29980 h 194872"/>
                <a:gd name="connsiteX2" fmla="*/ 67994 w 187915"/>
                <a:gd name="connsiteY2" fmla="*/ 179882 h 194872"/>
                <a:gd name="connsiteX3" fmla="*/ 112964 w 187915"/>
                <a:gd name="connsiteY3" fmla="*/ 194872 h 194872"/>
                <a:gd name="connsiteX4" fmla="*/ 187915 w 187915"/>
                <a:gd name="connsiteY4" fmla="*/ 179882 h 194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15" h="194872">
                  <a:moveTo>
                    <a:pt x="8033" y="0"/>
                  </a:moveTo>
                  <a:cubicBezTo>
                    <a:pt x="23023" y="9993"/>
                    <a:pt x="49096" y="12393"/>
                    <a:pt x="53004" y="29980"/>
                  </a:cubicBezTo>
                  <a:cubicBezTo>
                    <a:pt x="71581" y="113575"/>
                    <a:pt x="0" y="125487"/>
                    <a:pt x="67994" y="179882"/>
                  </a:cubicBezTo>
                  <a:cubicBezTo>
                    <a:pt x="80332" y="189753"/>
                    <a:pt x="97974" y="189875"/>
                    <a:pt x="112964" y="194872"/>
                  </a:cubicBezTo>
                  <a:cubicBezTo>
                    <a:pt x="167416" y="176722"/>
                    <a:pt x="142134" y="179882"/>
                    <a:pt x="187915" y="179882"/>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3" name="Freeform 22"/>
            <p:cNvSpPr/>
            <p:nvPr/>
          </p:nvSpPr>
          <p:spPr>
            <a:xfrm>
              <a:off x="6178550" y="3941763"/>
              <a:ext cx="296863" cy="225425"/>
            </a:xfrm>
            <a:custGeom>
              <a:avLst/>
              <a:gdLst>
                <a:gd name="connsiteX0" fmla="*/ 27350 w 297173"/>
                <a:gd name="connsiteY0" fmla="*/ 0 h 224957"/>
                <a:gd name="connsiteX1" fmla="*/ 42340 w 297173"/>
                <a:gd name="connsiteY1" fmla="*/ 44971 h 224957"/>
                <a:gd name="connsiteX2" fmla="*/ 282183 w 297173"/>
                <a:gd name="connsiteY2" fmla="*/ 164892 h 224957"/>
                <a:gd name="connsiteX3" fmla="*/ 297173 w 297173"/>
                <a:gd name="connsiteY3" fmla="*/ 209862 h 224957"/>
              </a:gdLst>
              <a:ahLst/>
              <a:cxnLst>
                <a:cxn ang="0">
                  <a:pos x="connsiteX0" y="connsiteY0"/>
                </a:cxn>
                <a:cxn ang="0">
                  <a:pos x="connsiteX1" y="connsiteY1"/>
                </a:cxn>
                <a:cxn ang="0">
                  <a:pos x="connsiteX2" y="connsiteY2"/>
                </a:cxn>
                <a:cxn ang="0">
                  <a:pos x="connsiteX3" y="connsiteY3"/>
                </a:cxn>
              </a:cxnLst>
              <a:rect l="l" t="t" r="r" b="b"/>
              <a:pathLst>
                <a:path w="297173" h="224957">
                  <a:moveTo>
                    <a:pt x="27350" y="0"/>
                  </a:moveTo>
                  <a:cubicBezTo>
                    <a:pt x="32347" y="14990"/>
                    <a:pt x="39241" y="29477"/>
                    <a:pt x="42340" y="44971"/>
                  </a:cubicBezTo>
                  <a:cubicBezTo>
                    <a:pt x="78337" y="224957"/>
                    <a:pt x="0" y="146080"/>
                    <a:pt x="282183" y="164892"/>
                  </a:cubicBezTo>
                  <a:lnTo>
                    <a:pt x="297173" y="209862"/>
                  </a:ln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24" name="Oval 23"/>
          <p:cNvSpPr/>
          <p:nvPr/>
        </p:nvSpPr>
        <p:spPr>
          <a:xfrm>
            <a:off x="4191000" y="4495800"/>
            <a:ext cx="533400" cy="4572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6638" name="TextBox 24"/>
          <p:cNvSpPr txBox="1">
            <a:spLocks noChangeArrowheads="1"/>
          </p:cNvSpPr>
          <p:nvPr/>
        </p:nvSpPr>
        <p:spPr bwMode="auto">
          <a:xfrm>
            <a:off x="4953000" y="44958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108 round, green   (~3/16)</a:t>
            </a:r>
          </a:p>
        </p:txBody>
      </p:sp>
      <p:sp>
        <p:nvSpPr>
          <p:cNvPr id="26639" name="TextBox 25"/>
          <p:cNvSpPr txBox="1">
            <a:spLocks noChangeArrowheads="1"/>
          </p:cNvSpPr>
          <p:nvPr/>
        </p:nvSpPr>
        <p:spPr bwMode="auto">
          <a:xfrm>
            <a:off x="4953000" y="52578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101 wrinkled, yellow  (~3/16)</a:t>
            </a:r>
          </a:p>
        </p:txBody>
      </p:sp>
      <p:sp>
        <p:nvSpPr>
          <p:cNvPr id="26640" name="TextBox 26"/>
          <p:cNvSpPr txBox="1">
            <a:spLocks noChangeArrowheads="1"/>
          </p:cNvSpPr>
          <p:nvPr/>
        </p:nvSpPr>
        <p:spPr bwMode="auto">
          <a:xfrm>
            <a:off x="5029200" y="60198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32 wrinkled, green  (~1/16)</a:t>
            </a:r>
          </a:p>
        </p:txBody>
      </p:sp>
    </p:spTree>
    <p:extLst>
      <p:ext uri="{BB962C8B-B14F-4D97-AF65-F5344CB8AC3E}">
        <p14:creationId xmlns:p14="http://schemas.microsoft.com/office/powerpoint/2010/main" val="15464840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304800" y="457200"/>
            <a:ext cx="55626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smtClean="0">
                <a:solidFill>
                  <a:srgbClr val="FF0000"/>
                </a:solidFill>
                <a:latin typeface="Calibri" panose="020F0502020204030204" pitchFamily="34" charset="0"/>
              </a:rPr>
              <a:t>B. </a:t>
            </a:r>
            <a:r>
              <a:rPr lang="en-US" altLang="en-US" sz="2400" b="1" dirty="0">
                <a:solidFill>
                  <a:srgbClr val="FF0000"/>
                </a:solidFill>
                <a:latin typeface="Calibri" panose="020F0502020204030204" pitchFamily="34" charset="0"/>
              </a:rPr>
              <a:t>Mendel’s Experiments</a:t>
            </a:r>
          </a:p>
          <a:p>
            <a:pPr eaLnBrk="1" hangingPunct="1"/>
            <a:r>
              <a:rPr lang="en-US" altLang="en-US" sz="2000" b="1" dirty="0">
                <a:solidFill>
                  <a:srgbClr val="00B0F0"/>
                </a:solidFill>
                <a:latin typeface="Calibri" panose="020F0502020204030204" pitchFamily="34" charset="0"/>
              </a:rPr>
              <a:t>1.  Monohybrid Experiments</a:t>
            </a:r>
          </a:p>
          <a:p>
            <a:pPr eaLnBrk="1" hangingPunct="1"/>
            <a:r>
              <a:rPr lang="en-US" altLang="en-US" sz="2000" b="1" dirty="0">
                <a:solidFill>
                  <a:srgbClr val="00B0F0"/>
                </a:solidFill>
                <a:latin typeface="Calibri" panose="020F0502020204030204" pitchFamily="34" charset="0"/>
              </a:rPr>
              <a:t>2.  Monohybrid Test Cross</a:t>
            </a:r>
          </a:p>
          <a:p>
            <a:pPr eaLnBrk="1" hangingPunct="1"/>
            <a:r>
              <a:rPr lang="en-US" altLang="en-US" sz="2000" b="1" dirty="0">
                <a:solidFill>
                  <a:srgbClr val="00B0F0"/>
                </a:solidFill>
                <a:latin typeface="Calibri" panose="020F0502020204030204" pitchFamily="34" charset="0"/>
              </a:rPr>
              <a:t>3.  Dihybrid Experiments</a:t>
            </a:r>
          </a:p>
          <a:p>
            <a:pPr eaLnBrk="1" hangingPunct="1"/>
            <a:r>
              <a:rPr lang="en-US" altLang="en-US" sz="2000" b="1" dirty="0">
                <a:solidFill>
                  <a:srgbClr val="F73BEA"/>
                </a:solidFill>
                <a:latin typeface="Calibri" panose="020F0502020204030204" pitchFamily="34" charset="0"/>
              </a:rPr>
              <a:t>       a. Parental cross</a:t>
            </a:r>
          </a:p>
          <a:p>
            <a:pPr eaLnBrk="1" hangingPunct="1"/>
            <a:r>
              <a:rPr lang="en-US" altLang="en-US" sz="2000" b="1" dirty="0">
                <a:solidFill>
                  <a:srgbClr val="F73BEA"/>
                </a:solidFill>
                <a:latin typeface="Calibri" panose="020F0502020204030204" pitchFamily="34" charset="0"/>
              </a:rPr>
              <a:t>       b. F1 x F1 cross</a:t>
            </a:r>
          </a:p>
          <a:p>
            <a:pPr eaLnBrk="1" hangingPunct="1">
              <a:spcBef>
                <a:spcPct val="50000"/>
              </a:spcBef>
            </a:pPr>
            <a:endParaRPr lang="en-US" altLang="en-US" sz="2000" dirty="0">
              <a:latin typeface="Calibri" panose="020F0502020204030204" pitchFamily="34" charset="0"/>
            </a:endParaRPr>
          </a:p>
        </p:txBody>
      </p:sp>
      <p:sp>
        <p:nvSpPr>
          <p:cNvPr id="6" name="Oval 5"/>
          <p:cNvSpPr/>
          <p:nvPr/>
        </p:nvSpPr>
        <p:spPr>
          <a:xfrm>
            <a:off x="3276600" y="2209800"/>
            <a:ext cx="533400" cy="4572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 name="Oval 6"/>
          <p:cNvSpPr/>
          <p:nvPr/>
        </p:nvSpPr>
        <p:spPr>
          <a:xfrm>
            <a:off x="5029200" y="2209800"/>
            <a:ext cx="533400" cy="4572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 name="Oval 7"/>
          <p:cNvSpPr/>
          <p:nvPr/>
        </p:nvSpPr>
        <p:spPr>
          <a:xfrm>
            <a:off x="4191000" y="3810000"/>
            <a:ext cx="533400" cy="4572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7654" name="TextBox 9"/>
          <p:cNvSpPr txBox="1">
            <a:spLocks noChangeArrowheads="1"/>
          </p:cNvSpPr>
          <p:nvPr/>
        </p:nvSpPr>
        <p:spPr bwMode="auto">
          <a:xfrm>
            <a:off x="4953000" y="38100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315 round, yellow   (~9/16)</a:t>
            </a:r>
          </a:p>
        </p:txBody>
      </p:sp>
      <p:sp>
        <p:nvSpPr>
          <p:cNvPr id="27655" name="TextBox 10"/>
          <p:cNvSpPr txBox="1">
            <a:spLocks noChangeArrowheads="1"/>
          </p:cNvSpPr>
          <p:nvPr/>
        </p:nvSpPr>
        <p:spPr bwMode="auto">
          <a:xfrm>
            <a:off x="3276600" y="27432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RrYy</a:t>
            </a:r>
          </a:p>
        </p:txBody>
      </p:sp>
      <p:sp>
        <p:nvSpPr>
          <p:cNvPr id="27656" name="TextBox 11"/>
          <p:cNvSpPr txBox="1">
            <a:spLocks noChangeArrowheads="1"/>
          </p:cNvSpPr>
          <p:nvPr/>
        </p:nvSpPr>
        <p:spPr bwMode="auto">
          <a:xfrm>
            <a:off x="5029200" y="27432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RrYy</a:t>
            </a:r>
          </a:p>
        </p:txBody>
      </p:sp>
      <p:sp>
        <p:nvSpPr>
          <p:cNvPr id="27657" name="TextBox 12"/>
          <p:cNvSpPr txBox="1">
            <a:spLocks noChangeArrowheads="1"/>
          </p:cNvSpPr>
          <p:nvPr/>
        </p:nvSpPr>
        <p:spPr bwMode="auto">
          <a:xfrm>
            <a:off x="4267200" y="22860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X</a:t>
            </a:r>
          </a:p>
        </p:txBody>
      </p:sp>
      <p:sp>
        <p:nvSpPr>
          <p:cNvPr id="14" name="Down Arrow 13"/>
          <p:cNvSpPr/>
          <p:nvPr/>
        </p:nvSpPr>
        <p:spPr>
          <a:xfrm>
            <a:off x="4267200" y="2819400"/>
            <a:ext cx="3048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27659" name="Group 15"/>
          <p:cNvGrpSpPr>
            <a:grpSpLocks/>
          </p:cNvGrpSpPr>
          <p:nvPr/>
        </p:nvGrpSpPr>
        <p:grpSpPr bwMode="auto">
          <a:xfrm>
            <a:off x="4114800" y="5943600"/>
            <a:ext cx="736600" cy="584200"/>
            <a:chOff x="5978525" y="3613150"/>
            <a:chExt cx="736600" cy="584200"/>
          </a:xfrm>
        </p:grpSpPr>
        <p:sp>
          <p:nvSpPr>
            <p:cNvPr id="17" name="Freeform 16"/>
            <p:cNvSpPr/>
            <p:nvPr/>
          </p:nvSpPr>
          <p:spPr>
            <a:xfrm>
              <a:off x="5978525" y="3613150"/>
              <a:ext cx="736600" cy="584200"/>
            </a:xfrm>
            <a:custGeom>
              <a:avLst/>
              <a:gdLst>
                <a:gd name="connsiteX0" fmla="*/ 496598 w 736440"/>
                <a:gd name="connsiteY0" fmla="*/ 119921 h 584616"/>
                <a:gd name="connsiteX1" fmla="*/ 421647 w 736440"/>
                <a:gd name="connsiteY1" fmla="*/ 44970 h 584616"/>
                <a:gd name="connsiteX2" fmla="*/ 331706 w 736440"/>
                <a:gd name="connsiteY2" fmla="*/ 0 h 584616"/>
                <a:gd name="connsiteX3" fmla="*/ 211785 w 736440"/>
                <a:gd name="connsiteY3" fmla="*/ 74950 h 584616"/>
                <a:gd name="connsiteX4" fmla="*/ 196795 w 736440"/>
                <a:gd name="connsiteY4" fmla="*/ 164891 h 584616"/>
                <a:gd name="connsiteX5" fmla="*/ 31903 w 736440"/>
                <a:gd name="connsiteY5" fmla="*/ 254832 h 584616"/>
                <a:gd name="connsiteX6" fmla="*/ 46893 w 736440"/>
                <a:gd name="connsiteY6" fmla="*/ 314793 h 584616"/>
                <a:gd name="connsiteX7" fmla="*/ 136834 w 736440"/>
                <a:gd name="connsiteY7" fmla="*/ 374754 h 584616"/>
                <a:gd name="connsiteX8" fmla="*/ 196795 w 736440"/>
                <a:gd name="connsiteY8" fmla="*/ 539645 h 584616"/>
                <a:gd name="connsiteX9" fmla="*/ 286736 w 736440"/>
                <a:gd name="connsiteY9" fmla="*/ 554636 h 584616"/>
                <a:gd name="connsiteX10" fmla="*/ 376677 w 736440"/>
                <a:gd name="connsiteY10" fmla="*/ 584616 h 584616"/>
                <a:gd name="connsiteX11" fmla="*/ 571549 w 736440"/>
                <a:gd name="connsiteY11" fmla="*/ 539645 h 584616"/>
                <a:gd name="connsiteX12" fmla="*/ 616519 w 736440"/>
                <a:gd name="connsiteY12" fmla="*/ 524655 h 584616"/>
                <a:gd name="connsiteX13" fmla="*/ 646499 w 736440"/>
                <a:gd name="connsiteY13" fmla="*/ 359763 h 584616"/>
                <a:gd name="connsiteX14" fmla="*/ 706460 w 736440"/>
                <a:gd name="connsiteY14" fmla="*/ 344773 h 584616"/>
                <a:gd name="connsiteX15" fmla="*/ 706460 w 736440"/>
                <a:gd name="connsiteY15" fmla="*/ 254832 h 584616"/>
                <a:gd name="connsiteX16" fmla="*/ 661490 w 736440"/>
                <a:gd name="connsiteY16" fmla="*/ 239842 h 584616"/>
                <a:gd name="connsiteX17" fmla="*/ 631509 w 736440"/>
                <a:gd name="connsiteY17" fmla="*/ 209862 h 584616"/>
                <a:gd name="connsiteX18" fmla="*/ 616519 w 736440"/>
                <a:gd name="connsiteY18" fmla="*/ 119921 h 584616"/>
                <a:gd name="connsiteX19" fmla="*/ 496598 w 736440"/>
                <a:gd name="connsiteY19" fmla="*/ 119921 h 58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6440" h="584616">
                  <a:moveTo>
                    <a:pt x="496598" y="119921"/>
                  </a:moveTo>
                  <a:cubicBezTo>
                    <a:pt x="464119" y="107429"/>
                    <a:pt x="521582" y="144905"/>
                    <a:pt x="421647" y="44970"/>
                  </a:cubicBezTo>
                  <a:cubicBezTo>
                    <a:pt x="392588" y="15911"/>
                    <a:pt x="368282" y="12192"/>
                    <a:pt x="331706" y="0"/>
                  </a:cubicBezTo>
                  <a:cubicBezTo>
                    <a:pt x="224674" y="35677"/>
                    <a:pt x="259295" y="3686"/>
                    <a:pt x="211785" y="74950"/>
                  </a:cubicBezTo>
                  <a:cubicBezTo>
                    <a:pt x="206788" y="104930"/>
                    <a:pt x="222437" y="148573"/>
                    <a:pt x="196795" y="164891"/>
                  </a:cubicBezTo>
                  <a:cubicBezTo>
                    <a:pt x="0" y="290124"/>
                    <a:pt x="67671" y="75992"/>
                    <a:pt x="31903" y="254832"/>
                  </a:cubicBezTo>
                  <a:cubicBezTo>
                    <a:pt x="36900" y="274819"/>
                    <a:pt x="31066" y="301604"/>
                    <a:pt x="46893" y="314793"/>
                  </a:cubicBezTo>
                  <a:cubicBezTo>
                    <a:pt x="163776" y="412195"/>
                    <a:pt x="97391" y="256423"/>
                    <a:pt x="136834" y="374754"/>
                  </a:cubicBezTo>
                  <a:cubicBezTo>
                    <a:pt x="145833" y="455749"/>
                    <a:pt x="117353" y="513164"/>
                    <a:pt x="196795" y="539645"/>
                  </a:cubicBezTo>
                  <a:cubicBezTo>
                    <a:pt x="225629" y="549256"/>
                    <a:pt x="257250" y="547264"/>
                    <a:pt x="286736" y="554636"/>
                  </a:cubicBezTo>
                  <a:cubicBezTo>
                    <a:pt x="317394" y="562301"/>
                    <a:pt x="376677" y="584616"/>
                    <a:pt x="376677" y="584616"/>
                  </a:cubicBezTo>
                  <a:cubicBezTo>
                    <a:pt x="512894" y="565157"/>
                    <a:pt x="448088" y="580799"/>
                    <a:pt x="571549" y="539645"/>
                  </a:cubicBezTo>
                  <a:lnTo>
                    <a:pt x="616519" y="524655"/>
                  </a:lnTo>
                  <a:cubicBezTo>
                    <a:pt x="605879" y="439535"/>
                    <a:pt x="569371" y="403837"/>
                    <a:pt x="646499" y="359763"/>
                  </a:cubicBezTo>
                  <a:cubicBezTo>
                    <a:pt x="664387" y="349541"/>
                    <a:pt x="686473" y="349770"/>
                    <a:pt x="706460" y="344773"/>
                  </a:cubicBezTo>
                  <a:cubicBezTo>
                    <a:pt x="716453" y="314793"/>
                    <a:pt x="736440" y="284813"/>
                    <a:pt x="706460" y="254832"/>
                  </a:cubicBezTo>
                  <a:cubicBezTo>
                    <a:pt x="695287" y="243659"/>
                    <a:pt x="676480" y="244839"/>
                    <a:pt x="661490" y="239842"/>
                  </a:cubicBezTo>
                  <a:cubicBezTo>
                    <a:pt x="651496" y="229849"/>
                    <a:pt x="636471" y="223095"/>
                    <a:pt x="631509" y="209862"/>
                  </a:cubicBezTo>
                  <a:cubicBezTo>
                    <a:pt x="620837" y="181403"/>
                    <a:pt x="636533" y="142795"/>
                    <a:pt x="616519" y="119921"/>
                  </a:cubicBezTo>
                  <a:cubicBezTo>
                    <a:pt x="565519" y="61635"/>
                    <a:pt x="529077" y="132413"/>
                    <a:pt x="496598" y="119921"/>
                  </a:cubicBezTo>
                  <a:close/>
                </a:path>
              </a:pathLst>
            </a:cu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reeform 17"/>
            <p:cNvSpPr/>
            <p:nvPr/>
          </p:nvSpPr>
          <p:spPr>
            <a:xfrm>
              <a:off x="6318250" y="3762375"/>
              <a:ext cx="187325" cy="195263"/>
            </a:xfrm>
            <a:custGeom>
              <a:avLst/>
              <a:gdLst>
                <a:gd name="connsiteX0" fmla="*/ 8033 w 187915"/>
                <a:gd name="connsiteY0" fmla="*/ 0 h 194872"/>
                <a:gd name="connsiteX1" fmla="*/ 53004 w 187915"/>
                <a:gd name="connsiteY1" fmla="*/ 29980 h 194872"/>
                <a:gd name="connsiteX2" fmla="*/ 67994 w 187915"/>
                <a:gd name="connsiteY2" fmla="*/ 179882 h 194872"/>
                <a:gd name="connsiteX3" fmla="*/ 112964 w 187915"/>
                <a:gd name="connsiteY3" fmla="*/ 194872 h 194872"/>
                <a:gd name="connsiteX4" fmla="*/ 187915 w 187915"/>
                <a:gd name="connsiteY4" fmla="*/ 179882 h 194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15" h="194872">
                  <a:moveTo>
                    <a:pt x="8033" y="0"/>
                  </a:moveTo>
                  <a:cubicBezTo>
                    <a:pt x="23023" y="9993"/>
                    <a:pt x="49096" y="12393"/>
                    <a:pt x="53004" y="29980"/>
                  </a:cubicBezTo>
                  <a:cubicBezTo>
                    <a:pt x="71581" y="113575"/>
                    <a:pt x="0" y="125487"/>
                    <a:pt x="67994" y="179882"/>
                  </a:cubicBezTo>
                  <a:cubicBezTo>
                    <a:pt x="80332" y="189753"/>
                    <a:pt x="97974" y="189875"/>
                    <a:pt x="112964" y="194872"/>
                  </a:cubicBezTo>
                  <a:cubicBezTo>
                    <a:pt x="167416" y="176722"/>
                    <a:pt x="142134" y="179882"/>
                    <a:pt x="187915" y="179882"/>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 name="Freeform 18"/>
            <p:cNvSpPr/>
            <p:nvPr/>
          </p:nvSpPr>
          <p:spPr>
            <a:xfrm>
              <a:off x="6178550" y="3941763"/>
              <a:ext cx="296863" cy="225425"/>
            </a:xfrm>
            <a:custGeom>
              <a:avLst/>
              <a:gdLst>
                <a:gd name="connsiteX0" fmla="*/ 27350 w 297173"/>
                <a:gd name="connsiteY0" fmla="*/ 0 h 224957"/>
                <a:gd name="connsiteX1" fmla="*/ 42340 w 297173"/>
                <a:gd name="connsiteY1" fmla="*/ 44971 h 224957"/>
                <a:gd name="connsiteX2" fmla="*/ 282183 w 297173"/>
                <a:gd name="connsiteY2" fmla="*/ 164892 h 224957"/>
                <a:gd name="connsiteX3" fmla="*/ 297173 w 297173"/>
                <a:gd name="connsiteY3" fmla="*/ 209862 h 224957"/>
              </a:gdLst>
              <a:ahLst/>
              <a:cxnLst>
                <a:cxn ang="0">
                  <a:pos x="connsiteX0" y="connsiteY0"/>
                </a:cxn>
                <a:cxn ang="0">
                  <a:pos x="connsiteX1" y="connsiteY1"/>
                </a:cxn>
                <a:cxn ang="0">
                  <a:pos x="connsiteX2" y="connsiteY2"/>
                </a:cxn>
                <a:cxn ang="0">
                  <a:pos x="connsiteX3" y="connsiteY3"/>
                </a:cxn>
              </a:cxnLst>
              <a:rect l="l" t="t" r="r" b="b"/>
              <a:pathLst>
                <a:path w="297173" h="224957">
                  <a:moveTo>
                    <a:pt x="27350" y="0"/>
                  </a:moveTo>
                  <a:cubicBezTo>
                    <a:pt x="32347" y="14990"/>
                    <a:pt x="39241" y="29477"/>
                    <a:pt x="42340" y="44971"/>
                  </a:cubicBezTo>
                  <a:cubicBezTo>
                    <a:pt x="78337" y="224957"/>
                    <a:pt x="0" y="146080"/>
                    <a:pt x="282183" y="164892"/>
                  </a:cubicBezTo>
                  <a:lnTo>
                    <a:pt x="297173" y="209862"/>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3" name="Group 19"/>
          <p:cNvGrpSpPr/>
          <p:nvPr/>
        </p:nvGrpSpPr>
        <p:grpSpPr>
          <a:xfrm>
            <a:off x="4114800" y="5257800"/>
            <a:ext cx="736600" cy="584200"/>
            <a:chOff x="5978525" y="3613150"/>
            <a:chExt cx="736600" cy="584200"/>
          </a:xfrm>
          <a:solidFill>
            <a:srgbClr val="FFFF00"/>
          </a:solidFill>
        </p:grpSpPr>
        <p:sp>
          <p:nvSpPr>
            <p:cNvPr id="21" name="Freeform 20"/>
            <p:cNvSpPr/>
            <p:nvPr/>
          </p:nvSpPr>
          <p:spPr>
            <a:xfrm>
              <a:off x="5978525" y="3613150"/>
              <a:ext cx="736600" cy="584200"/>
            </a:xfrm>
            <a:custGeom>
              <a:avLst/>
              <a:gdLst>
                <a:gd name="connsiteX0" fmla="*/ 496598 w 736440"/>
                <a:gd name="connsiteY0" fmla="*/ 119921 h 584616"/>
                <a:gd name="connsiteX1" fmla="*/ 421647 w 736440"/>
                <a:gd name="connsiteY1" fmla="*/ 44970 h 584616"/>
                <a:gd name="connsiteX2" fmla="*/ 331706 w 736440"/>
                <a:gd name="connsiteY2" fmla="*/ 0 h 584616"/>
                <a:gd name="connsiteX3" fmla="*/ 211785 w 736440"/>
                <a:gd name="connsiteY3" fmla="*/ 74950 h 584616"/>
                <a:gd name="connsiteX4" fmla="*/ 196795 w 736440"/>
                <a:gd name="connsiteY4" fmla="*/ 164891 h 584616"/>
                <a:gd name="connsiteX5" fmla="*/ 31903 w 736440"/>
                <a:gd name="connsiteY5" fmla="*/ 254832 h 584616"/>
                <a:gd name="connsiteX6" fmla="*/ 46893 w 736440"/>
                <a:gd name="connsiteY6" fmla="*/ 314793 h 584616"/>
                <a:gd name="connsiteX7" fmla="*/ 136834 w 736440"/>
                <a:gd name="connsiteY7" fmla="*/ 374754 h 584616"/>
                <a:gd name="connsiteX8" fmla="*/ 196795 w 736440"/>
                <a:gd name="connsiteY8" fmla="*/ 539645 h 584616"/>
                <a:gd name="connsiteX9" fmla="*/ 286736 w 736440"/>
                <a:gd name="connsiteY9" fmla="*/ 554636 h 584616"/>
                <a:gd name="connsiteX10" fmla="*/ 376677 w 736440"/>
                <a:gd name="connsiteY10" fmla="*/ 584616 h 584616"/>
                <a:gd name="connsiteX11" fmla="*/ 571549 w 736440"/>
                <a:gd name="connsiteY11" fmla="*/ 539645 h 584616"/>
                <a:gd name="connsiteX12" fmla="*/ 616519 w 736440"/>
                <a:gd name="connsiteY12" fmla="*/ 524655 h 584616"/>
                <a:gd name="connsiteX13" fmla="*/ 646499 w 736440"/>
                <a:gd name="connsiteY13" fmla="*/ 359763 h 584616"/>
                <a:gd name="connsiteX14" fmla="*/ 706460 w 736440"/>
                <a:gd name="connsiteY14" fmla="*/ 344773 h 584616"/>
                <a:gd name="connsiteX15" fmla="*/ 706460 w 736440"/>
                <a:gd name="connsiteY15" fmla="*/ 254832 h 584616"/>
                <a:gd name="connsiteX16" fmla="*/ 661490 w 736440"/>
                <a:gd name="connsiteY16" fmla="*/ 239842 h 584616"/>
                <a:gd name="connsiteX17" fmla="*/ 631509 w 736440"/>
                <a:gd name="connsiteY17" fmla="*/ 209862 h 584616"/>
                <a:gd name="connsiteX18" fmla="*/ 616519 w 736440"/>
                <a:gd name="connsiteY18" fmla="*/ 119921 h 584616"/>
                <a:gd name="connsiteX19" fmla="*/ 496598 w 736440"/>
                <a:gd name="connsiteY19" fmla="*/ 119921 h 58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6440" h="584616">
                  <a:moveTo>
                    <a:pt x="496598" y="119921"/>
                  </a:moveTo>
                  <a:cubicBezTo>
                    <a:pt x="464119" y="107429"/>
                    <a:pt x="521582" y="144905"/>
                    <a:pt x="421647" y="44970"/>
                  </a:cubicBezTo>
                  <a:cubicBezTo>
                    <a:pt x="392588" y="15911"/>
                    <a:pt x="368282" y="12192"/>
                    <a:pt x="331706" y="0"/>
                  </a:cubicBezTo>
                  <a:cubicBezTo>
                    <a:pt x="224674" y="35677"/>
                    <a:pt x="259295" y="3686"/>
                    <a:pt x="211785" y="74950"/>
                  </a:cubicBezTo>
                  <a:cubicBezTo>
                    <a:pt x="206788" y="104930"/>
                    <a:pt x="222437" y="148573"/>
                    <a:pt x="196795" y="164891"/>
                  </a:cubicBezTo>
                  <a:cubicBezTo>
                    <a:pt x="0" y="290124"/>
                    <a:pt x="67671" y="75992"/>
                    <a:pt x="31903" y="254832"/>
                  </a:cubicBezTo>
                  <a:cubicBezTo>
                    <a:pt x="36900" y="274819"/>
                    <a:pt x="31066" y="301604"/>
                    <a:pt x="46893" y="314793"/>
                  </a:cubicBezTo>
                  <a:cubicBezTo>
                    <a:pt x="163776" y="412195"/>
                    <a:pt x="97391" y="256423"/>
                    <a:pt x="136834" y="374754"/>
                  </a:cubicBezTo>
                  <a:cubicBezTo>
                    <a:pt x="145833" y="455749"/>
                    <a:pt x="117353" y="513164"/>
                    <a:pt x="196795" y="539645"/>
                  </a:cubicBezTo>
                  <a:cubicBezTo>
                    <a:pt x="225629" y="549256"/>
                    <a:pt x="257250" y="547264"/>
                    <a:pt x="286736" y="554636"/>
                  </a:cubicBezTo>
                  <a:cubicBezTo>
                    <a:pt x="317394" y="562301"/>
                    <a:pt x="376677" y="584616"/>
                    <a:pt x="376677" y="584616"/>
                  </a:cubicBezTo>
                  <a:cubicBezTo>
                    <a:pt x="512894" y="565157"/>
                    <a:pt x="448088" y="580799"/>
                    <a:pt x="571549" y="539645"/>
                  </a:cubicBezTo>
                  <a:lnTo>
                    <a:pt x="616519" y="524655"/>
                  </a:lnTo>
                  <a:cubicBezTo>
                    <a:pt x="605879" y="439535"/>
                    <a:pt x="569371" y="403837"/>
                    <a:pt x="646499" y="359763"/>
                  </a:cubicBezTo>
                  <a:cubicBezTo>
                    <a:pt x="664387" y="349541"/>
                    <a:pt x="686473" y="349770"/>
                    <a:pt x="706460" y="344773"/>
                  </a:cubicBezTo>
                  <a:cubicBezTo>
                    <a:pt x="716453" y="314793"/>
                    <a:pt x="736440" y="284813"/>
                    <a:pt x="706460" y="254832"/>
                  </a:cubicBezTo>
                  <a:cubicBezTo>
                    <a:pt x="695287" y="243659"/>
                    <a:pt x="676480" y="244839"/>
                    <a:pt x="661490" y="239842"/>
                  </a:cubicBezTo>
                  <a:cubicBezTo>
                    <a:pt x="651496" y="229849"/>
                    <a:pt x="636471" y="223095"/>
                    <a:pt x="631509" y="209862"/>
                  </a:cubicBezTo>
                  <a:cubicBezTo>
                    <a:pt x="620837" y="181403"/>
                    <a:pt x="636533" y="142795"/>
                    <a:pt x="616519" y="119921"/>
                  </a:cubicBezTo>
                  <a:cubicBezTo>
                    <a:pt x="565519" y="61635"/>
                    <a:pt x="529077" y="132413"/>
                    <a:pt x="496598" y="11992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Freeform 21"/>
            <p:cNvSpPr/>
            <p:nvPr/>
          </p:nvSpPr>
          <p:spPr>
            <a:xfrm>
              <a:off x="6318250" y="3762375"/>
              <a:ext cx="187325" cy="195263"/>
            </a:xfrm>
            <a:custGeom>
              <a:avLst/>
              <a:gdLst>
                <a:gd name="connsiteX0" fmla="*/ 8033 w 187915"/>
                <a:gd name="connsiteY0" fmla="*/ 0 h 194872"/>
                <a:gd name="connsiteX1" fmla="*/ 53004 w 187915"/>
                <a:gd name="connsiteY1" fmla="*/ 29980 h 194872"/>
                <a:gd name="connsiteX2" fmla="*/ 67994 w 187915"/>
                <a:gd name="connsiteY2" fmla="*/ 179882 h 194872"/>
                <a:gd name="connsiteX3" fmla="*/ 112964 w 187915"/>
                <a:gd name="connsiteY3" fmla="*/ 194872 h 194872"/>
                <a:gd name="connsiteX4" fmla="*/ 187915 w 187915"/>
                <a:gd name="connsiteY4" fmla="*/ 179882 h 194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15" h="194872">
                  <a:moveTo>
                    <a:pt x="8033" y="0"/>
                  </a:moveTo>
                  <a:cubicBezTo>
                    <a:pt x="23023" y="9993"/>
                    <a:pt x="49096" y="12393"/>
                    <a:pt x="53004" y="29980"/>
                  </a:cubicBezTo>
                  <a:cubicBezTo>
                    <a:pt x="71581" y="113575"/>
                    <a:pt x="0" y="125487"/>
                    <a:pt x="67994" y="179882"/>
                  </a:cubicBezTo>
                  <a:cubicBezTo>
                    <a:pt x="80332" y="189753"/>
                    <a:pt x="97974" y="189875"/>
                    <a:pt x="112964" y="194872"/>
                  </a:cubicBezTo>
                  <a:cubicBezTo>
                    <a:pt x="167416" y="176722"/>
                    <a:pt x="142134" y="179882"/>
                    <a:pt x="187915" y="179882"/>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3" name="Freeform 22"/>
            <p:cNvSpPr/>
            <p:nvPr/>
          </p:nvSpPr>
          <p:spPr>
            <a:xfrm>
              <a:off x="6178550" y="3941763"/>
              <a:ext cx="296863" cy="225425"/>
            </a:xfrm>
            <a:custGeom>
              <a:avLst/>
              <a:gdLst>
                <a:gd name="connsiteX0" fmla="*/ 27350 w 297173"/>
                <a:gd name="connsiteY0" fmla="*/ 0 h 224957"/>
                <a:gd name="connsiteX1" fmla="*/ 42340 w 297173"/>
                <a:gd name="connsiteY1" fmla="*/ 44971 h 224957"/>
                <a:gd name="connsiteX2" fmla="*/ 282183 w 297173"/>
                <a:gd name="connsiteY2" fmla="*/ 164892 h 224957"/>
                <a:gd name="connsiteX3" fmla="*/ 297173 w 297173"/>
                <a:gd name="connsiteY3" fmla="*/ 209862 h 224957"/>
              </a:gdLst>
              <a:ahLst/>
              <a:cxnLst>
                <a:cxn ang="0">
                  <a:pos x="connsiteX0" y="connsiteY0"/>
                </a:cxn>
                <a:cxn ang="0">
                  <a:pos x="connsiteX1" y="connsiteY1"/>
                </a:cxn>
                <a:cxn ang="0">
                  <a:pos x="connsiteX2" y="connsiteY2"/>
                </a:cxn>
                <a:cxn ang="0">
                  <a:pos x="connsiteX3" y="connsiteY3"/>
                </a:cxn>
              </a:cxnLst>
              <a:rect l="l" t="t" r="r" b="b"/>
              <a:pathLst>
                <a:path w="297173" h="224957">
                  <a:moveTo>
                    <a:pt x="27350" y="0"/>
                  </a:moveTo>
                  <a:cubicBezTo>
                    <a:pt x="32347" y="14990"/>
                    <a:pt x="39241" y="29477"/>
                    <a:pt x="42340" y="44971"/>
                  </a:cubicBezTo>
                  <a:cubicBezTo>
                    <a:pt x="78337" y="224957"/>
                    <a:pt x="0" y="146080"/>
                    <a:pt x="282183" y="164892"/>
                  </a:cubicBezTo>
                  <a:lnTo>
                    <a:pt x="297173" y="209862"/>
                  </a:ln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24" name="Oval 23"/>
          <p:cNvSpPr/>
          <p:nvPr/>
        </p:nvSpPr>
        <p:spPr>
          <a:xfrm>
            <a:off x="4191000" y="4495800"/>
            <a:ext cx="533400" cy="4572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7662" name="TextBox 24"/>
          <p:cNvSpPr txBox="1">
            <a:spLocks noChangeArrowheads="1"/>
          </p:cNvSpPr>
          <p:nvPr/>
        </p:nvSpPr>
        <p:spPr bwMode="auto">
          <a:xfrm>
            <a:off x="4953000" y="44958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108 round, green   (~3/16)</a:t>
            </a:r>
          </a:p>
        </p:txBody>
      </p:sp>
      <p:sp>
        <p:nvSpPr>
          <p:cNvPr id="27663" name="TextBox 25"/>
          <p:cNvSpPr txBox="1">
            <a:spLocks noChangeArrowheads="1"/>
          </p:cNvSpPr>
          <p:nvPr/>
        </p:nvSpPr>
        <p:spPr bwMode="auto">
          <a:xfrm>
            <a:off x="4953000" y="52578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101 wrinkled, yellow  (~3/16)</a:t>
            </a:r>
          </a:p>
        </p:txBody>
      </p:sp>
      <p:sp>
        <p:nvSpPr>
          <p:cNvPr id="27664" name="TextBox 26"/>
          <p:cNvSpPr txBox="1">
            <a:spLocks noChangeArrowheads="1"/>
          </p:cNvSpPr>
          <p:nvPr/>
        </p:nvSpPr>
        <p:spPr bwMode="auto">
          <a:xfrm>
            <a:off x="5029200" y="60198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32 wrinkled,green(~1/16)</a:t>
            </a:r>
          </a:p>
        </p:txBody>
      </p:sp>
      <p:sp>
        <p:nvSpPr>
          <p:cNvPr id="27665" name="TextBox 27"/>
          <p:cNvSpPr txBox="1">
            <a:spLocks noChangeArrowheads="1"/>
          </p:cNvSpPr>
          <p:nvPr/>
        </p:nvSpPr>
        <p:spPr bwMode="auto">
          <a:xfrm>
            <a:off x="533400" y="3200400"/>
            <a:ext cx="358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rPr>
              <a:t>Monohybrid Ratios Preserved</a:t>
            </a:r>
          </a:p>
        </p:txBody>
      </p:sp>
      <p:sp>
        <p:nvSpPr>
          <p:cNvPr id="29" name="Left Brace 28"/>
          <p:cNvSpPr/>
          <p:nvPr/>
        </p:nvSpPr>
        <p:spPr>
          <a:xfrm>
            <a:off x="3276600" y="3886200"/>
            <a:ext cx="685800" cy="990600"/>
          </a:xfrm>
          <a:prstGeom prst="leftBrace">
            <a:avLst>
              <a:gd name="adj1" fmla="val 8333"/>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0" name="Left Brace 29"/>
          <p:cNvSpPr/>
          <p:nvPr/>
        </p:nvSpPr>
        <p:spPr>
          <a:xfrm>
            <a:off x="3276600" y="5334000"/>
            <a:ext cx="685800" cy="990600"/>
          </a:xfrm>
          <a:prstGeom prst="leftBrace">
            <a:avLst>
              <a:gd name="adj1" fmla="val 8333"/>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7668" name="TextBox 30"/>
          <p:cNvSpPr txBox="1">
            <a:spLocks noChangeArrowheads="1"/>
          </p:cNvSpPr>
          <p:nvPr/>
        </p:nvSpPr>
        <p:spPr bwMode="auto">
          <a:xfrm>
            <a:off x="1219200" y="419100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423 Round (~3/4)</a:t>
            </a:r>
          </a:p>
        </p:txBody>
      </p:sp>
      <p:sp>
        <p:nvSpPr>
          <p:cNvPr id="27669" name="TextBox 31"/>
          <p:cNvSpPr txBox="1">
            <a:spLocks noChangeArrowheads="1"/>
          </p:cNvSpPr>
          <p:nvPr/>
        </p:nvSpPr>
        <p:spPr bwMode="auto">
          <a:xfrm>
            <a:off x="1066800" y="56388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133 wrinkled  (~1/4)</a:t>
            </a:r>
          </a:p>
        </p:txBody>
      </p:sp>
      <p:sp>
        <p:nvSpPr>
          <p:cNvPr id="27670" name="TextBox 32"/>
          <p:cNvSpPr txBox="1">
            <a:spLocks noChangeArrowheads="1"/>
          </p:cNvSpPr>
          <p:nvPr/>
        </p:nvSpPr>
        <p:spPr bwMode="auto">
          <a:xfrm>
            <a:off x="1905000" y="48768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rPr>
              <a:t>~ 3:1</a:t>
            </a:r>
          </a:p>
        </p:txBody>
      </p:sp>
    </p:spTree>
    <p:extLst>
      <p:ext uri="{BB962C8B-B14F-4D97-AF65-F5344CB8AC3E}">
        <p14:creationId xmlns:p14="http://schemas.microsoft.com/office/powerpoint/2010/main" val="30746696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304800" y="457200"/>
            <a:ext cx="55626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smtClean="0">
                <a:solidFill>
                  <a:srgbClr val="FF0000"/>
                </a:solidFill>
                <a:latin typeface="Calibri" panose="020F0502020204030204" pitchFamily="34" charset="0"/>
              </a:rPr>
              <a:t>B. </a:t>
            </a:r>
            <a:r>
              <a:rPr lang="en-US" altLang="en-US" sz="2400" b="1" dirty="0">
                <a:solidFill>
                  <a:srgbClr val="FF0000"/>
                </a:solidFill>
                <a:latin typeface="Calibri" panose="020F0502020204030204" pitchFamily="34" charset="0"/>
              </a:rPr>
              <a:t>Mendel’s Experiments</a:t>
            </a:r>
          </a:p>
          <a:p>
            <a:pPr eaLnBrk="1" hangingPunct="1"/>
            <a:r>
              <a:rPr lang="en-US" altLang="en-US" sz="2000" b="1" dirty="0">
                <a:solidFill>
                  <a:srgbClr val="00B0F0"/>
                </a:solidFill>
                <a:latin typeface="Calibri" panose="020F0502020204030204" pitchFamily="34" charset="0"/>
              </a:rPr>
              <a:t>1.  Monohybrid Experiments</a:t>
            </a:r>
          </a:p>
          <a:p>
            <a:pPr eaLnBrk="1" hangingPunct="1"/>
            <a:r>
              <a:rPr lang="en-US" altLang="en-US" sz="2000" b="1" dirty="0">
                <a:solidFill>
                  <a:srgbClr val="00B0F0"/>
                </a:solidFill>
                <a:latin typeface="Calibri" panose="020F0502020204030204" pitchFamily="34" charset="0"/>
              </a:rPr>
              <a:t>2.  Monohybrid Test Cross</a:t>
            </a:r>
          </a:p>
          <a:p>
            <a:pPr eaLnBrk="1" hangingPunct="1"/>
            <a:r>
              <a:rPr lang="en-US" altLang="en-US" sz="2000" b="1" dirty="0">
                <a:solidFill>
                  <a:srgbClr val="00B0F0"/>
                </a:solidFill>
                <a:latin typeface="Calibri" panose="020F0502020204030204" pitchFamily="34" charset="0"/>
              </a:rPr>
              <a:t>3.  Dihybrid Experiments</a:t>
            </a:r>
          </a:p>
          <a:p>
            <a:pPr eaLnBrk="1" hangingPunct="1"/>
            <a:r>
              <a:rPr lang="en-US" altLang="en-US" sz="2000" b="1" dirty="0">
                <a:solidFill>
                  <a:srgbClr val="F73BEA"/>
                </a:solidFill>
                <a:latin typeface="Calibri" panose="020F0502020204030204" pitchFamily="34" charset="0"/>
              </a:rPr>
              <a:t>       a. Parental cross</a:t>
            </a:r>
          </a:p>
          <a:p>
            <a:pPr eaLnBrk="1" hangingPunct="1"/>
            <a:r>
              <a:rPr lang="en-US" altLang="en-US" sz="2000" b="1" dirty="0">
                <a:solidFill>
                  <a:srgbClr val="F73BEA"/>
                </a:solidFill>
                <a:latin typeface="Calibri" panose="020F0502020204030204" pitchFamily="34" charset="0"/>
              </a:rPr>
              <a:t>       b. F1 x F1 cross</a:t>
            </a:r>
          </a:p>
          <a:p>
            <a:pPr eaLnBrk="1" hangingPunct="1">
              <a:spcBef>
                <a:spcPct val="50000"/>
              </a:spcBef>
            </a:pPr>
            <a:endParaRPr lang="en-US" altLang="en-US" sz="2000" dirty="0">
              <a:latin typeface="Calibri" panose="020F0502020204030204" pitchFamily="34" charset="0"/>
            </a:endParaRPr>
          </a:p>
        </p:txBody>
      </p:sp>
      <p:sp>
        <p:nvSpPr>
          <p:cNvPr id="6" name="Oval 5"/>
          <p:cNvSpPr/>
          <p:nvPr/>
        </p:nvSpPr>
        <p:spPr>
          <a:xfrm>
            <a:off x="3276600" y="2209800"/>
            <a:ext cx="533400" cy="4572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 name="Oval 6"/>
          <p:cNvSpPr/>
          <p:nvPr/>
        </p:nvSpPr>
        <p:spPr>
          <a:xfrm>
            <a:off x="5029200" y="2209800"/>
            <a:ext cx="533400" cy="4572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 name="Oval 7"/>
          <p:cNvSpPr/>
          <p:nvPr/>
        </p:nvSpPr>
        <p:spPr>
          <a:xfrm>
            <a:off x="4191000" y="3810000"/>
            <a:ext cx="533400" cy="4572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678" name="TextBox 9"/>
          <p:cNvSpPr txBox="1">
            <a:spLocks noChangeArrowheads="1"/>
          </p:cNvSpPr>
          <p:nvPr/>
        </p:nvSpPr>
        <p:spPr bwMode="auto">
          <a:xfrm>
            <a:off x="4953000" y="38100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315 round, yellow   (~9/16)</a:t>
            </a:r>
          </a:p>
        </p:txBody>
      </p:sp>
      <p:sp>
        <p:nvSpPr>
          <p:cNvPr id="28679" name="TextBox 10"/>
          <p:cNvSpPr txBox="1">
            <a:spLocks noChangeArrowheads="1"/>
          </p:cNvSpPr>
          <p:nvPr/>
        </p:nvSpPr>
        <p:spPr bwMode="auto">
          <a:xfrm>
            <a:off x="3276600" y="27432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RrYy</a:t>
            </a:r>
          </a:p>
        </p:txBody>
      </p:sp>
      <p:sp>
        <p:nvSpPr>
          <p:cNvPr id="28680" name="TextBox 11"/>
          <p:cNvSpPr txBox="1">
            <a:spLocks noChangeArrowheads="1"/>
          </p:cNvSpPr>
          <p:nvPr/>
        </p:nvSpPr>
        <p:spPr bwMode="auto">
          <a:xfrm>
            <a:off x="5029200" y="27432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RrYy</a:t>
            </a:r>
          </a:p>
        </p:txBody>
      </p:sp>
      <p:sp>
        <p:nvSpPr>
          <p:cNvPr id="28681" name="TextBox 12"/>
          <p:cNvSpPr txBox="1">
            <a:spLocks noChangeArrowheads="1"/>
          </p:cNvSpPr>
          <p:nvPr/>
        </p:nvSpPr>
        <p:spPr bwMode="auto">
          <a:xfrm>
            <a:off x="4267200" y="22860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X</a:t>
            </a:r>
          </a:p>
        </p:txBody>
      </p:sp>
      <p:sp>
        <p:nvSpPr>
          <p:cNvPr id="14" name="Down Arrow 13"/>
          <p:cNvSpPr/>
          <p:nvPr/>
        </p:nvSpPr>
        <p:spPr>
          <a:xfrm>
            <a:off x="4267200" y="2819400"/>
            <a:ext cx="3048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28683" name="Group 15"/>
          <p:cNvGrpSpPr>
            <a:grpSpLocks/>
          </p:cNvGrpSpPr>
          <p:nvPr/>
        </p:nvGrpSpPr>
        <p:grpSpPr bwMode="auto">
          <a:xfrm>
            <a:off x="4114800" y="5943600"/>
            <a:ext cx="736600" cy="584200"/>
            <a:chOff x="5978525" y="3613150"/>
            <a:chExt cx="736600" cy="584200"/>
          </a:xfrm>
        </p:grpSpPr>
        <p:sp>
          <p:nvSpPr>
            <p:cNvPr id="17" name="Freeform 16"/>
            <p:cNvSpPr/>
            <p:nvPr/>
          </p:nvSpPr>
          <p:spPr>
            <a:xfrm>
              <a:off x="5978525" y="3613150"/>
              <a:ext cx="736600" cy="584200"/>
            </a:xfrm>
            <a:custGeom>
              <a:avLst/>
              <a:gdLst>
                <a:gd name="connsiteX0" fmla="*/ 496598 w 736440"/>
                <a:gd name="connsiteY0" fmla="*/ 119921 h 584616"/>
                <a:gd name="connsiteX1" fmla="*/ 421647 w 736440"/>
                <a:gd name="connsiteY1" fmla="*/ 44970 h 584616"/>
                <a:gd name="connsiteX2" fmla="*/ 331706 w 736440"/>
                <a:gd name="connsiteY2" fmla="*/ 0 h 584616"/>
                <a:gd name="connsiteX3" fmla="*/ 211785 w 736440"/>
                <a:gd name="connsiteY3" fmla="*/ 74950 h 584616"/>
                <a:gd name="connsiteX4" fmla="*/ 196795 w 736440"/>
                <a:gd name="connsiteY4" fmla="*/ 164891 h 584616"/>
                <a:gd name="connsiteX5" fmla="*/ 31903 w 736440"/>
                <a:gd name="connsiteY5" fmla="*/ 254832 h 584616"/>
                <a:gd name="connsiteX6" fmla="*/ 46893 w 736440"/>
                <a:gd name="connsiteY6" fmla="*/ 314793 h 584616"/>
                <a:gd name="connsiteX7" fmla="*/ 136834 w 736440"/>
                <a:gd name="connsiteY7" fmla="*/ 374754 h 584616"/>
                <a:gd name="connsiteX8" fmla="*/ 196795 w 736440"/>
                <a:gd name="connsiteY8" fmla="*/ 539645 h 584616"/>
                <a:gd name="connsiteX9" fmla="*/ 286736 w 736440"/>
                <a:gd name="connsiteY9" fmla="*/ 554636 h 584616"/>
                <a:gd name="connsiteX10" fmla="*/ 376677 w 736440"/>
                <a:gd name="connsiteY10" fmla="*/ 584616 h 584616"/>
                <a:gd name="connsiteX11" fmla="*/ 571549 w 736440"/>
                <a:gd name="connsiteY11" fmla="*/ 539645 h 584616"/>
                <a:gd name="connsiteX12" fmla="*/ 616519 w 736440"/>
                <a:gd name="connsiteY12" fmla="*/ 524655 h 584616"/>
                <a:gd name="connsiteX13" fmla="*/ 646499 w 736440"/>
                <a:gd name="connsiteY13" fmla="*/ 359763 h 584616"/>
                <a:gd name="connsiteX14" fmla="*/ 706460 w 736440"/>
                <a:gd name="connsiteY14" fmla="*/ 344773 h 584616"/>
                <a:gd name="connsiteX15" fmla="*/ 706460 w 736440"/>
                <a:gd name="connsiteY15" fmla="*/ 254832 h 584616"/>
                <a:gd name="connsiteX16" fmla="*/ 661490 w 736440"/>
                <a:gd name="connsiteY16" fmla="*/ 239842 h 584616"/>
                <a:gd name="connsiteX17" fmla="*/ 631509 w 736440"/>
                <a:gd name="connsiteY17" fmla="*/ 209862 h 584616"/>
                <a:gd name="connsiteX18" fmla="*/ 616519 w 736440"/>
                <a:gd name="connsiteY18" fmla="*/ 119921 h 584616"/>
                <a:gd name="connsiteX19" fmla="*/ 496598 w 736440"/>
                <a:gd name="connsiteY19" fmla="*/ 119921 h 58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6440" h="584616">
                  <a:moveTo>
                    <a:pt x="496598" y="119921"/>
                  </a:moveTo>
                  <a:cubicBezTo>
                    <a:pt x="464119" y="107429"/>
                    <a:pt x="521582" y="144905"/>
                    <a:pt x="421647" y="44970"/>
                  </a:cubicBezTo>
                  <a:cubicBezTo>
                    <a:pt x="392588" y="15911"/>
                    <a:pt x="368282" y="12192"/>
                    <a:pt x="331706" y="0"/>
                  </a:cubicBezTo>
                  <a:cubicBezTo>
                    <a:pt x="224674" y="35677"/>
                    <a:pt x="259295" y="3686"/>
                    <a:pt x="211785" y="74950"/>
                  </a:cubicBezTo>
                  <a:cubicBezTo>
                    <a:pt x="206788" y="104930"/>
                    <a:pt x="222437" y="148573"/>
                    <a:pt x="196795" y="164891"/>
                  </a:cubicBezTo>
                  <a:cubicBezTo>
                    <a:pt x="0" y="290124"/>
                    <a:pt x="67671" y="75992"/>
                    <a:pt x="31903" y="254832"/>
                  </a:cubicBezTo>
                  <a:cubicBezTo>
                    <a:pt x="36900" y="274819"/>
                    <a:pt x="31066" y="301604"/>
                    <a:pt x="46893" y="314793"/>
                  </a:cubicBezTo>
                  <a:cubicBezTo>
                    <a:pt x="163776" y="412195"/>
                    <a:pt x="97391" y="256423"/>
                    <a:pt x="136834" y="374754"/>
                  </a:cubicBezTo>
                  <a:cubicBezTo>
                    <a:pt x="145833" y="455749"/>
                    <a:pt x="117353" y="513164"/>
                    <a:pt x="196795" y="539645"/>
                  </a:cubicBezTo>
                  <a:cubicBezTo>
                    <a:pt x="225629" y="549256"/>
                    <a:pt x="257250" y="547264"/>
                    <a:pt x="286736" y="554636"/>
                  </a:cubicBezTo>
                  <a:cubicBezTo>
                    <a:pt x="317394" y="562301"/>
                    <a:pt x="376677" y="584616"/>
                    <a:pt x="376677" y="584616"/>
                  </a:cubicBezTo>
                  <a:cubicBezTo>
                    <a:pt x="512894" y="565157"/>
                    <a:pt x="448088" y="580799"/>
                    <a:pt x="571549" y="539645"/>
                  </a:cubicBezTo>
                  <a:lnTo>
                    <a:pt x="616519" y="524655"/>
                  </a:lnTo>
                  <a:cubicBezTo>
                    <a:pt x="605879" y="439535"/>
                    <a:pt x="569371" y="403837"/>
                    <a:pt x="646499" y="359763"/>
                  </a:cubicBezTo>
                  <a:cubicBezTo>
                    <a:pt x="664387" y="349541"/>
                    <a:pt x="686473" y="349770"/>
                    <a:pt x="706460" y="344773"/>
                  </a:cubicBezTo>
                  <a:cubicBezTo>
                    <a:pt x="716453" y="314793"/>
                    <a:pt x="736440" y="284813"/>
                    <a:pt x="706460" y="254832"/>
                  </a:cubicBezTo>
                  <a:cubicBezTo>
                    <a:pt x="695287" y="243659"/>
                    <a:pt x="676480" y="244839"/>
                    <a:pt x="661490" y="239842"/>
                  </a:cubicBezTo>
                  <a:cubicBezTo>
                    <a:pt x="651496" y="229849"/>
                    <a:pt x="636471" y="223095"/>
                    <a:pt x="631509" y="209862"/>
                  </a:cubicBezTo>
                  <a:cubicBezTo>
                    <a:pt x="620837" y="181403"/>
                    <a:pt x="636533" y="142795"/>
                    <a:pt x="616519" y="119921"/>
                  </a:cubicBezTo>
                  <a:cubicBezTo>
                    <a:pt x="565519" y="61635"/>
                    <a:pt x="529077" y="132413"/>
                    <a:pt x="496598" y="119921"/>
                  </a:cubicBezTo>
                  <a:close/>
                </a:path>
              </a:pathLst>
            </a:cu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reeform 17"/>
            <p:cNvSpPr/>
            <p:nvPr/>
          </p:nvSpPr>
          <p:spPr>
            <a:xfrm>
              <a:off x="6318250" y="3762375"/>
              <a:ext cx="187325" cy="195263"/>
            </a:xfrm>
            <a:custGeom>
              <a:avLst/>
              <a:gdLst>
                <a:gd name="connsiteX0" fmla="*/ 8033 w 187915"/>
                <a:gd name="connsiteY0" fmla="*/ 0 h 194872"/>
                <a:gd name="connsiteX1" fmla="*/ 53004 w 187915"/>
                <a:gd name="connsiteY1" fmla="*/ 29980 h 194872"/>
                <a:gd name="connsiteX2" fmla="*/ 67994 w 187915"/>
                <a:gd name="connsiteY2" fmla="*/ 179882 h 194872"/>
                <a:gd name="connsiteX3" fmla="*/ 112964 w 187915"/>
                <a:gd name="connsiteY3" fmla="*/ 194872 h 194872"/>
                <a:gd name="connsiteX4" fmla="*/ 187915 w 187915"/>
                <a:gd name="connsiteY4" fmla="*/ 179882 h 194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15" h="194872">
                  <a:moveTo>
                    <a:pt x="8033" y="0"/>
                  </a:moveTo>
                  <a:cubicBezTo>
                    <a:pt x="23023" y="9993"/>
                    <a:pt x="49096" y="12393"/>
                    <a:pt x="53004" y="29980"/>
                  </a:cubicBezTo>
                  <a:cubicBezTo>
                    <a:pt x="71581" y="113575"/>
                    <a:pt x="0" y="125487"/>
                    <a:pt x="67994" y="179882"/>
                  </a:cubicBezTo>
                  <a:cubicBezTo>
                    <a:pt x="80332" y="189753"/>
                    <a:pt x="97974" y="189875"/>
                    <a:pt x="112964" y="194872"/>
                  </a:cubicBezTo>
                  <a:cubicBezTo>
                    <a:pt x="167416" y="176722"/>
                    <a:pt x="142134" y="179882"/>
                    <a:pt x="187915" y="179882"/>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 name="Freeform 18"/>
            <p:cNvSpPr/>
            <p:nvPr/>
          </p:nvSpPr>
          <p:spPr>
            <a:xfrm>
              <a:off x="6178550" y="3941763"/>
              <a:ext cx="296863" cy="225425"/>
            </a:xfrm>
            <a:custGeom>
              <a:avLst/>
              <a:gdLst>
                <a:gd name="connsiteX0" fmla="*/ 27350 w 297173"/>
                <a:gd name="connsiteY0" fmla="*/ 0 h 224957"/>
                <a:gd name="connsiteX1" fmla="*/ 42340 w 297173"/>
                <a:gd name="connsiteY1" fmla="*/ 44971 h 224957"/>
                <a:gd name="connsiteX2" fmla="*/ 282183 w 297173"/>
                <a:gd name="connsiteY2" fmla="*/ 164892 h 224957"/>
                <a:gd name="connsiteX3" fmla="*/ 297173 w 297173"/>
                <a:gd name="connsiteY3" fmla="*/ 209862 h 224957"/>
              </a:gdLst>
              <a:ahLst/>
              <a:cxnLst>
                <a:cxn ang="0">
                  <a:pos x="connsiteX0" y="connsiteY0"/>
                </a:cxn>
                <a:cxn ang="0">
                  <a:pos x="connsiteX1" y="connsiteY1"/>
                </a:cxn>
                <a:cxn ang="0">
                  <a:pos x="connsiteX2" y="connsiteY2"/>
                </a:cxn>
                <a:cxn ang="0">
                  <a:pos x="connsiteX3" y="connsiteY3"/>
                </a:cxn>
              </a:cxnLst>
              <a:rect l="l" t="t" r="r" b="b"/>
              <a:pathLst>
                <a:path w="297173" h="224957">
                  <a:moveTo>
                    <a:pt x="27350" y="0"/>
                  </a:moveTo>
                  <a:cubicBezTo>
                    <a:pt x="32347" y="14990"/>
                    <a:pt x="39241" y="29477"/>
                    <a:pt x="42340" y="44971"/>
                  </a:cubicBezTo>
                  <a:cubicBezTo>
                    <a:pt x="78337" y="224957"/>
                    <a:pt x="0" y="146080"/>
                    <a:pt x="282183" y="164892"/>
                  </a:cubicBezTo>
                  <a:lnTo>
                    <a:pt x="297173" y="209862"/>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3" name="Group 19"/>
          <p:cNvGrpSpPr/>
          <p:nvPr/>
        </p:nvGrpSpPr>
        <p:grpSpPr>
          <a:xfrm>
            <a:off x="4114800" y="5257800"/>
            <a:ext cx="736600" cy="584200"/>
            <a:chOff x="5978525" y="3613150"/>
            <a:chExt cx="736600" cy="584200"/>
          </a:xfrm>
          <a:solidFill>
            <a:srgbClr val="FFFF00"/>
          </a:solidFill>
        </p:grpSpPr>
        <p:sp>
          <p:nvSpPr>
            <p:cNvPr id="21" name="Freeform 20"/>
            <p:cNvSpPr/>
            <p:nvPr/>
          </p:nvSpPr>
          <p:spPr>
            <a:xfrm>
              <a:off x="5978525" y="3613150"/>
              <a:ext cx="736600" cy="584200"/>
            </a:xfrm>
            <a:custGeom>
              <a:avLst/>
              <a:gdLst>
                <a:gd name="connsiteX0" fmla="*/ 496598 w 736440"/>
                <a:gd name="connsiteY0" fmla="*/ 119921 h 584616"/>
                <a:gd name="connsiteX1" fmla="*/ 421647 w 736440"/>
                <a:gd name="connsiteY1" fmla="*/ 44970 h 584616"/>
                <a:gd name="connsiteX2" fmla="*/ 331706 w 736440"/>
                <a:gd name="connsiteY2" fmla="*/ 0 h 584616"/>
                <a:gd name="connsiteX3" fmla="*/ 211785 w 736440"/>
                <a:gd name="connsiteY3" fmla="*/ 74950 h 584616"/>
                <a:gd name="connsiteX4" fmla="*/ 196795 w 736440"/>
                <a:gd name="connsiteY4" fmla="*/ 164891 h 584616"/>
                <a:gd name="connsiteX5" fmla="*/ 31903 w 736440"/>
                <a:gd name="connsiteY5" fmla="*/ 254832 h 584616"/>
                <a:gd name="connsiteX6" fmla="*/ 46893 w 736440"/>
                <a:gd name="connsiteY6" fmla="*/ 314793 h 584616"/>
                <a:gd name="connsiteX7" fmla="*/ 136834 w 736440"/>
                <a:gd name="connsiteY7" fmla="*/ 374754 h 584616"/>
                <a:gd name="connsiteX8" fmla="*/ 196795 w 736440"/>
                <a:gd name="connsiteY8" fmla="*/ 539645 h 584616"/>
                <a:gd name="connsiteX9" fmla="*/ 286736 w 736440"/>
                <a:gd name="connsiteY9" fmla="*/ 554636 h 584616"/>
                <a:gd name="connsiteX10" fmla="*/ 376677 w 736440"/>
                <a:gd name="connsiteY10" fmla="*/ 584616 h 584616"/>
                <a:gd name="connsiteX11" fmla="*/ 571549 w 736440"/>
                <a:gd name="connsiteY11" fmla="*/ 539645 h 584616"/>
                <a:gd name="connsiteX12" fmla="*/ 616519 w 736440"/>
                <a:gd name="connsiteY12" fmla="*/ 524655 h 584616"/>
                <a:gd name="connsiteX13" fmla="*/ 646499 w 736440"/>
                <a:gd name="connsiteY13" fmla="*/ 359763 h 584616"/>
                <a:gd name="connsiteX14" fmla="*/ 706460 w 736440"/>
                <a:gd name="connsiteY14" fmla="*/ 344773 h 584616"/>
                <a:gd name="connsiteX15" fmla="*/ 706460 w 736440"/>
                <a:gd name="connsiteY15" fmla="*/ 254832 h 584616"/>
                <a:gd name="connsiteX16" fmla="*/ 661490 w 736440"/>
                <a:gd name="connsiteY16" fmla="*/ 239842 h 584616"/>
                <a:gd name="connsiteX17" fmla="*/ 631509 w 736440"/>
                <a:gd name="connsiteY17" fmla="*/ 209862 h 584616"/>
                <a:gd name="connsiteX18" fmla="*/ 616519 w 736440"/>
                <a:gd name="connsiteY18" fmla="*/ 119921 h 584616"/>
                <a:gd name="connsiteX19" fmla="*/ 496598 w 736440"/>
                <a:gd name="connsiteY19" fmla="*/ 119921 h 58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6440" h="584616">
                  <a:moveTo>
                    <a:pt x="496598" y="119921"/>
                  </a:moveTo>
                  <a:cubicBezTo>
                    <a:pt x="464119" y="107429"/>
                    <a:pt x="521582" y="144905"/>
                    <a:pt x="421647" y="44970"/>
                  </a:cubicBezTo>
                  <a:cubicBezTo>
                    <a:pt x="392588" y="15911"/>
                    <a:pt x="368282" y="12192"/>
                    <a:pt x="331706" y="0"/>
                  </a:cubicBezTo>
                  <a:cubicBezTo>
                    <a:pt x="224674" y="35677"/>
                    <a:pt x="259295" y="3686"/>
                    <a:pt x="211785" y="74950"/>
                  </a:cubicBezTo>
                  <a:cubicBezTo>
                    <a:pt x="206788" y="104930"/>
                    <a:pt x="222437" y="148573"/>
                    <a:pt x="196795" y="164891"/>
                  </a:cubicBezTo>
                  <a:cubicBezTo>
                    <a:pt x="0" y="290124"/>
                    <a:pt x="67671" y="75992"/>
                    <a:pt x="31903" y="254832"/>
                  </a:cubicBezTo>
                  <a:cubicBezTo>
                    <a:pt x="36900" y="274819"/>
                    <a:pt x="31066" y="301604"/>
                    <a:pt x="46893" y="314793"/>
                  </a:cubicBezTo>
                  <a:cubicBezTo>
                    <a:pt x="163776" y="412195"/>
                    <a:pt x="97391" y="256423"/>
                    <a:pt x="136834" y="374754"/>
                  </a:cubicBezTo>
                  <a:cubicBezTo>
                    <a:pt x="145833" y="455749"/>
                    <a:pt x="117353" y="513164"/>
                    <a:pt x="196795" y="539645"/>
                  </a:cubicBezTo>
                  <a:cubicBezTo>
                    <a:pt x="225629" y="549256"/>
                    <a:pt x="257250" y="547264"/>
                    <a:pt x="286736" y="554636"/>
                  </a:cubicBezTo>
                  <a:cubicBezTo>
                    <a:pt x="317394" y="562301"/>
                    <a:pt x="376677" y="584616"/>
                    <a:pt x="376677" y="584616"/>
                  </a:cubicBezTo>
                  <a:cubicBezTo>
                    <a:pt x="512894" y="565157"/>
                    <a:pt x="448088" y="580799"/>
                    <a:pt x="571549" y="539645"/>
                  </a:cubicBezTo>
                  <a:lnTo>
                    <a:pt x="616519" y="524655"/>
                  </a:lnTo>
                  <a:cubicBezTo>
                    <a:pt x="605879" y="439535"/>
                    <a:pt x="569371" y="403837"/>
                    <a:pt x="646499" y="359763"/>
                  </a:cubicBezTo>
                  <a:cubicBezTo>
                    <a:pt x="664387" y="349541"/>
                    <a:pt x="686473" y="349770"/>
                    <a:pt x="706460" y="344773"/>
                  </a:cubicBezTo>
                  <a:cubicBezTo>
                    <a:pt x="716453" y="314793"/>
                    <a:pt x="736440" y="284813"/>
                    <a:pt x="706460" y="254832"/>
                  </a:cubicBezTo>
                  <a:cubicBezTo>
                    <a:pt x="695287" y="243659"/>
                    <a:pt x="676480" y="244839"/>
                    <a:pt x="661490" y="239842"/>
                  </a:cubicBezTo>
                  <a:cubicBezTo>
                    <a:pt x="651496" y="229849"/>
                    <a:pt x="636471" y="223095"/>
                    <a:pt x="631509" y="209862"/>
                  </a:cubicBezTo>
                  <a:cubicBezTo>
                    <a:pt x="620837" y="181403"/>
                    <a:pt x="636533" y="142795"/>
                    <a:pt x="616519" y="119921"/>
                  </a:cubicBezTo>
                  <a:cubicBezTo>
                    <a:pt x="565519" y="61635"/>
                    <a:pt x="529077" y="132413"/>
                    <a:pt x="496598" y="11992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Freeform 21"/>
            <p:cNvSpPr/>
            <p:nvPr/>
          </p:nvSpPr>
          <p:spPr>
            <a:xfrm>
              <a:off x="6318250" y="3762375"/>
              <a:ext cx="187325" cy="195263"/>
            </a:xfrm>
            <a:custGeom>
              <a:avLst/>
              <a:gdLst>
                <a:gd name="connsiteX0" fmla="*/ 8033 w 187915"/>
                <a:gd name="connsiteY0" fmla="*/ 0 h 194872"/>
                <a:gd name="connsiteX1" fmla="*/ 53004 w 187915"/>
                <a:gd name="connsiteY1" fmla="*/ 29980 h 194872"/>
                <a:gd name="connsiteX2" fmla="*/ 67994 w 187915"/>
                <a:gd name="connsiteY2" fmla="*/ 179882 h 194872"/>
                <a:gd name="connsiteX3" fmla="*/ 112964 w 187915"/>
                <a:gd name="connsiteY3" fmla="*/ 194872 h 194872"/>
                <a:gd name="connsiteX4" fmla="*/ 187915 w 187915"/>
                <a:gd name="connsiteY4" fmla="*/ 179882 h 194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15" h="194872">
                  <a:moveTo>
                    <a:pt x="8033" y="0"/>
                  </a:moveTo>
                  <a:cubicBezTo>
                    <a:pt x="23023" y="9993"/>
                    <a:pt x="49096" y="12393"/>
                    <a:pt x="53004" y="29980"/>
                  </a:cubicBezTo>
                  <a:cubicBezTo>
                    <a:pt x="71581" y="113575"/>
                    <a:pt x="0" y="125487"/>
                    <a:pt x="67994" y="179882"/>
                  </a:cubicBezTo>
                  <a:cubicBezTo>
                    <a:pt x="80332" y="189753"/>
                    <a:pt x="97974" y="189875"/>
                    <a:pt x="112964" y="194872"/>
                  </a:cubicBezTo>
                  <a:cubicBezTo>
                    <a:pt x="167416" y="176722"/>
                    <a:pt x="142134" y="179882"/>
                    <a:pt x="187915" y="179882"/>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3" name="Freeform 22"/>
            <p:cNvSpPr/>
            <p:nvPr/>
          </p:nvSpPr>
          <p:spPr>
            <a:xfrm>
              <a:off x="6178550" y="3941763"/>
              <a:ext cx="296863" cy="225425"/>
            </a:xfrm>
            <a:custGeom>
              <a:avLst/>
              <a:gdLst>
                <a:gd name="connsiteX0" fmla="*/ 27350 w 297173"/>
                <a:gd name="connsiteY0" fmla="*/ 0 h 224957"/>
                <a:gd name="connsiteX1" fmla="*/ 42340 w 297173"/>
                <a:gd name="connsiteY1" fmla="*/ 44971 h 224957"/>
                <a:gd name="connsiteX2" fmla="*/ 282183 w 297173"/>
                <a:gd name="connsiteY2" fmla="*/ 164892 h 224957"/>
                <a:gd name="connsiteX3" fmla="*/ 297173 w 297173"/>
                <a:gd name="connsiteY3" fmla="*/ 209862 h 224957"/>
              </a:gdLst>
              <a:ahLst/>
              <a:cxnLst>
                <a:cxn ang="0">
                  <a:pos x="connsiteX0" y="connsiteY0"/>
                </a:cxn>
                <a:cxn ang="0">
                  <a:pos x="connsiteX1" y="connsiteY1"/>
                </a:cxn>
                <a:cxn ang="0">
                  <a:pos x="connsiteX2" y="connsiteY2"/>
                </a:cxn>
                <a:cxn ang="0">
                  <a:pos x="connsiteX3" y="connsiteY3"/>
                </a:cxn>
              </a:cxnLst>
              <a:rect l="l" t="t" r="r" b="b"/>
              <a:pathLst>
                <a:path w="297173" h="224957">
                  <a:moveTo>
                    <a:pt x="27350" y="0"/>
                  </a:moveTo>
                  <a:cubicBezTo>
                    <a:pt x="32347" y="14990"/>
                    <a:pt x="39241" y="29477"/>
                    <a:pt x="42340" y="44971"/>
                  </a:cubicBezTo>
                  <a:cubicBezTo>
                    <a:pt x="78337" y="224957"/>
                    <a:pt x="0" y="146080"/>
                    <a:pt x="282183" y="164892"/>
                  </a:cubicBezTo>
                  <a:lnTo>
                    <a:pt x="297173" y="209862"/>
                  </a:ln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24" name="Oval 23"/>
          <p:cNvSpPr/>
          <p:nvPr/>
        </p:nvSpPr>
        <p:spPr>
          <a:xfrm>
            <a:off x="4191000" y="4495800"/>
            <a:ext cx="533400" cy="4572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686" name="TextBox 24"/>
          <p:cNvSpPr txBox="1">
            <a:spLocks noChangeArrowheads="1"/>
          </p:cNvSpPr>
          <p:nvPr/>
        </p:nvSpPr>
        <p:spPr bwMode="auto">
          <a:xfrm>
            <a:off x="4953000" y="44958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108 round, green   (~3/16)</a:t>
            </a:r>
          </a:p>
        </p:txBody>
      </p:sp>
      <p:sp>
        <p:nvSpPr>
          <p:cNvPr id="28687" name="TextBox 25"/>
          <p:cNvSpPr txBox="1">
            <a:spLocks noChangeArrowheads="1"/>
          </p:cNvSpPr>
          <p:nvPr/>
        </p:nvSpPr>
        <p:spPr bwMode="auto">
          <a:xfrm>
            <a:off x="4953000" y="52578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101 wrinkled, yellow  (~3/16)</a:t>
            </a:r>
          </a:p>
        </p:txBody>
      </p:sp>
      <p:sp>
        <p:nvSpPr>
          <p:cNvPr id="28688" name="TextBox 26"/>
          <p:cNvSpPr txBox="1">
            <a:spLocks noChangeArrowheads="1"/>
          </p:cNvSpPr>
          <p:nvPr/>
        </p:nvSpPr>
        <p:spPr bwMode="auto">
          <a:xfrm>
            <a:off x="5029200" y="60198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32 wrinkled, green  (~1/16)</a:t>
            </a:r>
          </a:p>
        </p:txBody>
      </p:sp>
      <p:sp>
        <p:nvSpPr>
          <p:cNvPr id="28689" name="TextBox 27"/>
          <p:cNvSpPr txBox="1">
            <a:spLocks noChangeArrowheads="1"/>
          </p:cNvSpPr>
          <p:nvPr/>
        </p:nvSpPr>
        <p:spPr bwMode="auto">
          <a:xfrm>
            <a:off x="533400" y="3200400"/>
            <a:ext cx="358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rPr>
              <a:t>Monohybrid Ratios Preserved</a:t>
            </a:r>
          </a:p>
        </p:txBody>
      </p:sp>
      <p:sp>
        <p:nvSpPr>
          <p:cNvPr id="29" name="Left Brace 28"/>
          <p:cNvSpPr/>
          <p:nvPr/>
        </p:nvSpPr>
        <p:spPr>
          <a:xfrm>
            <a:off x="2590800" y="3886200"/>
            <a:ext cx="1524000" cy="1600200"/>
          </a:xfrm>
          <a:prstGeom prst="leftBrace">
            <a:avLst>
              <a:gd name="adj1" fmla="val 9317"/>
              <a:gd name="adj2" fmla="val 33138"/>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0" name="Left Brace 29"/>
          <p:cNvSpPr/>
          <p:nvPr/>
        </p:nvSpPr>
        <p:spPr>
          <a:xfrm>
            <a:off x="3276600" y="4648200"/>
            <a:ext cx="762000" cy="1676400"/>
          </a:xfrm>
          <a:prstGeom prst="leftBrace">
            <a:avLst>
              <a:gd name="adj1" fmla="val 8333"/>
              <a:gd name="adj2" fmla="val 66095"/>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8692" name="TextBox 30"/>
          <p:cNvSpPr txBox="1">
            <a:spLocks noChangeArrowheads="1"/>
          </p:cNvSpPr>
          <p:nvPr/>
        </p:nvSpPr>
        <p:spPr bwMode="auto">
          <a:xfrm>
            <a:off x="381000" y="419100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416 Yellow (~3/4)</a:t>
            </a:r>
          </a:p>
        </p:txBody>
      </p:sp>
      <p:sp>
        <p:nvSpPr>
          <p:cNvPr id="28693" name="TextBox 31"/>
          <p:cNvSpPr txBox="1">
            <a:spLocks noChangeArrowheads="1"/>
          </p:cNvSpPr>
          <p:nvPr/>
        </p:nvSpPr>
        <p:spPr bwMode="auto">
          <a:xfrm>
            <a:off x="1066800" y="571500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140 Green (~1/4)</a:t>
            </a:r>
          </a:p>
        </p:txBody>
      </p:sp>
      <p:sp>
        <p:nvSpPr>
          <p:cNvPr id="28694" name="TextBox 32"/>
          <p:cNvSpPr txBox="1">
            <a:spLocks noChangeArrowheads="1"/>
          </p:cNvSpPr>
          <p:nvPr/>
        </p:nvSpPr>
        <p:spPr bwMode="auto">
          <a:xfrm>
            <a:off x="1905000" y="48768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rPr>
              <a:t>~ 3:1</a:t>
            </a:r>
          </a:p>
        </p:txBody>
      </p:sp>
    </p:spTree>
    <p:extLst>
      <p:ext uri="{BB962C8B-B14F-4D97-AF65-F5344CB8AC3E}">
        <p14:creationId xmlns:p14="http://schemas.microsoft.com/office/powerpoint/2010/main" val="9256842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3"/>
          <p:cNvSpPr txBox="1">
            <a:spLocks noChangeArrowheads="1"/>
          </p:cNvSpPr>
          <p:nvPr/>
        </p:nvSpPr>
        <p:spPr bwMode="auto">
          <a:xfrm>
            <a:off x="304800" y="457200"/>
            <a:ext cx="5562600"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smtClean="0">
                <a:solidFill>
                  <a:srgbClr val="FF0000"/>
                </a:solidFill>
                <a:latin typeface="Calibri" panose="020F0502020204030204" pitchFamily="34" charset="0"/>
              </a:rPr>
              <a:t>B. </a:t>
            </a:r>
            <a:r>
              <a:rPr lang="en-US" altLang="en-US" sz="2400" b="1" dirty="0">
                <a:solidFill>
                  <a:srgbClr val="FF0000"/>
                </a:solidFill>
                <a:latin typeface="Calibri" panose="020F0502020204030204" pitchFamily="34" charset="0"/>
              </a:rPr>
              <a:t>Mendel’s Experiments</a:t>
            </a:r>
          </a:p>
          <a:p>
            <a:pPr eaLnBrk="1" hangingPunct="1"/>
            <a:r>
              <a:rPr lang="en-US" altLang="en-US" sz="2000" b="1" dirty="0">
                <a:solidFill>
                  <a:srgbClr val="00B0F0"/>
                </a:solidFill>
                <a:latin typeface="Calibri" panose="020F0502020204030204" pitchFamily="34" charset="0"/>
              </a:rPr>
              <a:t>1.  Monohybrid Experiments</a:t>
            </a:r>
          </a:p>
          <a:p>
            <a:pPr eaLnBrk="1" hangingPunct="1"/>
            <a:r>
              <a:rPr lang="en-US" altLang="en-US" sz="2000" b="1" dirty="0">
                <a:solidFill>
                  <a:srgbClr val="00B0F0"/>
                </a:solidFill>
                <a:latin typeface="Calibri" panose="020F0502020204030204" pitchFamily="34" charset="0"/>
              </a:rPr>
              <a:t>2.  Monohybrid Test Cross</a:t>
            </a:r>
          </a:p>
          <a:p>
            <a:pPr eaLnBrk="1" hangingPunct="1"/>
            <a:r>
              <a:rPr lang="en-US" altLang="en-US" sz="2000" b="1" dirty="0">
                <a:solidFill>
                  <a:srgbClr val="00B0F0"/>
                </a:solidFill>
                <a:latin typeface="Calibri" panose="020F0502020204030204" pitchFamily="34" charset="0"/>
              </a:rPr>
              <a:t>3.  Dihybrid Experiments</a:t>
            </a:r>
          </a:p>
          <a:p>
            <a:pPr eaLnBrk="1" hangingPunct="1"/>
            <a:r>
              <a:rPr lang="en-US" altLang="en-US" sz="2000" b="1" dirty="0">
                <a:solidFill>
                  <a:srgbClr val="F73BEA"/>
                </a:solidFill>
                <a:latin typeface="Calibri" panose="020F0502020204030204" pitchFamily="34" charset="0"/>
              </a:rPr>
              <a:t>       a. Parental cross</a:t>
            </a:r>
          </a:p>
          <a:p>
            <a:pPr eaLnBrk="1" hangingPunct="1"/>
            <a:r>
              <a:rPr lang="en-US" altLang="en-US" sz="2000" b="1" dirty="0">
                <a:solidFill>
                  <a:srgbClr val="F73BEA"/>
                </a:solidFill>
                <a:latin typeface="Calibri" panose="020F0502020204030204" pitchFamily="34" charset="0"/>
              </a:rPr>
              <a:t>       b. F1 x F1 cross</a:t>
            </a:r>
          </a:p>
          <a:p>
            <a:pPr eaLnBrk="1" hangingPunct="1"/>
            <a:r>
              <a:rPr lang="en-US" altLang="en-US" sz="2000" b="1" dirty="0">
                <a:solidFill>
                  <a:srgbClr val="F73BEA"/>
                </a:solidFill>
                <a:latin typeface="Calibri" panose="020F0502020204030204" pitchFamily="34" charset="0"/>
              </a:rPr>
              <a:t>       c. His explanation</a:t>
            </a:r>
          </a:p>
          <a:p>
            <a:pPr eaLnBrk="1" hangingPunct="1">
              <a:spcBef>
                <a:spcPct val="50000"/>
              </a:spcBef>
            </a:pPr>
            <a:endParaRPr lang="en-US" altLang="en-US" sz="2000" dirty="0">
              <a:latin typeface="Calibri" panose="020F0502020204030204" pitchFamily="34" charset="0"/>
            </a:endParaRPr>
          </a:p>
        </p:txBody>
      </p:sp>
      <p:sp>
        <p:nvSpPr>
          <p:cNvPr id="6" name="Oval 5"/>
          <p:cNvSpPr/>
          <p:nvPr/>
        </p:nvSpPr>
        <p:spPr>
          <a:xfrm>
            <a:off x="3276600" y="2209800"/>
            <a:ext cx="533400" cy="4572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 name="Oval 6"/>
          <p:cNvSpPr/>
          <p:nvPr/>
        </p:nvSpPr>
        <p:spPr>
          <a:xfrm>
            <a:off x="5029200" y="2209800"/>
            <a:ext cx="533400" cy="4572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 name="Oval 7"/>
          <p:cNvSpPr/>
          <p:nvPr/>
        </p:nvSpPr>
        <p:spPr>
          <a:xfrm>
            <a:off x="4191000" y="3810000"/>
            <a:ext cx="533400" cy="4572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9702" name="TextBox 9"/>
          <p:cNvSpPr txBox="1">
            <a:spLocks noChangeArrowheads="1"/>
          </p:cNvSpPr>
          <p:nvPr/>
        </p:nvSpPr>
        <p:spPr bwMode="auto">
          <a:xfrm>
            <a:off x="4953000" y="38100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315 round, yellow   (</a:t>
            </a:r>
            <a:r>
              <a:rPr lang="en-US" altLang="en-US">
                <a:solidFill>
                  <a:srgbClr val="FF0000"/>
                </a:solidFill>
              </a:rPr>
              <a:t>~9/16</a:t>
            </a:r>
            <a:r>
              <a:rPr lang="en-US" altLang="en-US"/>
              <a:t>)</a:t>
            </a:r>
          </a:p>
        </p:txBody>
      </p:sp>
      <p:sp>
        <p:nvSpPr>
          <p:cNvPr id="29703" name="TextBox 10"/>
          <p:cNvSpPr txBox="1">
            <a:spLocks noChangeArrowheads="1"/>
          </p:cNvSpPr>
          <p:nvPr/>
        </p:nvSpPr>
        <p:spPr bwMode="auto">
          <a:xfrm>
            <a:off x="3276600" y="27432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RrYy</a:t>
            </a:r>
          </a:p>
        </p:txBody>
      </p:sp>
      <p:sp>
        <p:nvSpPr>
          <p:cNvPr id="29704" name="TextBox 11"/>
          <p:cNvSpPr txBox="1">
            <a:spLocks noChangeArrowheads="1"/>
          </p:cNvSpPr>
          <p:nvPr/>
        </p:nvSpPr>
        <p:spPr bwMode="auto">
          <a:xfrm>
            <a:off x="5029200" y="27432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RrYy</a:t>
            </a:r>
          </a:p>
        </p:txBody>
      </p:sp>
      <p:sp>
        <p:nvSpPr>
          <p:cNvPr id="29705" name="TextBox 12"/>
          <p:cNvSpPr txBox="1">
            <a:spLocks noChangeArrowheads="1"/>
          </p:cNvSpPr>
          <p:nvPr/>
        </p:nvSpPr>
        <p:spPr bwMode="auto">
          <a:xfrm>
            <a:off x="4267200" y="22860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X</a:t>
            </a:r>
          </a:p>
        </p:txBody>
      </p:sp>
      <p:sp>
        <p:nvSpPr>
          <p:cNvPr id="14" name="Down Arrow 13"/>
          <p:cNvSpPr/>
          <p:nvPr/>
        </p:nvSpPr>
        <p:spPr>
          <a:xfrm>
            <a:off x="4267200" y="2819400"/>
            <a:ext cx="3048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29707" name="Group 15"/>
          <p:cNvGrpSpPr>
            <a:grpSpLocks/>
          </p:cNvGrpSpPr>
          <p:nvPr/>
        </p:nvGrpSpPr>
        <p:grpSpPr bwMode="auto">
          <a:xfrm>
            <a:off x="4114800" y="5943600"/>
            <a:ext cx="736600" cy="584200"/>
            <a:chOff x="5978525" y="3613150"/>
            <a:chExt cx="736600" cy="584200"/>
          </a:xfrm>
        </p:grpSpPr>
        <p:sp>
          <p:nvSpPr>
            <p:cNvPr id="17" name="Freeform 16"/>
            <p:cNvSpPr/>
            <p:nvPr/>
          </p:nvSpPr>
          <p:spPr>
            <a:xfrm>
              <a:off x="5978525" y="3613150"/>
              <a:ext cx="736600" cy="584200"/>
            </a:xfrm>
            <a:custGeom>
              <a:avLst/>
              <a:gdLst>
                <a:gd name="connsiteX0" fmla="*/ 496598 w 736440"/>
                <a:gd name="connsiteY0" fmla="*/ 119921 h 584616"/>
                <a:gd name="connsiteX1" fmla="*/ 421647 w 736440"/>
                <a:gd name="connsiteY1" fmla="*/ 44970 h 584616"/>
                <a:gd name="connsiteX2" fmla="*/ 331706 w 736440"/>
                <a:gd name="connsiteY2" fmla="*/ 0 h 584616"/>
                <a:gd name="connsiteX3" fmla="*/ 211785 w 736440"/>
                <a:gd name="connsiteY3" fmla="*/ 74950 h 584616"/>
                <a:gd name="connsiteX4" fmla="*/ 196795 w 736440"/>
                <a:gd name="connsiteY4" fmla="*/ 164891 h 584616"/>
                <a:gd name="connsiteX5" fmla="*/ 31903 w 736440"/>
                <a:gd name="connsiteY5" fmla="*/ 254832 h 584616"/>
                <a:gd name="connsiteX6" fmla="*/ 46893 w 736440"/>
                <a:gd name="connsiteY6" fmla="*/ 314793 h 584616"/>
                <a:gd name="connsiteX7" fmla="*/ 136834 w 736440"/>
                <a:gd name="connsiteY7" fmla="*/ 374754 h 584616"/>
                <a:gd name="connsiteX8" fmla="*/ 196795 w 736440"/>
                <a:gd name="connsiteY8" fmla="*/ 539645 h 584616"/>
                <a:gd name="connsiteX9" fmla="*/ 286736 w 736440"/>
                <a:gd name="connsiteY9" fmla="*/ 554636 h 584616"/>
                <a:gd name="connsiteX10" fmla="*/ 376677 w 736440"/>
                <a:gd name="connsiteY10" fmla="*/ 584616 h 584616"/>
                <a:gd name="connsiteX11" fmla="*/ 571549 w 736440"/>
                <a:gd name="connsiteY11" fmla="*/ 539645 h 584616"/>
                <a:gd name="connsiteX12" fmla="*/ 616519 w 736440"/>
                <a:gd name="connsiteY12" fmla="*/ 524655 h 584616"/>
                <a:gd name="connsiteX13" fmla="*/ 646499 w 736440"/>
                <a:gd name="connsiteY13" fmla="*/ 359763 h 584616"/>
                <a:gd name="connsiteX14" fmla="*/ 706460 w 736440"/>
                <a:gd name="connsiteY14" fmla="*/ 344773 h 584616"/>
                <a:gd name="connsiteX15" fmla="*/ 706460 w 736440"/>
                <a:gd name="connsiteY15" fmla="*/ 254832 h 584616"/>
                <a:gd name="connsiteX16" fmla="*/ 661490 w 736440"/>
                <a:gd name="connsiteY16" fmla="*/ 239842 h 584616"/>
                <a:gd name="connsiteX17" fmla="*/ 631509 w 736440"/>
                <a:gd name="connsiteY17" fmla="*/ 209862 h 584616"/>
                <a:gd name="connsiteX18" fmla="*/ 616519 w 736440"/>
                <a:gd name="connsiteY18" fmla="*/ 119921 h 584616"/>
                <a:gd name="connsiteX19" fmla="*/ 496598 w 736440"/>
                <a:gd name="connsiteY19" fmla="*/ 119921 h 58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6440" h="584616">
                  <a:moveTo>
                    <a:pt x="496598" y="119921"/>
                  </a:moveTo>
                  <a:cubicBezTo>
                    <a:pt x="464119" y="107429"/>
                    <a:pt x="521582" y="144905"/>
                    <a:pt x="421647" y="44970"/>
                  </a:cubicBezTo>
                  <a:cubicBezTo>
                    <a:pt x="392588" y="15911"/>
                    <a:pt x="368282" y="12192"/>
                    <a:pt x="331706" y="0"/>
                  </a:cubicBezTo>
                  <a:cubicBezTo>
                    <a:pt x="224674" y="35677"/>
                    <a:pt x="259295" y="3686"/>
                    <a:pt x="211785" y="74950"/>
                  </a:cubicBezTo>
                  <a:cubicBezTo>
                    <a:pt x="206788" y="104930"/>
                    <a:pt x="222437" y="148573"/>
                    <a:pt x="196795" y="164891"/>
                  </a:cubicBezTo>
                  <a:cubicBezTo>
                    <a:pt x="0" y="290124"/>
                    <a:pt x="67671" y="75992"/>
                    <a:pt x="31903" y="254832"/>
                  </a:cubicBezTo>
                  <a:cubicBezTo>
                    <a:pt x="36900" y="274819"/>
                    <a:pt x="31066" y="301604"/>
                    <a:pt x="46893" y="314793"/>
                  </a:cubicBezTo>
                  <a:cubicBezTo>
                    <a:pt x="163776" y="412195"/>
                    <a:pt x="97391" y="256423"/>
                    <a:pt x="136834" y="374754"/>
                  </a:cubicBezTo>
                  <a:cubicBezTo>
                    <a:pt x="145833" y="455749"/>
                    <a:pt x="117353" y="513164"/>
                    <a:pt x="196795" y="539645"/>
                  </a:cubicBezTo>
                  <a:cubicBezTo>
                    <a:pt x="225629" y="549256"/>
                    <a:pt x="257250" y="547264"/>
                    <a:pt x="286736" y="554636"/>
                  </a:cubicBezTo>
                  <a:cubicBezTo>
                    <a:pt x="317394" y="562301"/>
                    <a:pt x="376677" y="584616"/>
                    <a:pt x="376677" y="584616"/>
                  </a:cubicBezTo>
                  <a:cubicBezTo>
                    <a:pt x="512894" y="565157"/>
                    <a:pt x="448088" y="580799"/>
                    <a:pt x="571549" y="539645"/>
                  </a:cubicBezTo>
                  <a:lnTo>
                    <a:pt x="616519" y="524655"/>
                  </a:lnTo>
                  <a:cubicBezTo>
                    <a:pt x="605879" y="439535"/>
                    <a:pt x="569371" y="403837"/>
                    <a:pt x="646499" y="359763"/>
                  </a:cubicBezTo>
                  <a:cubicBezTo>
                    <a:pt x="664387" y="349541"/>
                    <a:pt x="686473" y="349770"/>
                    <a:pt x="706460" y="344773"/>
                  </a:cubicBezTo>
                  <a:cubicBezTo>
                    <a:pt x="716453" y="314793"/>
                    <a:pt x="736440" y="284813"/>
                    <a:pt x="706460" y="254832"/>
                  </a:cubicBezTo>
                  <a:cubicBezTo>
                    <a:pt x="695287" y="243659"/>
                    <a:pt x="676480" y="244839"/>
                    <a:pt x="661490" y="239842"/>
                  </a:cubicBezTo>
                  <a:cubicBezTo>
                    <a:pt x="651496" y="229849"/>
                    <a:pt x="636471" y="223095"/>
                    <a:pt x="631509" y="209862"/>
                  </a:cubicBezTo>
                  <a:cubicBezTo>
                    <a:pt x="620837" y="181403"/>
                    <a:pt x="636533" y="142795"/>
                    <a:pt x="616519" y="119921"/>
                  </a:cubicBezTo>
                  <a:cubicBezTo>
                    <a:pt x="565519" y="61635"/>
                    <a:pt x="529077" y="132413"/>
                    <a:pt x="496598" y="119921"/>
                  </a:cubicBezTo>
                  <a:close/>
                </a:path>
              </a:pathLst>
            </a:cu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reeform 17"/>
            <p:cNvSpPr/>
            <p:nvPr/>
          </p:nvSpPr>
          <p:spPr>
            <a:xfrm>
              <a:off x="6318250" y="3762375"/>
              <a:ext cx="187325" cy="195263"/>
            </a:xfrm>
            <a:custGeom>
              <a:avLst/>
              <a:gdLst>
                <a:gd name="connsiteX0" fmla="*/ 8033 w 187915"/>
                <a:gd name="connsiteY0" fmla="*/ 0 h 194872"/>
                <a:gd name="connsiteX1" fmla="*/ 53004 w 187915"/>
                <a:gd name="connsiteY1" fmla="*/ 29980 h 194872"/>
                <a:gd name="connsiteX2" fmla="*/ 67994 w 187915"/>
                <a:gd name="connsiteY2" fmla="*/ 179882 h 194872"/>
                <a:gd name="connsiteX3" fmla="*/ 112964 w 187915"/>
                <a:gd name="connsiteY3" fmla="*/ 194872 h 194872"/>
                <a:gd name="connsiteX4" fmla="*/ 187915 w 187915"/>
                <a:gd name="connsiteY4" fmla="*/ 179882 h 194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15" h="194872">
                  <a:moveTo>
                    <a:pt x="8033" y="0"/>
                  </a:moveTo>
                  <a:cubicBezTo>
                    <a:pt x="23023" y="9993"/>
                    <a:pt x="49096" y="12393"/>
                    <a:pt x="53004" y="29980"/>
                  </a:cubicBezTo>
                  <a:cubicBezTo>
                    <a:pt x="71581" y="113575"/>
                    <a:pt x="0" y="125487"/>
                    <a:pt x="67994" y="179882"/>
                  </a:cubicBezTo>
                  <a:cubicBezTo>
                    <a:pt x="80332" y="189753"/>
                    <a:pt x="97974" y="189875"/>
                    <a:pt x="112964" y="194872"/>
                  </a:cubicBezTo>
                  <a:cubicBezTo>
                    <a:pt x="167416" y="176722"/>
                    <a:pt x="142134" y="179882"/>
                    <a:pt x="187915" y="179882"/>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 name="Freeform 18"/>
            <p:cNvSpPr/>
            <p:nvPr/>
          </p:nvSpPr>
          <p:spPr>
            <a:xfrm>
              <a:off x="6178550" y="3941763"/>
              <a:ext cx="296863" cy="225425"/>
            </a:xfrm>
            <a:custGeom>
              <a:avLst/>
              <a:gdLst>
                <a:gd name="connsiteX0" fmla="*/ 27350 w 297173"/>
                <a:gd name="connsiteY0" fmla="*/ 0 h 224957"/>
                <a:gd name="connsiteX1" fmla="*/ 42340 w 297173"/>
                <a:gd name="connsiteY1" fmla="*/ 44971 h 224957"/>
                <a:gd name="connsiteX2" fmla="*/ 282183 w 297173"/>
                <a:gd name="connsiteY2" fmla="*/ 164892 h 224957"/>
                <a:gd name="connsiteX3" fmla="*/ 297173 w 297173"/>
                <a:gd name="connsiteY3" fmla="*/ 209862 h 224957"/>
              </a:gdLst>
              <a:ahLst/>
              <a:cxnLst>
                <a:cxn ang="0">
                  <a:pos x="connsiteX0" y="connsiteY0"/>
                </a:cxn>
                <a:cxn ang="0">
                  <a:pos x="connsiteX1" y="connsiteY1"/>
                </a:cxn>
                <a:cxn ang="0">
                  <a:pos x="connsiteX2" y="connsiteY2"/>
                </a:cxn>
                <a:cxn ang="0">
                  <a:pos x="connsiteX3" y="connsiteY3"/>
                </a:cxn>
              </a:cxnLst>
              <a:rect l="l" t="t" r="r" b="b"/>
              <a:pathLst>
                <a:path w="297173" h="224957">
                  <a:moveTo>
                    <a:pt x="27350" y="0"/>
                  </a:moveTo>
                  <a:cubicBezTo>
                    <a:pt x="32347" y="14990"/>
                    <a:pt x="39241" y="29477"/>
                    <a:pt x="42340" y="44971"/>
                  </a:cubicBezTo>
                  <a:cubicBezTo>
                    <a:pt x="78337" y="224957"/>
                    <a:pt x="0" y="146080"/>
                    <a:pt x="282183" y="164892"/>
                  </a:cubicBezTo>
                  <a:lnTo>
                    <a:pt x="297173" y="209862"/>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3" name="Group 19"/>
          <p:cNvGrpSpPr/>
          <p:nvPr/>
        </p:nvGrpSpPr>
        <p:grpSpPr>
          <a:xfrm>
            <a:off x="4114800" y="5257800"/>
            <a:ext cx="736600" cy="584200"/>
            <a:chOff x="5978525" y="3613150"/>
            <a:chExt cx="736600" cy="584200"/>
          </a:xfrm>
          <a:solidFill>
            <a:srgbClr val="FFFF00"/>
          </a:solidFill>
        </p:grpSpPr>
        <p:sp>
          <p:nvSpPr>
            <p:cNvPr id="21" name="Freeform 20"/>
            <p:cNvSpPr/>
            <p:nvPr/>
          </p:nvSpPr>
          <p:spPr>
            <a:xfrm>
              <a:off x="5978525" y="3613150"/>
              <a:ext cx="736600" cy="584200"/>
            </a:xfrm>
            <a:custGeom>
              <a:avLst/>
              <a:gdLst>
                <a:gd name="connsiteX0" fmla="*/ 496598 w 736440"/>
                <a:gd name="connsiteY0" fmla="*/ 119921 h 584616"/>
                <a:gd name="connsiteX1" fmla="*/ 421647 w 736440"/>
                <a:gd name="connsiteY1" fmla="*/ 44970 h 584616"/>
                <a:gd name="connsiteX2" fmla="*/ 331706 w 736440"/>
                <a:gd name="connsiteY2" fmla="*/ 0 h 584616"/>
                <a:gd name="connsiteX3" fmla="*/ 211785 w 736440"/>
                <a:gd name="connsiteY3" fmla="*/ 74950 h 584616"/>
                <a:gd name="connsiteX4" fmla="*/ 196795 w 736440"/>
                <a:gd name="connsiteY4" fmla="*/ 164891 h 584616"/>
                <a:gd name="connsiteX5" fmla="*/ 31903 w 736440"/>
                <a:gd name="connsiteY5" fmla="*/ 254832 h 584616"/>
                <a:gd name="connsiteX6" fmla="*/ 46893 w 736440"/>
                <a:gd name="connsiteY6" fmla="*/ 314793 h 584616"/>
                <a:gd name="connsiteX7" fmla="*/ 136834 w 736440"/>
                <a:gd name="connsiteY7" fmla="*/ 374754 h 584616"/>
                <a:gd name="connsiteX8" fmla="*/ 196795 w 736440"/>
                <a:gd name="connsiteY8" fmla="*/ 539645 h 584616"/>
                <a:gd name="connsiteX9" fmla="*/ 286736 w 736440"/>
                <a:gd name="connsiteY9" fmla="*/ 554636 h 584616"/>
                <a:gd name="connsiteX10" fmla="*/ 376677 w 736440"/>
                <a:gd name="connsiteY10" fmla="*/ 584616 h 584616"/>
                <a:gd name="connsiteX11" fmla="*/ 571549 w 736440"/>
                <a:gd name="connsiteY11" fmla="*/ 539645 h 584616"/>
                <a:gd name="connsiteX12" fmla="*/ 616519 w 736440"/>
                <a:gd name="connsiteY12" fmla="*/ 524655 h 584616"/>
                <a:gd name="connsiteX13" fmla="*/ 646499 w 736440"/>
                <a:gd name="connsiteY13" fmla="*/ 359763 h 584616"/>
                <a:gd name="connsiteX14" fmla="*/ 706460 w 736440"/>
                <a:gd name="connsiteY14" fmla="*/ 344773 h 584616"/>
                <a:gd name="connsiteX15" fmla="*/ 706460 w 736440"/>
                <a:gd name="connsiteY15" fmla="*/ 254832 h 584616"/>
                <a:gd name="connsiteX16" fmla="*/ 661490 w 736440"/>
                <a:gd name="connsiteY16" fmla="*/ 239842 h 584616"/>
                <a:gd name="connsiteX17" fmla="*/ 631509 w 736440"/>
                <a:gd name="connsiteY17" fmla="*/ 209862 h 584616"/>
                <a:gd name="connsiteX18" fmla="*/ 616519 w 736440"/>
                <a:gd name="connsiteY18" fmla="*/ 119921 h 584616"/>
                <a:gd name="connsiteX19" fmla="*/ 496598 w 736440"/>
                <a:gd name="connsiteY19" fmla="*/ 119921 h 58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6440" h="584616">
                  <a:moveTo>
                    <a:pt x="496598" y="119921"/>
                  </a:moveTo>
                  <a:cubicBezTo>
                    <a:pt x="464119" y="107429"/>
                    <a:pt x="521582" y="144905"/>
                    <a:pt x="421647" y="44970"/>
                  </a:cubicBezTo>
                  <a:cubicBezTo>
                    <a:pt x="392588" y="15911"/>
                    <a:pt x="368282" y="12192"/>
                    <a:pt x="331706" y="0"/>
                  </a:cubicBezTo>
                  <a:cubicBezTo>
                    <a:pt x="224674" y="35677"/>
                    <a:pt x="259295" y="3686"/>
                    <a:pt x="211785" y="74950"/>
                  </a:cubicBezTo>
                  <a:cubicBezTo>
                    <a:pt x="206788" y="104930"/>
                    <a:pt x="222437" y="148573"/>
                    <a:pt x="196795" y="164891"/>
                  </a:cubicBezTo>
                  <a:cubicBezTo>
                    <a:pt x="0" y="290124"/>
                    <a:pt x="67671" y="75992"/>
                    <a:pt x="31903" y="254832"/>
                  </a:cubicBezTo>
                  <a:cubicBezTo>
                    <a:pt x="36900" y="274819"/>
                    <a:pt x="31066" y="301604"/>
                    <a:pt x="46893" y="314793"/>
                  </a:cubicBezTo>
                  <a:cubicBezTo>
                    <a:pt x="163776" y="412195"/>
                    <a:pt x="97391" y="256423"/>
                    <a:pt x="136834" y="374754"/>
                  </a:cubicBezTo>
                  <a:cubicBezTo>
                    <a:pt x="145833" y="455749"/>
                    <a:pt x="117353" y="513164"/>
                    <a:pt x="196795" y="539645"/>
                  </a:cubicBezTo>
                  <a:cubicBezTo>
                    <a:pt x="225629" y="549256"/>
                    <a:pt x="257250" y="547264"/>
                    <a:pt x="286736" y="554636"/>
                  </a:cubicBezTo>
                  <a:cubicBezTo>
                    <a:pt x="317394" y="562301"/>
                    <a:pt x="376677" y="584616"/>
                    <a:pt x="376677" y="584616"/>
                  </a:cubicBezTo>
                  <a:cubicBezTo>
                    <a:pt x="512894" y="565157"/>
                    <a:pt x="448088" y="580799"/>
                    <a:pt x="571549" y="539645"/>
                  </a:cubicBezTo>
                  <a:lnTo>
                    <a:pt x="616519" y="524655"/>
                  </a:lnTo>
                  <a:cubicBezTo>
                    <a:pt x="605879" y="439535"/>
                    <a:pt x="569371" y="403837"/>
                    <a:pt x="646499" y="359763"/>
                  </a:cubicBezTo>
                  <a:cubicBezTo>
                    <a:pt x="664387" y="349541"/>
                    <a:pt x="686473" y="349770"/>
                    <a:pt x="706460" y="344773"/>
                  </a:cubicBezTo>
                  <a:cubicBezTo>
                    <a:pt x="716453" y="314793"/>
                    <a:pt x="736440" y="284813"/>
                    <a:pt x="706460" y="254832"/>
                  </a:cubicBezTo>
                  <a:cubicBezTo>
                    <a:pt x="695287" y="243659"/>
                    <a:pt x="676480" y="244839"/>
                    <a:pt x="661490" y="239842"/>
                  </a:cubicBezTo>
                  <a:cubicBezTo>
                    <a:pt x="651496" y="229849"/>
                    <a:pt x="636471" y="223095"/>
                    <a:pt x="631509" y="209862"/>
                  </a:cubicBezTo>
                  <a:cubicBezTo>
                    <a:pt x="620837" y="181403"/>
                    <a:pt x="636533" y="142795"/>
                    <a:pt x="616519" y="119921"/>
                  </a:cubicBezTo>
                  <a:cubicBezTo>
                    <a:pt x="565519" y="61635"/>
                    <a:pt x="529077" y="132413"/>
                    <a:pt x="496598" y="11992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Freeform 21"/>
            <p:cNvSpPr/>
            <p:nvPr/>
          </p:nvSpPr>
          <p:spPr>
            <a:xfrm>
              <a:off x="6318250" y="3762375"/>
              <a:ext cx="187325" cy="195263"/>
            </a:xfrm>
            <a:custGeom>
              <a:avLst/>
              <a:gdLst>
                <a:gd name="connsiteX0" fmla="*/ 8033 w 187915"/>
                <a:gd name="connsiteY0" fmla="*/ 0 h 194872"/>
                <a:gd name="connsiteX1" fmla="*/ 53004 w 187915"/>
                <a:gd name="connsiteY1" fmla="*/ 29980 h 194872"/>
                <a:gd name="connsiteX2" fmla="*/ 67994 w 187915"/>
                <a:gd name="connsiteY2" fmla="*/ 179882 h 194872"/>
                <a:gd name="connsiteX3" fmla="*/ 112964 w 187915"/>
                <a:gd name="connsiteY3" fmla="*/ 194872 h 194872"/>
                <a:gd name="connsiteX4" fmla="*/ 187915 w 187915"/>
                <a:gd name="connsiteY4" fmla="*/ 179882 h 194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15" h="194872">
                  <a:moveTo>
                    <a:pt x="8033" y="0"/>
                  </a:moveTo>
                  <a:cubicBezTo>
                    <a:pt x="23023" y="9993"/>
                    <a:pt x="49096" y="12393"/>
                    <a:pt x="53004" y="29980"/>
                  </a:cubicBezTo>
                  <a:cubicBezTo>
                    <a:pt x="71581" y="113575"/>
                    <a:pt x="0" y="125487"/>
                    <a:pt x="67994" y="179882"/>
                  </a:cubicBezTo>
                  <a:cubicBezTo>
                    <a:pt x="80332" y="189753"/>
                    <a:pt x="97974" y="189875"/>
                    <a:pt x="112964" y="194872"/>
                  </a:cubicBezTo>
                  <a:cubicBezTo>
                    <a:pt x="167416" y="176722"/>
                    <a:pt x="142134" y="179882"/>
                    <a:pt x="187915" y="179882"/>
                  </a:cubicBez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3" name="Freeform 22"/>
            <p:cNvSpPr/>
            <p:nvPr/>
          </p:nvSpPr>
          <p:spPr>
            <a:xfrm>
              <a:off x="6178550" y="3941763"/>
              <a:ext cx="296863" cy="225425"/>
            </a:xfrm>
            <a:custGeom>
              <a:avLst/>
              <a:gdLst>
                <a:gd name="connsiteX0" fmla="*/ 27350 w 297173"/>
                <a:gd name="connsiteY0" fmla="*/ 0 h 224957"/>
                <a:gd name="connsiteX1" fmla="*/ 42340 w 297173"/>
                <a:gd name="connsiteY1" fmla="*/ 44971 h 224957"/>
                <a:gd name="connsiteX2" fmla="*/ 282183 w 297173"/>
                <a:gd name="connsiteY2" fmla="*/ 164892 h 224957"/>
                <a:gd name="connsiteX3" fmla="*/ 297173 w 297173"/>
                <a:gd name="connsiteY3" fmla="*/ 209862 h 224957"/>
              </a:gdLst>
              <a:ahLst/>
              <a:cxnLst>
                <a:cxn ang="0">
                  <a:pos x="connsiteX0" y="connsiteY0"/>
                </a:cxn>
                <a:cxn ang="0">
                  <a:pos x="connsiteX1" y="connsiteY1"/>
                </a:cxn>
                <a:cxn ang="0">
                  <a:pos x="connsiteX2" y="connsiteY2"/>
                </a:cxn>
                <a:cxn ang="0">
                  <a:pos x="connsiteX3" y="connsiteY3"/>
                </a:cxn>
              </a:cxnLst>
              <a:rect l="l" t="t" r="r" b="b"/>
              <a:pathLst>
                <a:path w="297173" h="224957">
                  <a:moveTo>
                    <a:pt x="27350" y="0"/>
                  </a:moveTo>
                  <a:cubicBezTo>
                    <a:pt x="32347" y="14990"/>
                    <a:pt x="39241" y="29477"/>
                    <a:pt x="42340" y="44971"/>
                  </a:cubicBezTo>
                  <a:cubicBezTo>
                    <a:pt x="78337" y="224957"/>
                    <a:pt x="0" y="146080"/>
                    <a:pt x="282183" y="164892"/>
                  </a:cubicBezTo>
                  <a:lnTo>
                    <a:pt x="297173" y="209862"/>
                  </a:lnTo>
                </a:path>
              </a:pathLst>
            </a:cu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24" name="Oval 23"/>
          <p:cNvSpPr/>
          <p:nvPr/>
        </p:nvSpPr>
        <p:spPr>
          <a:xfrm>
            <a:off x="4191000" y="4495800"/>
            <a:ext cx="533400" cy="4572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9710" name="TextBox 24"/>
          <p:cNvSpPr txBox="1">
            <a:spLocks noChangeArrowheads="1"/>
          </p:cNvSpPr>
          <p:nvPr/>
        </p:nvSpPr>
        <p:spPr bwMode="auto">
          <a:xfrm>
            <a:off x="4953000" y="44958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108 round, green   (</a:t>
            </a:r>
            <a:r>
              <a:rPr lang="en-US" altLang="en-US">
                <a:solidFill>
                  <a:srgbClr val="FF0000"/>
                </a:solidFill>
              </a:rPr>
              <a:t>~3/16</a:t>
            </a:r>
            <a:r>
              <a:rPr lang="en-US" altLang="en-US"/>
              <a:t>)</a:t>
            </a:r>
          </a:p>
        </p:txBody>
      </p:sp>
      <p:sp>
        <p:nvSpPr>
          <p:cNvPr id="29711" name="TextBox 25"/>
          <p:cNvSpPr txBox="1">
            <a:spLocks noChangeArrowheads="1"/>
          </p:cNvSpPr>
          <p:nvPr/>
        </p:nvSpPr>
        <p:spPr bwMode="auto">
          <a:xfrm>
            <a:off x="4953000" y="52578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101 wrinkled, yellow  (</a:t>
            </a:r>
            <a:r>
              <a:rPr lang="en-US" altLang="en-US">
                <a:solidFill>
                  <a:srgbClr val="FF0000"/>
                </a:solidFill>
              </a:rPr>
              <a:t>~3/16</a:t>
            </a:r>
            <a:r>
              <a:rPr lang="en-US" altLang="en-US"/>
              <a:t>)</a:t>
            </a:r>
          </a:p>
        </p:txBody>
      </p:sp>
      <p:sp>
        <p:nvSpPr>
          <p:cNvPr id="29712" name="TextBox 26"/>
          <p:cNvSpPr txBox="1">
            <a:spLocks noChangeArrowheads="1"/>
          </p:cNvSpPr>
          <p:nvPr/>
        </p:nvSpPr>
        <p:spPr bwMode="auto">
          <a:xfrm>
            <a:off x="5029200" y="60198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32 wrinkled, green  (</a:t>
            </a:r>
            <a:r>
              <a:rPr lang="en-US" altLang="en-US">
                <a:solidFill>
                  <a:srgbClr val="FF0000"/>
                </a:solidFill>
              </a:rPr>
              <a:t>~1/16</a:t>
            </a:r>
            <a:r>
              <a:rPr lang="en-US" altLang="en-US"/>
              <a:t>)</a:t>
            </a:r>
          </a:p>
        </p:txBody>
      </p:sp>
      <p:sp>
        <p:nvSpPr>
          <p:cNvPr id="29713" name="TextBox 27"/>
          <p:cNvSpPr txBox="1">
            <a:spLocks noChangeArrowheads="1"/>
          </p:cNvSpPr>
          <p:nvPr/>
        </p:nvSpPr>
        <p:spPr bwMode="auto">
          <a:xfrm>
            <a:off x="533400" y="3200400"/>
            <a:ext cx="358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rPr>
              <a:t>Monohybrid Ratios Preserved</a:t>
            </a:r>
          </a:p>
        </p:txBody>
      </p:sp>
      <p:sp>
        <p:nvSpPr>
          <p:cNvPr id="29714" name="TextBox 30"/>
          <p:cNvSpPr txBox="1">
            <a:spLocks noChangeArrowheads="1"/>
          </p:cNvSpPr>
          <p:nvPr/>
        </p:nvSpPr>
        <p:spPr bwMode="auto">
          <a:xfrm>
            <a:off x="914400" y="38100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¾ Round x ¾ Yellow = </a:t>
            </a:r>
          </a:p>
        </p:txBody>
      </p:sp>
      <p:sp>
        <p:nvSpPr>
          <p:cNvPr id="29715" name="TextBox 33"/>
          <p:cNvSpPr txBox="1">
            <a:spLocks noChangeArrowheads="1"/>
          </p:cNvSpPr>
          <p:nvPr/>
        </p:nvSpPr>
        <p:spPr bwMode="auto">
          <a:xfrm>
            <a:off x="4800600" y="3200400"/>
            <a:ext cx="434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rPr>
              <a:t>Product Rule Predicts Combinations</a:t>
            </a:r>
          </a:p>
        </p:txBody>
      </p:sp>
      <p:sp>
        <p:nvSpPr>
          <p:cNvPr id="29716" name="TextBox 35"/>
          <p:cNvSpPr txBox="1">
            <a:spLocks noChangeArrowheads="1"/>
          </p:cNvSpPr>
          <p:nvPr/>
        </p:nvSpPr>
        <p:spPr bwMode="auto">
          <a:xfrm>
            <a:off x="914400" y="44958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¾ Round x ¼ Green = </a:t>
            </a:r>
          </a:p>
        </p:txBody>
      </p:sp>
      <p:sp>
        <p:nvSpPr>
          <p:cNvPr id="29717" name="TextBox 36"/>
          <p:cNvSpPr txBox="1">
            <a:spLocks noChangeArrowheads="1"/>
          </p:cNvSpPr>
          <p:nvPr/>
        </p:nvSpPr>
        <p:spPr bwMode="auto">
          <a:xfrm>
            <a:off x="914400" y="52578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¼ Wrinkled x ¾ Yellow = </a:t>
            </a:r>
          </a:p>
        </p:txBody>
      </p:sp>
      <p:sp>
        <p:nvSpPr>
          <p:cNvPr id="29718" name="TextBox 37"/>
          <p:cNvSpPr txBox="1">
            <a:spLocks noChangeArrowheads="1"/>
          </p:cNvSpPr>
          <p:nvPr/>
        </p:nvSpPr>
        <p:spPr bwMode="auto">
          <a:xfrm>
            <a:off x="914400" y="60198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¼ Wrinkled x ¼ Green = </a:t>
            </a:r>
          </a:p>
        </p:txBody>
      </p:sp>
      <p:sp>
        <p:nvSpPr>
          <p:cNvPr id="29719" name="TextBox 38"/>
          <p:cNvSpPr txBox="1">
            <a:spLocks noChangeArrowheads="1"/>
          </p:cNvSpPr>
          <p:nvPr/>
        </p:nvSpPr>
        <p:spPr bwMode="auto">
          <a:xfrm>
            <a:off x="3581400" y="228600"/>
            <a:ext cx="5334000" cy="17541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i="1"/>
              <a:t>Mendel's Principle of Independent Assortment</a:t>
            </a:r>
            <a:r>
              <a:rPr lang="en-US" altLang="en-US"/>
              <a:t>: During gamete formation, the way one pair of genes (governing one trait) segregates is not affected by (is independent of) the pattern of segregation of other genes; subsequent fertilization is random. </a:t>
            </a:r>
          </a:p>
        </p:txBody>
      </p:sp>
    </p:spTree>
    <p:extLst>
      <p:ext uri="{BB962C8B-B14F-4D97-AF65-F5344CB8AC3E}">
        <p14:creationId xmlns:p14="http://schemas.microsoft.com/office/powerpoint/2010/main" val="17008888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
          <p:cNvSpPr txBox="1">
            <a:spLocks noChangeArrowheads="1"/>
          </p:cNvSpPr>
          <p:nvPr/>
        </p:nvSpPr>
        <p:spPr bwMode="auto">
          <a:xfrm>
            <a:off x="914400" y="533400"/>
            <a:ext cx="32004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F1: Round, Yellow: RrYy</a:t>
            </a:r>
          </a:p>
          <a:p>
            <a:pPr eaLnBrk="1" hangingPunct="1"/>
            <a:endParaRPr lang="en-US" altLang="en-US" b="1"/>
          </a:p>
          <a:p>
            <a:pPr eaLnBrk="1" hangingPunct="1"/>
            <a:endParaRPr lang="en-US" altLang="en-US" b="1"/>
          </a:p>
          <a:p>
            <a:pPr eaLnBrk="1" hangingPunct="1"/>
            <a:endParaRPr lang="en-US" altLang="en-US" b="1"/>
          </a:p>
          <a:p>
            <a:pPr eaLnBrk="1" hangingPunct="1"/>
            <a:endParaRPr lang="en-US" altLang="en-US" b="1"/>
          </a:p>
          <a:p>
            <a:pPr eaLnBrk="1" hangingPunct="1"/>
            <a:endParaRPr lang="en-US" altLang="en-US" b="1"/>
          </a:p>
          <a:p>
            <a:pPr eaLnBrk="1" hangingPunct="1"/>
            <a:r>
              <a:rPr lang="en-US" altLang="en-US" b="1"/>
              <a:t>Each gamete gets a gene for each trait:</a:t>
            </a:r>
          </a:p>
          <a:p>
            <a:pPr eaLnBrk="1" hangingPunct="1"/>
            <a:endParaRPr lang="en-US" altLang="en-US" b="1"/>
          </a:p>
          <a:p>
            <a:pPr eaLnBrk="1" hangingPunct="1"/>
            <a:r>
              <a:rPr lang="en-US" altLang="en-US" b="1"/>
              <a:t>R or  r		Y or y</a:t>
            </a:r>
          </a:p>
          <a:p>
            <a:pPr eaLnBrk="1" hangingPunct="1"/>
            <a:endParaRPr lang="en-US" altLang="en-US" b="1"/>
          </a:p>
          <a:p>
            <a:pPr eaLnBrk="1" hangingPunct="1"/>
            <a:endParaRPr lang="en-US" altLang="en-US" b="1"/>
          </a:p>
          <a:p>
            <a:pPr eaLnBrk="1" hangingPunct="1"/>
            <a:r>
              <a:rPr lang="en-US" altLang="en-US" b="1"/>
              <a:t>RY	Ry	rY	ry</a:t>
            </a:r>
          </a:p>
          <a:p>
            <a:pPr eaLnBrk="1" hangingPunct="1"/>
            <a:endParaRPr lang="en-US" altLang="en-US" b="1"/>
          </a:p>
          <a:p>
            <a:pPr eaLnBrk="1" hangingPunct="1"/>
            <a:r>
              <a:rPr lang="en-US" altLang="en-US" b="1"/>
              <a:t>R = ½,    r = ½</a:t>
            </a:r>
          </a:p>
          <a:p>
            <a:pPr eaLnBrk="1" hangingPunct="1"/>
            <a:endParaRPr lang="en-US" altLang="en-US" b="1"/>
          </a:p>
          <a:p>
            <a:pPr eaLnBrk="1" hangingPunct="1"/>
            <a:r>
              <a:rPr lang="en-US" altLang="en-US" b="1"/>
              <a:t>Y = ½,	y = ½</a:t>
            </a:r>
          </a:p>
          <a:p>
            <a:pPr eaLnBrk="1" hangingPunct="1"/>
            <a:endParaRPr lang="en-US" altLang="en-US" b="1"/>
          </a:p>
          <a:p>
            <a:pPr eaLnBrk="1" hangingPunct="1"/>
            <a:r>
              <a:rPr lang="en-US" altLang="en-US" b="1"/>
              <a:t>So, if R’s and Y’s are inherited independently, </a:t>
            </a:r>
          </a:p>
          <a:p>
            <a:pPr eaLnBrk="1" hangingPunct="1"/>
            <a:r>
              <a:rPr lang="en-US" altLang="en-US" b="1"/>
              <a:t>THEN each combination should occur ¼ of time.</a:t>
            </a:r>
          </a:p>
        </p:txBody>
      </p:sp>
      <p:sp>
        <p:nvSpPr>
          <p:cNvPr id="3" name="Down Arrow 2"/>
          <p:cNvSpPr/>
          <p:nvPr/>
        </p:nvSpPr>
        <p:spPr>
          <a:xfrm>
            <a:off x="1905000" y="1066800"/>
            <a:ext cx="533400"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5" name="Straight Arrow Connector 4"/>
          <p:cNvCxnSpPr/>
          <p:nvPr/>
        </p:nvCxnSpPr>
        <p:spPr>
          <a:xfrm rot="5400000">
            <a:off x="800101" y="3619500"/>
            <a:ext cx="5334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220788" y="3429000"/>
            <a:ext cx="836612"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601788" y="3352800"/>
            <a:ext cx="1370012"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flipV="1">
            <a:off x="1219200" y="3276600"/>
            <a:ext cx="1601788"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flipV="1">
            <a:off x="2209800" y="3429000"/>
            <a:ext cx="1144588"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677988" y="3276600"/>
            <a:ext cx="2055812"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H="1">
            <a:off x="2667794" y="3505994"/>
            <a:ext cx="533400" cy="746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3391694" y="3391694"/>
            <a:ext cx="609600" cy="3794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732" name="TextBox 14"/>
          <p:cNvSpPr txBox="1">
            <a:spLocks noChangeArrowheads="1"/>
          </p:cNvSpPr>
          <p:nvPr/>
        </p:nvSpPr>
        <p:spPr bwMode="auto">
          <a:xfrm>
            <a:off x="4267200" y="609600"/>
            <a:ext cx="44958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i="1">
                <a:solidFill>
                  <a:srgbClr val="0070C0"/>
                </a:solidFill>
              </a:rPr>
              <a:t>IF</a:t>
            </a:r>
            <a:r>
              <a:rPr lang="en-US" altLang="en-US" sz="3200">
                <a:solidFill>
                  <a:srgbClr val="FF0000"/>
                </a:solidFill>
              </a:rPr>
              <a:t> the genes for these traits are allocated to gametes independently of one another, </a:t>
            </a:r>
            <a:r>
              <a:rPr lang="en-US" altLang="en-US" sz="3200" i="1">
                <a:solidFill>
                  <a:srgbClr val="0070C0"/>
                </a:solidFill>
              </a:rPr>
              <a:t>then</a:t>
            </a:r>
            <a:r>
              <a:rPr lang="en-US" altLang="en-US" sz="3200">
                <a:solidFill>
                  <a:srgbClr val="FF0000"/>
                </a:solidFill>
              </a:rPr>
              <a:t> each F1 parent should produce four types of gametes, in equal frequencies</a:t>
            </a:r>
          </a:p>
        </p:txBody>
      </p:sp>
    </p:spTree>
    <p:extLst>
      <p:ext uri="{BB962C8B-B14F-4D97-AF65-F5344CB8AC3E}">
        <p14:creationId xmlns:p14="http://schemas.microsoft.com/office/powerpoint/2010/main" val="32044873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3"/>
          <p:cNvSpPr txBox="1">
            <a:spLocks noChangeArrowheads="1"/>
          </p:cNvSpPr>
          <p:nvPr/>
        </p:nvSpPr>
        <p:spPr bwMode="auto">
          <a:xfrm>
            <a:off x="304800" y="457200"/>
            <a:ext cx="838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solidFill>
                  <a:srgbClr val="F73BEA"/>
                </a:solidFill>
                <a:latin typeface="Calibri" panose="020F0502020204030204" pitchFamily="34" charset="0"/>
              </a:rPr>
              <a:t>c. His explanation: (including patterns of dominance)</a:t>
            </a:r>
          </a:p>
        </p:txBody>
      </p:sp>
      <p:pic>
        <p:nvPicPr>
          <p:cNvPr id="31747" name="Picture 2" descr="http://fig.cox.miami.edu/~cmallery/150/mendel/sf10x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00138"/>
            <a:ext cx="8496300" cy="553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Box 3"/>
          <p:cNvSpPr txBox="1">
            <a:spLocks noChangeArrowheads="1"/>
          </p:cNvSpPr>
          <p:nvPr/>
        </p:nvSpPr>
        <p:spPr bwMode="auto">
          <a:xfrm>
            <a:off x="6172200" y="2057400"/>
            <a:ext cx="2971800" cy="6461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rPr>
              <a:t>Independent Assortment occurs HERE</a:t>
            </a:r>
          </a:p>
        </p:txBody>
      </p:sp>
      <p:cxnSp>
        <p:nvCxnSpPr>
          <p:cNvPr id="6" name="Straight Arrow Connector 5"/>
          <p:cNvCxnSpPr/>
          <p:nvPr/>
        </p:nvCxnSpPr>
        <p:spPr>
          <a:xfrm rot="10800000">
            <a:off x="5410200" y="2286000"/>
            <a:ext cx="8382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22600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304800" y="457200"/>
            <a:ext cx="838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solidFill>
                  <a:srgbClr val="F73BEA"/>
                </a:solidFill>
                <a:latin typeface="Calibri" panose="020F0502020204030204" pitchFamily="34" charset="0"/>
              </a:rPr>
              <a:t>c. His explanation: (including patterns of dominance)</a:t>
            </a:r>
          </a:p>
        </p:txBody>
      </p:sp>
      <p:pic>
        <p:nvPicPr>
          <p:cNvPr id="32771" name="Picture 2" descr="http://fig.cox.miami.edu/~cmallery/150/mendel/sf10x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00138"/>
            <a:ext cx="8496300" cy="553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Box 3"/>
          <p:cNvSpPr txBox="1">
            <a:spLocks noChangeArrowheads="1"/>
          </p:cNvSpPr>
          <p:nvPr/>
        </p:nvSpPr>
        <p:spPr bwMode="auto">
          <a:xfrm>
            <a:off x="6172200" y="2057400"/>
            <a:ext cx="2971800" cy="6461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rPr>
              <a:t>Independent Assortment occurs HERE</a:t>
            </a:r>
          </a:p>
        </p:txBody>
      </p:sp>
      <p:cxnSp>
        <p:nvCxnSpPr>
          <p:cNvPr id="6" name="Straight Arrow Connector 5"/>
          <p:cNvCxnSpPr/>
          <p:nvPr/>
        </p:nvCxnSpPr>
        <p:spPr>
          <a:xfrm rot="10800000">
            <a:off x="5410200" y="2286000"/>
            <a:ext cx="8382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352800" y="2971800"/>
            <a:ext cx="2971800" cy="762000"/>
          </a:xfrm>
          <a:prstGeom prst="rect">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 name="Rectangle 7"/>
          <p:cNvSpPr/>
          <p:nvPr/>
        </p:nvSpPr>
        <p:spPr>
          <a:xfrm rot="16200000">
            <a:off x="2628900" y="4457700"/>
            <a:ext cx="2209800" cy="762000"/>
          </a:xfrm>
          <a:prstGeom prst="rect">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 name="Rectangle 9"/>
          <p:cNvSpPr/>
          <p:nvPr/>
        </p:nvSpPr>
        <p:spPr>
          <a:xfrm rot="16200000">
            <a:off x="4114800" y="4419600"/>
            <a:ext cx="762000" cy="762000"/>
          </a:xfrm>
          <a:prstGeom prst="rect">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1" name="Rectangle 10"/>
          <p:cNvSpPr/>
          <p:nvPr/>
        </p:nvSpPr>
        <p:spPr>
          <a:xfrm rot="16200000">
            <a:off x="4800600" y="3733800"/>
            <a:ext cx="762000" cy="762000"/>
          </a:xfrm>
          <a:prstGeom prst="rect">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2778" name="TextBox 11"/>
          <p:cNvSpPr txBox="1">
            <a:spLocks noChangeArrowheads="1"/>
          </p:cNvSpPr>
          <p:nvPr/>
        </p:nvSpPr>
        <p:spPr bwMode="auto">
          <a:xfrm>
            <a:off x="6477000" y="32004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Round Yellow = 9/16</a:t>
            </a:r>
          </a:p>
        </p:txBody>
      </p:sp>
    </p:spTree>
    <p:extLst>
      <p:ext uri="{BB962C8B-B14F-4D97-AF65-F5344CB8AC3E}">
        <p14:creationId xmlns:p14="http://schemas.microsoft.com/office/powerpoint/2010/main" val="11937115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304800" y="457200"/>
            <a:ext cx="838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solidFill>
                  <a:srgbClr val="F73BEA"/>
                </a:solidFill>
                <a:latin typeface="Calibri" panose="020F0502020204030204" pitchFamily="34" charset="0"/>
              </a:rPr>
              <a:t>c. His explanation: (including patterns of dominance)</a:t>
            </a:r>
          </a:p>
        </p:txBody>
      </p:sp>
      <p:pic>
        <p:nvPicPr>
          <p:cNvPr id="33795" name="Picture 2" descr="http://fig.cox.miami.edu/~cmallery/150/mendel/sf10x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00138"/>
            <a:ext cx="8496300" cy="553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Box 3"/>
          <p:cNvSpPr txBox="1">
            <a:spLocks noChangeArrowheads="1"/>
          </p:cNvSpPr>
          <p:nvPr/>
        </p:nvSpPr>
        <p:spPr bwMode="auto">
          <a:xfrm>
            <a:off x="6172200" y="2057400"/>
            <a:ext cx="297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rPr>
              <a:t>Independent Assortment occurs HERE</a:t>
            </a:r>
          </a:p>
        </p:txBody>
      </p:sp>
      <p:cxnSp>
        <p:nvCxnSpPr>
          <p:cNvPr id="6" name="Straight Arrow Connector 5"/>
          <p:cNvCxnSpPr/>
          <p:nvPr/>
        </p:nvCxnSpPr>
        <p:spPr>
          <a:xfrm rot="10800000">
            <a:off x="5410200" y="2286000"/>
            <a:ext cx="8382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352800" y="2971800"/>
            <a:ext cx="2971800" cy="762000"/>
          </a:xfrm>
          <a:prstGeom prst="rect">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 name="Rectangle 7"/>
          <p:cNvSpPr/>
          <p:nvPr/>
        </p:nvSpPr>
        <p:spPr>
          <a:xfrm rot="16200000">
            <a:off x="2628900" y="4457700"/>
            <a:ext cx="2209800" cy="762000"/>
          </a:xfrm>
          <a:prstGeom prst="rect">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 name="Rectangle 9"/>
          <p:cNvSpPr/>
          <p:nvPr/>
        </p:nvSpPr>
        <p:spPr>
          <a:xfrm rot="16200000">
            <a:off x="4114800" y="4419600"/>
            <a:ext cx="762000" cy="762000"/>
          </a:xfrm>
          <a:prstGeom prst="rect">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1" name="Rectangle 10"/>
          <p:cNvSpPr/>
          <p:nvPr/>
        </p:nvSpPr>
        <p:spPr>
          <a:xfrm rot="16200000">
            <a:off x="4114800" y="3733800"/>
            <a:ext cx="762000" cy="762000"/>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3802" name="TextBox 11"/>
          <p:cNvSpPr txBox="1">
            <a:spLocks noChangeArrowheads="1"/>
          </p:cNvSpPr>
          <p:nvPr/>
        </p:nvSpPr>
        <p:spPr bwMode="auto">
          <a:xfrm>
            <a:off x="6477000" y="3200400"/>
            <a:ext cx="2438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Round Yellow = 9/16</a:t>
            </a:r>
          </a:p>
          <a:p>
            <a:pPr eaLnBrk="1" hangingPunct="1"/>
            <a:endParaRPr lang="en-US" altLang="en-US"/>
          </a:p>
          <a:p>
            <a:pPr eaLnBrk="1" hangingPunct="1"/>
            <a:r>
              <a:rPr lang="en-US" altLang="en-US"/>
              <a:t>Round Green = 3/16</a:t>
            </a:r>
          </a:p>
        </p:txBody>
      </p:sp>
      <p:sp>
        <p:nvSpPr>
          <p:cNvPr id="13" name="Rectangle 12"/>
          <p:cNvSpPr/>
          <p:nvPr/>
        </p:nvSpPr>
        <p:spPr>
          <a:xfrm rot="16200000">
            <a:off x="4114800" y="5181600"/>
            <a:ext cx="762000" cy="762000"/>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 name="Rectangle 13"/>
          <p:cNvSpPr/>
          <p:nvPr/>
        </p:nvSpPr>
        <p:spPr>
          <a:xfrm rot="16200000">
            <a:off x="5562600" y="3733800"/>
            <a:ext cx="762000" cy="762000"/>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 name="Rectangle 14"/>
          <p:cNvSpPr/>
          <p:nvPr/>
        </p:nvSpPr>
        <p:spPr>
          <a:xfrm rot="16200000">
            <a:off x="4800600" y="3733800"/>
            <a:ext cx="762000" cy="762000"/>
          </a:xfrm>
          <a:prstGeom prst="rect">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extLst>
      <p:ext uri="{BB962C8B-B14F-4D97-AF65-F5344CB8AC3E}">
        <p14:creationId xmlns:p14="http://schemas.microsoft.com/office/powerpoint/2010/main" val="20717339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3"/>
          <p:cNvSpPr txBox="1">
            <a:spLocks noChangeArrowheads="1"/>
          </p:cNvSpPr>
          <p:nvPr/>
        </p:nvSpPr>
        <p:spPr bwMode="auto">
          <a:xfrm>
            <a:off x="304800" y="457200"/>
            <a:ext cx="838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solidFill>
                  <a:srgbClr val="F73BEA"/>
                </a:solidFill>
                <a:latin typeface="Calibri" panose="020F0502020204030204" pitchFamily="34" charset="0"/>
              </a:rPr>
              <a:t>c. His explanation: (including patterns of dominance)</a:t>
            </a:r>
          </a:p>
        </p:txBody>
      </p:sp>
      <p:pic>
        <p:nvPicPr>
          <p:cNvPr id="34819" name="Picture 2" descr="http://fig.cox.miami.edu/~cmallery/150/mendel/sf10x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00138"/>
            <a:ext cx="8496300" cy="553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Box 3"/>
          <p:cNvSpPr txBox="1">
            <a:spLocks noChangeArrowheads="1"/>
          </p:cNvSpPr>
          <p:nvPr/>
        </p:nvSpPr>
        <p:spPr bwMode="auto">
          <a:xfrm>
            <a:off x="6172200" y="2057400"/>
            <a:ext cx="297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rPr>
              <a:t>Independent Assortment occurs HERE</a:t>
            </a:r>
          </a:p>
        </p:txBody>
      </p:sp>
      <p:cxnSp>
        <p:nvCxnSpPr>
          <p:cNvPr id="6" name="Straight Arrow Connector 5"/>
          <p:cNvCxnSpPr/>
          <p:nvPr/>
        </p:nvCxnSpPr>
        <p:spPr>
          <a:xfrm rot="10800000">
            <a:off x="5410200" y="2286000"/>
            <a:ext cx="8382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352800" y="2971800"/>
            <a:ext cx="2971800" cy="762000"/>
          </a:xfrm>
          <a:prstGeom prst="rect">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 name="Rectangle 7"/>
          <p:cNvSpPr/>
          <p:nvPr/>
        </p:nvSpPr>
        <p:spPr>
          <a:xfrm rot="16200000">
            <a:off x="2628900" y="4457700"/>
            <a:ext cx="2209800" cy="762000"/>
          </a:xfrm>
          <a:prstGeom prst="rect">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 name="Rectangle 9"/>
          <p:cNvSpPr/>
          <p:nvPr/>
        </p:nvSpPr>
        <p:spPr>
          <a:xfrm rot="16200000">
            <a:off x="4114800" y="4419600"/>
            <a:ext cx="762000" cy="762000"/>
          </a:xfrm>
          <a:prstGeom prst="rect">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1" name="Rectangle 10"/>
          <p:cNvSpPr/>
          <p:nvPr/>
        </p:nvSpPr>
        <p:spPr>
          <a:xfrm rot="16200000">
            <a:off x="4114800" y="3733800"/>
            <a:ext cx="762000" cy="762000"/>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4826" name="TextBox 11"/>
          <p:cNvSpPr txBox="1">
            <a:spLocks noChangeArrowheads="1"/>
          </p:cNvSpPr>
          <p:nvPr/>
        </p:nvSpPr>
        <p:spPr bwMode="auto">
          <a:xfrm>
            <a:off x="6477000" y="3200400"/>
            <a:ext cx="2667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Round Yellow = 9/16</a:t>
            </a:r>
          </a:p>
          <a:p>
            <a:pPr eaLnBrk="1" hangingPunct="1"/>
            <a:endParaRPr lang="en-US" altLang="en-US"/>
          </a:p>
          <a:p>
            <a:pPr eaLnBrk="1" hangingPunct="1"/>
            <a:r>
              <a:rPr lang="en-US" altLang="en-US"/>
              <a:t>Round Green = 3/16</a:t>
            </a:r>
          </a:p>
          <a:p>
            <a:pPr eaLnBrk="1" hangingPunct="1"/>
            <a:endParaRPr lang="en-US" altLang="en-US"/>
          </a:p>
          <a:p>
            <a:pPr eaLnBrk="1" hangingPunct="1"/>
            <a:r>
              <a:rPr lang="en-US" altLang="en-US"/>
              <a:t>Wrinkled Yellow = 3/16</a:t>
            </a:r>
          </a:p>
        </p:txBody>
      </p:sp>
      <p:sp>
        <p:nvSpPr>
          <p:cNvPr id="13" name="Rectangle 12"/>
          <p:cNvSpPr/>
          <p:nvPr/>
        </p:nvSpPr>
        <p:spPr>
          <a:xfrm rot="16200000">
            <a:off x="4114800" y="5181600"/>
            <a:ext cx="762000" cy="762000"/>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 name="Rectangle 13"/>
          <p:cNvSpPr/>
          <p:nvPr/>
        </p:nvSpPr>
        <p:spPr>
          <a:xfrm rot="16200000">
            <a:off x="5562600" y="3733800"/>
            <a:ext cx="762000" cy="762000"/>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 name="Rectangle 14"/>
          <p:cNvSpPr/>
          <p:nvPr/>
        </p:nvSpPr>
        <p:spPr>
          <a:xfrm rot="16200000">
            <a:off x="4800600" y="3733800"/>
            <a:ext cx="762000" cy="762000"/>
          </a:xfrm>
          <a:prstGeom prst="rect">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 name="Rectangle 15"/>
          <p:cNvSpPr/>
          <p:nvPr/>
        </p:nvSpPr>
        <p:spPr>
          <a:xfrm rot="16200000">
            <a:off x="4876800" y="4495800"/>
            <a:ext cx="762000" cy="762000"/>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7" name="Rectangle 16"/>
          <p:cNvSpPr/>
          <p:nvPr/>
        </p:nvSpPr>
        <p:spPr>
          <a:xfrm rot="16200000">
            <a:off x="4800600" y="5181600"/>
            <a:ext cx="762000" cy="762000"/>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 name="Rectangle 17"/>
          <p:cNvSpPr/>
          <p:nvPr/>
        </p:nvSpPr>
        <p:spPr>
          <a:xfrm rot="16200000">
            <a:off x="5486400" y="4419600"/>
            <a:ext cx="762000" cy="762000"/>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extLst>
      <p:ext uri="{BB962C8B-B14F-4D97-AF65-F5344CB8AC3E}">
        <p14:creationId xmlns:p14="http://schemas.microsoft.com/office/powerpoint/2010/main" val="27547719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
          <p:cNvSpPr txBox="1">
            <a:spLocks noChangeArrowheads="1"/>
          </p:cNvSpPr>
          <p:nvPr/>
        </p:nvSpPr>
        <p:spPr bwMode="auto">
          <a:xfrm>
            <a:off x="304800" y="457200"/>
            <a:ext cx="838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solidFill>
                  <a:srgbClr val="F73BEA"/>
                </a:solidFill>
                <a:latin typeface="Calibri" panose="020F0502020204030204" pitchFamily="34" charset="0"/>
              </a:rPr>
              <a:t>c. His explanation: (including patterns of dominance)</a:t>
            </a:r>
          </a:p>
        </p:txBody>
      </p:sp>
      <p:pic>
        <p:nvPicPr>
          <p:cNvPr id="35843" name="Picture 2" descr="http://fig.cox.miami.edu/~cmallery/150/mendel/sf10x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00138"/>
            <a:ext cx="8496300" cy="553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Box 3"/>
          <p:cNvSpPr txBox="1">
            <a:spLocks noChangeArrowheads="1"/>
          </p:cNvSpPr>
          <p:nvPr/>
        </p:nvSpPr>
        <p:spPr bwMode="auto">
          <a:xfrm>
            <a:off x="6172200" y="2057400"/>
            <a:ext cx="297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rPr>
              <a:t>Independent Assortment occurs HERE</a:t>
            </a:r>
          </a:p>
        </p:txBody>
      </p:sp>
      <p:cxnSp>
        <p:nvCxnSpPr>
          <p:cNvPr id="6" name="Straight Arrow Connector 5"/>
          <p:cNvCxnSpPr/>
          <p:nvPr/>
        </p:nvCxnSpPr>
        <p:spPr>
          <a:xfrm rot="10800000">
            <a:off x="5410200" y="2286000"/>
            <a:ext cx="8382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352800" y="2971800"/>
            <a:ext cx="2971800" cy="762000"/>
          </a:xfrm>
          <a:prstGeom prst="rect">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 name="Rectangle 7"/>
          <p:cNvSpPr/>
          <p:nvPr/>
        </p:nvSpPr>
        <p:spPr>
          <a:xfrm rot="16200000">
            <a:off x="2628900" y="4457700"/>
            <a:ext cx="2209800" cy="762000"/>
          </a:xfrm>
          <a:prstGeom prst="rect">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 name="Rectangle 9"/>
          <p:cNvSpPr/>
          <p:nvPr/>
        </p:nvSpPr>
        <p:spPr>
          <a:xfrm rot="16200000">
            <a:off x="4114800" y="4419600"/>
            <a:ext cx="762000" cy="762000"/>
          </a:xfrm>
          <a:prstGeom prst="rect">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1" name="Rectangle 10"/>
          <p:cNvSpPr/>
          <p:nvPr/>
        </p:nvSpPr>
        <p:spPr>
          <a:xfrm rot="16200000">
            <a:off x="4114800" y="3733800"/>
            <a:ext cx="762000" cy="762000"/>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5850" name="TextBox 11"/>
          <p:cNvSpPr txBox="1">
            <a:spLocks noChangeArrowheads="1"/>
          </p:cNvSpPr>
          <p:nvPr/>
        </p:nvSpPr>
        <p:spPr bwMode="auto">
          <a:xfrm>
            <a:off x="6629400" y="3200400"/>
            <a:ext cx="26670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Round Yellow = 9/16</a:t>
            </a:r>
          </a:p>
          <a:p>
            <a:pPr eaLnBrk="1" hangingPunct="1"/>
            <a:r>
              <a:rPr lang="en-US" altLang="en-US"/>
              <a:t>(3/4) x (3/4)</a:t>
            </a:r>
          </a:p>
          <a:p>
            <a:pPr eaLnBrk="1" hangingPunct="1"/>
            <a:endParaRPr lang="en-US" altLang="en-US"/>
          </a:p>
          <a:p>
            <a:pPr eaLnBrk="1" hangingPunct="1"/>
            <a:r>
              <a:rPr lang="en-US" altLang="en-US"/>
              <a:t>Round Green = 3/16</a:t>
            </a:r>
          </a:p>
          <a:p>
            <a:pPr eaLnBrk="1" hangingPunct="1"/>
            <a:r>
              <a:rPr lang="en-US" altLang="en-US"/>
              <a:t>(3/4) x (1/4)</a:t>
            </a:r>
          </a:p>
          <a:p>
            <a:pPr eaLnBrk="1" hangingPunct="1"/>
            <a:endParaRPr lang="en-US" altLang="en-US"/>
          </a:p>
          <a:p>
            <a:pPr eaLnBrk="1" hangingPunct="1"/>
            <a:r>
              <a:rPr lang="en-US" altLang="en-US"/>
              <a:t>Wrinkled Yellow = 3/16</a:t>
            </a:r>
          </a:p>
          <a:p>
            <a:pPr eaLnBrk="1" hangingPunct="1"/>
            <a:r>
              <a:rPr lang="en-US" altLang="en-US"/>
              <a:t>(1/4) x (3/4)</a:t>
            </a:r>
          </a:p>
          <a:p>
            <a:pPr eaLnBrk="1" hangingPunct="1"/>
            <a:endParaRPr lang="en-US" altLang="en-US"/>
          </a:p>
          <a:p>
            <a:pPr eaLnBrk="1" hangingPunct="1"/>
            <a:r>
              <a:rPr lang="en-US" altLang="en-US"/>
              <a:t>Wrinkled Green = 1/16</a:t>
            </a:r>
          </a:p>
          <a:p>
            <a:pPr eaLnBrk="1" hangingPunct="1"/>
            <a:r>
              <a:rPr lang="en-US" altLang="en-US"/>
              <a:t>(1/4) x (1/4)</a:t>
            </a:r>
          </a:p>
        </p:txBody>
      </p:sp>
      <p:sp>
        <p:nvSpPr>
          <p:cNvPr id="13" name="Rectangle 12"/>
          <p:cNvSpPr/>
          <p:nvPr/>
        </p:nvSpPr>
        <p:spPr>
          <a:xfrm rot="16200000">
            <a:off x="4114800" y="5181600"/>
            <a:ext cx="762000" cy="762000"/>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 name="Rectangle 13"/>
          <p:cNvSpPr/>
          <p:nvPr/>
        </p:nvSpPr>
        <p:spPr>
          <a:xfrm rot="16200000">
            <a:off x="5562600" y="3733800"/>
            <a:ext cx="762000" cy="762000"/>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 name="Rectangle 14"/>
          <p:cNvSpPr/>
          <p:nvPr/>
        </p:nvSpPr>
        <p:spPr>
          <a:xfrm rot="16200000">
            <a:off x="4800600" y="3733800"/>
            <a:ext cx="762000" cy="762000"/>
          </a:xfrm>
          <a:prstGeom prst="rect">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 name="Rectangle 15"/>
          <p:cNvSpPr/>
          <p:nvPr/>
        </p:nvSpPr>
        <p:spPr>
          <a:xfrm rot="16200000">
            <a:off x="4876800" y="4495800"/>
            <a:ext cx="762000" cy="762000"/>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7" name="Rectangle 16"/>
          <p:cNvSpPr/>
          <p:nvPr/>
        </p:nvSpPr>
        <p:spPr>
          <a:xfrm rot="16200000">
            <a:off x="4800600" y="5181600"/>
            <a:ext cx="762000" cy="762000"/>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 name="Rectangle 17"/>
          <p:cNvSpPr/>
          <p:nvPr/>
        </p:nvSpPr>
        <p:spPr>
          <a:xfrm rot="16200000">
            <a:off x="5486400" y="4419600"/>
            <a:ext cx="762000" cy="762000"/>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9" name="Rectangle 18"/>
          <p:cNvSpPr/>
          <p:nvPr/>
        </p:nvSpPr>
        <p:spPr>
          <a:xfrm rot="16200000">
            <a:off x="5486400" y="5181600"/>
            <a:ext cx="762000" cy="762000"/>
          </a:xfrm>
          <a:prstGeom prst="rect">
            <a:avLst/>
          </a:prstGeom>
          <a:solidFill>
            <a:schemeClr val="accent2">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extLst>
      <p:ext uri="{BB962C8B-B14F-4D97-AF65-F5344CB8AC3E}">
        <p14:creationId xmlns:p14="http://schemas.microsoft.com/office/powerpoint/2010/main" val="2000933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biologyjunction.com/images/clip013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62000"/>
            <a:ext cx="740568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2"/>
          <p:cNvSpPr txBox="1">
            <a:spLocks noChangeArrowheads="1"/>
          </p:cNvSpPr>
          <p:nvPr/>
        </p:nvSpPr>
        <p:spPr bwMode="auto">
          <a:xfrm>
            <a:off x="685800" y="4114800"/>
            <a:ext cx="7696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The “surface area to volume ratio” decreases as something increases in size….</a:t>
            </a:r>
          </a:p>
          <a:p>
            <a:pPr eaLnBrk="1" hangingPunct="1"/>
            <a:endParaRPr lang="en-US" altLang="en-US" b="1"/>
          </a:p>
          <a:p>
            <a:pPr eaLnBrk="1" hangingPunct="1"/>
            <a:r>
              <a:rPr lang="en-US" altLang="en-US" b="1">
                <a:solidFill>
                  <a:srgbClr val="FF0000"/>
                </a:solidFill>
              </a:rPr>
              <a:t>The surface area </a:t>
            </a:r>
            <a:r>
              <a:rPr lang="en-US" altLang="en-US" b="1"/>
              <a:t>– the membrane – limits the rate of supply of nutrients to the cell.</a:t>
            </a:r>
          </a:p>
          <a:p>
            <a:pPr eaLnBrk="1" hangingPunct="1"/>
            <a:endParaRPr lang="en-US" altLang="en-US" b="1"/>
          </a:p>
          <a:p>
            <a:pPr eaLnBrk="1" hangingPunct="1"/>
            <a:r>
              <a:rPr lang="en-US" altLang="en-US" b="1">
                <a:solidFill>
                  <a:srgbClr val="FF0000"/>
                </a:solidFill>
              </a:rPr>
              <a:t>The volume </a:t>
            </a:r>
            <a:r>
              <a:rPr lang="en-US" altLang="en-US" b="1"/>
              <a:t>– where all the enzymes are – represents potential production and ‘demand’ for nutrients.</a:t>
            </a:r>
          </a:p>
        </p:txBody>
      </p:sp>
      <p:sp>
        <p:nvSpPr>
          <p:cNvPr id="8196" name="TextBox 3"/>
          <p:cNvSpPr txBox="1">
            <a:spLocks noChangeArrowheads="1"/>
          </p:cNvSpPr>
          <p:nvPr/>
        </p:nvSpPr>
        <p:spPr bwMode="auto">
          <a:xfrm>
            <a:off x="1066800" y="3048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rPr>
              <a:t>SA/V = 6</a:t>
            </a:r>
          </a:p>
        </p:txBody>
      </p:sp>
      <p:sp>
        <p:nvSpPr>
          <p:cNvPr id="8197" name="TextBox 4"/>
          <p:cNvSpPr txBox="1">
            <a:spLocks noChangeArrowheads="1"/>
          </p:cNvSpPr>
          <p:nvPr/>
        </p:nvSpPr>
        <p:spPr bwMode="auto">
          <a:xfrm>
            <a:off x="2667000" y="3048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rPr>
              <a:t>SA/V = 3</a:t>
            </a:r>
          </a:p>
        </p:txBody>
      </p:sp>
      <p:sp>
        <p:nvSpPr>
          <p:cNvPr id="8198" name="TextBox 5"/>
          <p:cNvSpPr txBox="1">
            <a:spLocks noChangeArrowheads="1"/>
          </p:cNvSpPr>
          <p:nvPr/>
        </p:nvSpPr>
        <p:spPr bwMode="auto">
          <a:xfrm>
            <a:off x="5334000" y="304800"/>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rPr>
              <a:t>SA/V = 1.5</a:t>
            </a:r>
          </a:p>
        </p:txBody>
      </p:sp>
    </p:spTree>
    <p:extLst>
      <p:ext uri="{BB962C8B-B14F-4D97-AF65-F5344CB8AC3E}">
        <p14:creationId xmlns:p14="http://schemas.microsoft.com/office/powerpoint/2010/main" val="14259360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p:cNvSpPr txBox="1">
            <a:spLocks noChangeArrowheads="1"/>
          </p:cNvSpPr>
          <p:nvPr/>
        </p:nvSpPr>
        <p:spPr bwMode="auto">
          <a:xfrm>
            <a:off x="304800" y="457200"/>
            <a:ext cx="5562600"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smtClean="0">
                <a:solidFill>
                  <a:srgbClr val="FF0000"/>
                </a:solidFill>
                <a:latin typeface="Calibri" panose="020F0502020204030204" pitchFamily="34" charset="0"/>
              </a:rPr>
              <a:t>B. </a:t>
            </a:r>
            <a:r>
              <a:rPr lang="en-US" altLang="en-US" sz="2400" b="1" dirty="0">
                <a:solidFill>
                  <a:srgbClr val="FF0000"/>
                </a:solidFill>
                <a:latin typeface="Calibri" panose="020F0502020204030204" pitchFamily="34" charset="0"/>
              </a:rPr>
              <a:t>Mendel’s Experiments</a:t>
            </a:r>
          </a:p>
          <a:p>
            <a:pPr eaLnBrk="1" hangingPunct="1"/>
            <a:r>
              <a:rPr lang="en-US" altLang="en-US" sz="2000" b="1" dirty="0">
                <a:solidFill>
                  <a:srgbClr val="00B0F0"/>
                </a:solidFill>
                <a:latin typeface="Calibri" panose="020F0502020204030204" pitchFamily="34" charset="0"/>
              </a:rPr>
              <a:t>1.  Monohybrid Experiments</a:t>
            </a:r>
          </a:p>
          <a:p>
            <a:pPr eaLnBrk="1" hangingPunct="1"/>
            <a:r>
              <a:rPr lang="en-US" altLang="en-US" sz="2000" b="1" dirty="0">
                <a:solidFill>
                  <a:srgbClr val="00B0F0"/>
                </a:solidFill>
                <a:latin typeface="Calibri" panose="020F0502020204030204" pitchFamily="34" charset="0"/>
              </a:rPr>
              <a:t>2.  Monohybrid Test Cross</a:t>
            </a:r>
          </a:p>
          <a:p>
            <a:pPr eaLnBrk="1" hangingPunct="1"/>
            <a:r>
              <a:rPr lang="en-US" altLang="en-US" sz="2000" b="1" dirty="0">
                <a:solidFill>
                  <a:srgbClr val="00B0F0"/>
                </a:solidFill>
                <a:latin typeface="Calibri" panose="020F0502020204030204" pitchFamily="34" charset="0"/>
              </a:rPr>
              <a:t>3.  Dihybrid Experiments</a:t>
            </a:r>
          </a:p>
          <a:p>
            <a:pPr eaLnBrk="1" hangingPunct="1"/>
            <a:r>
              <a:rPr lang="en-US" altLang="en-US" sz="2000" b="1" dirty="0">
                <a:solidFill>
                  <a:srgbClr val="00B0F0"/>
                </a:solidFill>
                <a:latin typeface="Calibri" panose="020F0502020204030204" pitchFamily="34" charset="0"/>
              </a:rPr>
              <a:t>4.  Dihybrid Test Cross</a:t>
            </a:r>
          </a:p>
          <a:p>
            <a:pPr eaLnBrk="1" hangingPunct="1">
              <a:spcBef>
                <a:spcPct val="50000"/>
              </a:spcBef>
            </a:pPr>
            <a:endParaRPr lang="en-US" altLang="en-US" sz="2000" dirty="0">
              <a:latin typeface="Calibri" panose="020F0502020204030204" pitchFamily="34" charset="0"/>
            </a:endParaRPr>
          </a:p>
        </p:txBody>
      </p:sp>
      <p:sp>
        <p:nvSpPr>
          <p:cNvPr id="36867" name="TextBox 2"/>
          <p:cNvSpPr txBox="1">
            <a:spLocks noChangeArrowheads="1"/>
          </p:cNvSpPr>
          <p:nvPr/>
        </p:nvSpPr>
        <p:spPr bwMode="auto">
          <a:xfrm>
            <a:off x="609600" y="2286000"/>
            <a:ext cx="8077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The hypothesis rests on the gametes produced by the F1 individual.</a:t>
            </a:r>
          </a:p>
          <a:p>
            <a:pPr eaLnBrk="1" hangingPunct="1"/>
            <a:r>
              <a:rPr lang="en-US" altLang="en-US">
                <a:solidFill>
                  <a:srgbClr val="FF0000"/>
                </a:solidFill>
              </a:rPr>
              <a:t>How can we determine if they are produced in a 1 : 1 : 1 : 1 ratio?</a:t>
            </a:r>
          </a:p>
        </p:txBody>
      </p:sp>
      <p:sp>
        <p:nvSpPr>
          <p:cNvPr id="4" name="Oval 3"/>
          <p:cNvSpPr/>
          <p:nvPr/>
        </p:nvSpPr>
        <p:spPr>
          <a:xfrm>
            <a:off x="685800" y="4343400"/>
            <a:ext cx="533400" cy="4572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6869" name="TextBox 4"/>
          <p:cNvSpPr txBox="1">
            <a:spLocks noChangeArrowheads="1"/>
          </p:cNvSpPr>
          <p:nvPr/>
        </p:nvSpPr>
        <p:spPr bwMode="auto">
          <a:xfrm>
            <a:off x="533400" y="49530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RrYy</a:t>
            </a:r>
          </a:p>
        </p:txBody>
      </p:sp>
      <p:graphicFrame>
        <p:nvGraphicFramePr>
          <p:cNvPr id="6" name="Table 5"/>
          <p:cNvGraphicFramePr>
            <a:graphicFrameLocks noGrp="1"/>
          </p:cNvGraphicFramePr>
          <p:nvPr/>
        </p:nvGraphicFramePr>
        <p:xfrm>
          <a:off x="2514600" y="3657600"/>
          <a:ext cx="1168400" cy="1971676"/>
        </p:xfrm>
        <a:graphic>
          <a:graphicData uri="http://schemas.openxmlformats.org/drawingml/2006/table">
            <a:tbl>
              <a:tblPr firstRow="1" bandRow="1">
                <a:tableStyleId>{5C22544A-7EE6-4342-B048-85BDC9FD1C3A}</a:tableStyleId>
              </a:tblPr>
              <a:tblGrid>
                <a:gridCol w="1168400">
                  <a:extLst>
                    <a:ext uri="{9D8B030D-6E8A-4147-A177-3AD203B41FA5}">
                      <a16:colId xmlns:a16="http://schemas.microsoft.com/office/drawing/2014/main" val="20000"/>
                    </a:ext>
                  </a:extLst>
                </a:gridCol>
              </a:tblGrid>
              <a:tr h="492919">
                <a:tc>
                  <a:txBody>
                    <a:bodyPr/>
                    <a:lstStyle/>
                    <a:p>
                      <a:r>
                        <a:rPr lang="en-US" sz="1800" dirty="0" smtClean="0"/>
                        <a:t>¼ RY</a:t>
                      </a:r>
                      <a:endParaRPr lang="en-US" sz="1800" dirty="0"/>
                    </a:p>
                  </a:txBody>
                  <a:tcPr marT="45735" marB="45735"/>
                </a:tc>
                <a:extLst>
                  <a:ext uri="{0D108BD9-81ED-4DB2-BD59-A6C34878D82A}">
                    <a16:rowId xmlns:a16="http://schemas.microsoft.com/office/drawing/2014/main" val="10000"/>
                  </a:ext>
                </a:extLst>
              </a:tr>
              <a:tr h="492919">
                <a:tc>
                  <a:txBody>
                    <a:bodyPr/>
                    <a:lstStyle/>
                    <a:p>
                      <a:r>
                        <a:rPr lang="en-US" sz="1800" b="1" dirty="0" smtClean="0">
                          <a:solidFill>
                            <a:schemeClr val="bg1"/>
                          </a:solidFill>
                        </a:rPr>
                        <a:t>¼ </a:t>
                      </a:r>
                      <a:r>
                        <a:rPr lang="en-US" sz="1800" b="1" dirty="0" err="1" smtClean="0">
                          <a:solidFill>
                            <a:schemeClr val="bg1"/>
                          </a:solidFill>
                        </a:rPr>
                        <a:t>Ry</a:t>
                      </a:r>
                      <a:endParaRPr lang="en-US" sz="1800" b="1" dirty="0">
                        <a:solidFill>
                          <a:schemeClr val="bg1"/>
                        </a:solidFill>
                      </a:endParaRPr>
                    </a:p>
                  </a:txBody>
                  <a:tcPr marT="45735" marB="45735">
                    <a:solidFill>
                      <a:schemeClr val="accent1"/>
                    </a:solidFill>
                  </a:tcPr>
                </a:tc>
                <a:extLst>
                  <a:ext uri="{0D108BD9-81ED-4DB2-BD59-A6C34878D82A}">
                    <a16:rowId xmlns:a16="http://schemas.microsoft.com/office/drawing/2014/main" val="10001"/>
                  </a:ext>
                </a:extLst>
              </a:tr>
              <a:tr h="492919">
                <a:tc>
                  <a:txBody>
                    <a:bodyPr/>
                    <a:lstStyle/>
                    <a:p>
                      <a:r>
                        <a:rPr lang="en-US" sz="1800" b="1" dirty="0" smtClean="0">
                          <a:solidFill>
                            <a:schemeClr val="bg1"/>
                          </a:solidFill>
                        </a:rPr>
                        <a:t>¼ </a:t>
                      </a:r>
                      <a:r>
                        <a:rPr lang="en-US" sz="1800" b="1" dirty="0" err="1" smtClean="0">
                          <a:solidFill>
                            <a:schemeClr val="bg1"/>
                          </a:solidFill>
                        </a:rPr>
                        <a:t>rY</a:t>
                      </a:r>
                      <a:endParaRPr lang="en-US" sz="1800" b="1" dirty="0">
                        <a:solidFill>
                          <a:schemeClr val="bg1"/>
                        </a:solidFill>
                      </a:endParaRPr>
                    </a:p>
                  </a:txBody>
                  <a:tcPr marT="45735" marB="45735">
                    <a:solidFill>
                      <a:schemeClr val="accent1"/>
                    </a:solidFill>
                  </a:tcPr>
                </a:tc>
                <a:extLst>
                  <a:ext uri="{0D108BD9-81ED-4DB2-BD59-A6C34878D82A}">
                    <a16:rowId xmlns:a16="http://schemas.microsoft.com/office/drawing/2014/main" val="10002"/>
                  </a:ext>
                </a:extLst>
              </a:tr>
              <a:tr h="492919">
                <a:tc>
                  <a:txBody>
                    <a:bodyPr/>
                    <a:lstStyle/>
                    <a:p>
                      <a:r>
                        <a:rPr lang="en-US" sz="1800" b="1" dirty="0" smtClean="0">
                          <a:solidFill>
                            <a:schemeClr val="bg1"/>
                          </a:solidFill>
                        </a:rPr>
                        <a:t>¼ </a:t>
                      </a:r>
                      <a:r>
                        <a:rPr lang="en-US" sz="1800" b="1" dirty="0" err="1" smtClean="0">
                          <a:solidFill>
                            <a:schemeClr val="bg1"/>
                          </a:solidFill>
                        </a:rPr>
                        <a:t>ry</a:t>
                      </a:r>
                      <a:endParaRPr lang="en-US" sz="1800" b="1" dirty="0">
                        <a:solidFill>
                          <a:schemeClr val="bg1"/>
                        </a:solidFill>
                      </a:endParaRPr>
                    </a:p>
                  </a:txBody>
                  <a:tcPr marT="45735" marB="45735">
                    <a:solidFill>
                      <a:schemeClr val="accent1"/>
                    </a:solidFill>
                  </a:tcPr>
                </a:tc>
                <a:extLst>
                  <a:ext uri="{0D108BD9-81ED-4DB2-BD59-A6C34878D82A}">
                    <a16:rowId xmlns:a16="http://schemas.microsoft.com/office/drawing/2014/main" val="10003"/>
                  </a:ext>
                </a:extLst>
              </a:tr>
            </a:tbl>
          </a:graphicData>
        </a:graphic>
      </p:graphicFrame>
      <p:cxnSp>
        <p:nvCxnSpPr>
          <p:cNvPr id="8" name="Straight Arrow Connector 7"/>
          <p:cNvCxnSpPr/>
          <p:nvPr/>
        </p:nvCxnSpPr>
        <p:spPr>
          <a:xfrm flipV="1">
            <a:off x="1295400" y="3962400"/>
            <a:ext cx="106680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371600" y="4343400"/>
            <a:ext cx="9906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295400" y="4800600"/>
            <a:ext cx="1066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295400" y="4953000"/>
            <a:ext cx="106680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9369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304800" y="457200"/>
            <a:ext cx="5562600"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smtClean="0">
                <a:solidFill>
                  <a:srgbClr val="FF0000"/>
                </a:solidFill>
                <a:latin typeface="Calibri" panose="020F0502020204030204" pitchFamily="34" charset="0"/>
              </a:rPr>
              <a:t>B. </a:t>
            </a:r>
            <a:r>
              <a:rPr lang="en-US" altLang="en-US" sz="2400" b="1" dirty="0">
                <a:solidFill>
                  <a:srgbClr val="FF0000"/>
                </a:solidFill>
                <a:latin typeface="Calibri" panose="020F0502020204030204" pitchFamily="34" charset="0"/>
              </a:rPr>
              <a:t>Mendel’s Experiments</a:t>
            </a:r>
          </a:p>
          <a:p>
            <a:pPr eaLnBrk="1" hangingPunct="1"/>
            <a:r>
              <a:rPr lang="en-US" altLang="en-US" sz="2000" b="1" dirty="0">
                <a:solidFill>
                  <a:srgbClr val="00B0F0"/>
                </a:solidFill>
                <a:latin typeface="Calibri" panose="020F0502020204030204" pitchFamily="34" charset="0"/>
              </a:rPr>
              <a:t>1.  Monohybrid Experiments</a:t>
            </a:r>
          </a:p>
          <a:p>
            <a:pPr eaLnBrk="1" hangingPunct="1"/>
            <a:r>
              <a:rPr lang="en-US" altLang="en-US" sz="2000" b="1" dirty="0">
                <a:solidFill>
                  <a:srgbClr val="00B0F0"/>
                </a:solidFill>
                <a:latin typeface="Calibri" panose="020F0502020204030204" pitchFamily="34" charset="0"/>
              </a:rPr>
              <a:t>2.  Monohybrid Test Cross</a:t>
            </a:r>
          </a:p>
          <a:p>
            <a:pPr eaLnBrk="1" hangingPunct="1"/>
            <a:r>
              <a:rPr lang="en-US" altLang="en-US" sz="2000" b="1" dirty="0">
                <a:solidFill>
                  <a:srgbClr val="00B0F0"/>
                </a:solidFill>
                <a:latin typeface="Calibri" panose="020F0502020204030204" pitchFamily="34" charset="0"/>
              </a:rPr>
              <a:t>3.  Dihybrid Experiments</a:t>
            </a:r>
          </a:p>
          <a:p>
            <a:pPr eaLnBrk="1" hangingPunct="1"/>
            <a:r>
              <a:rPr lang="en-US" altLang="en-US" sz="2000" b="1" dirty="0">
                <a:solidFill>
                  <a:srgbClr val="00B0F0"/>
                </a:solidFill>
                <a:latin typeface="Calibri" panose="020F0502020204030204" pitchFamily="34" charset="0"/>
              </a:rPr>
              <a:t>4.  Dihybrid Test Cross</a:t>
            </a:r>
          </a:p>
          <a:p>
            <a:pPr eaLnBrk="1" hangingPunct="1">
              <a:spcBef>
                <a:spcPct val="50000"/>
              </a:spcBef>
            </a:pPr>
            <a:endParaRPr lang="en-US" altLang="en-US" sz="2000" dirty="0">
              <a:latin typeface="Calibri" panose="020F0502020204030204" pitchFamily="34" charset="0"/>
            </a:endParaRPr>
          </a:p>
        </p:txBody>
      </p:sp>
      <p:sp>
        <p:nvSpPr>
          <p:cNvPr id="37891" name="TextBox 2"/>
          <p:cNvSpPr txBox="1">
            <a:spLocks noChangeArrowheads="1"/>
          </p:cNvSpPr>
          <p:nvPr/>
        </p:nvSpPr>
        <p:spPr bwMode="auto">
          <a:xfrm>
            <a:off x="3886200" y="381000"/>
            <a:ext cx="403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rPr>
              <a:t>Cross with a recessive individual that can only give recessive alleles for both traits to all offspring</a:t>
            </a:r>
          </a:p>
        </p:txBody>
      </p:sp>
      <p:sp>
        <p:nvSpPr>
          <p:cNvPr id="4" name="Oval 3"/>
          <p:cNvSpPr/>
          <p:nvPr/>
        </p:nvSpPr>
        <p:spPr>
          <a:xfrm>
            <a:off x="685800" y="4343400"/>
            <a:ext cx="533400" cy="4572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7893" name="TextBox 4"/>
          <p:cNvSpPr txBox="1">
            <a:spLocks noChangeArrowheads="1"/>
          </p:cNvSpPr>
          <p:nvPr/>
        </p:nvSpPr>
        <p:spPr bwMode="auto">
          <a:xfrm>
            <a:off x="533400" y="49530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RrYy</a:t>
            </a:r>
          </a:p>
        </p:txBody>
      </p:sp>
      <p:graphicFrame>
        <p:nvGraphicFramePr>
          <p:cNvPr id="6" name="Table 5"/>
          <p:cNvGraphicFramePr>
            <a:graphicFrameLocks noGrp="1"/>
          </p:cNvGraphicFramePr>
          <p:nvPr/>
        </p:nvGraphicFramePr>
        <p:xfrm>
          <a:off x="2514600" y="3657600"/>
          <a:ext cx="1168400" cy="1971676"/>
        </p:xfrm>
        <a:graphic>
          <a:graphicData uri="http://schemas.openxmlformats.org/drawingml/2006/table">
            <a:tbl>
              <a:tblPr firstRow="1" bandRow="1">
                <a:tableStyleId>{5C22544A-7EE6-4342-B048-85BDC9FD1C3A}</a:tableStyleId>
              </a:tblPr>
              <a:tblGrid>
                <a:gridCol w="1168400">
                  <a:extLst>
                    <a:ext uri="{9D8B030D-6E8A-4147-A177-3AD203B41FA5}">
                      <a16:colId xmlns:a16="http://schemas.microsoft.com/office/drawing/2014/main" val="20000"/>
                    </a:ext>
                  </a:extLst>
                </a:gridCol>
              </a:tblGrid>
              <a:tr h="492919">
                <a:tc>
                  <a:txBody>
                    <a:bodyPr/>
                    <a:lstStyle/>
                    <a:p>
                      <a:r>
                        <a:rPr lang="en-US" sz="1800" dirty="0" smtClean="0"/>
                        <a:t>¼ RY</a:t>
                      </a:r>
                      <a:endParaRPr lang="en-US" sz="1800" dirty="0"/>
                    </a:p>
                  </a:txBody>
                  <a:tcPr marT="45735" marB="45735"/>
                </a:tc>
                <a:extLst>
                  <a:ext uri="{0D108BD9-81ED-4DB2-BD59-A6C34878D82A}">
                    <a16:rowId xmlns:a16="http://schemas.microsoft.com/office/drawing/2014/main" val="10000"/>
                  </a:ext>
                </a:extLst>
              </a:tr>
              <a:tr h="492919">
                <a:tc>
                  <a:txBody>
                    <a:bodyPr/>
                    <a:lstStyle/>
                    <a:p>
                      <a:r>
                        <a:rPr lang="en-US" sz="1800" b="1" dirty="0" smtClean="0">
                          <a:solidFill>
                            <a:schemeClr val="bg1"/>
                          </a:solidFill>
                        </a:rPr>
                        <a:t>¼ </a:t>
                      </a:r>
                      <a:r>
                        <a:rPr lang="en-US" sz="1800" b="1" dirty="0" err="1" smtClean="0">
                          <a:solidFill>
                            <a:schemeClr val="bg1"/>
                          </a:solidFill>
                        </a:rPr>
                        <a:t>Ry</a:t>
                      </a:r>
                      <a:endParaRPr lang="en-US" sz="1800" b="1" dirty="0">
                        <a:solidFill>
                          <a:schemeClr val="bg1"/>
                        </a:solidFill>
                      </a:endParaRPr>
                    </a:p>
                  </a:txBody>
                  <a:tcPr marT="45735" marB="45735">
                    <a:solidFill>
                      <a:schemeClr val="accent1"/>
                    </a:solidFill>
                  </a:tcPr>
                </a:tc>
                <a:extLst>
                  <a:ext uri="{0D108BD9-81ED-4DB2-BD59-A6C34878D82A}">
                    <a16:rowId xmlns:a16="http://schemas.microsoft.com/office/drawing/2014/main" val="10001"/>
                  </a:ext>
                </a:extLst>
              </a:tr>
              <a:tr h="492919">
                <a:tc>
                  <a:txBody>
                    <a:bodyPr/>
                    <a:lstStyle/>
                    <a:p>
                      <a:r>
                        <a:rPr lang="en-US" sz="1800" b="1" dirty="0" smtClean="0">
                          <a:solidFill>
                            <a:schemeClr val="bg1"/>
                          </a:solidFill>
                        </a:rPr>
                        <a:t>¼ </a:t>
                      </a:r>
                      <a:r>
                        <a:rPr lang="en-US" sz="1800" b="1" dirty="0" err="1" smtClean="0">
                          <a:solidFill>
                            <a:schemeClr val="bg1"/>
                          </a:solidFill>
                        </a:rPr>
                        <a:t>rY</a:t>
                      </a:r>
                      <a:endParaRPr lang="en-US" sz="1800" b="1" dirty="0">
                        <a:solidFill>
                          <a:schemeClr val="bg1"/>
                        </a:solidFill>
                      </a:endParaRPr>
                    </a:p>
                  </a:txBody>
                  <a:tcPr marT="45735" marB="45735">
                    <a:solidFill>
                      <a:schemeClr val="accent1"/>
                    </a:solidFill>
                  </a:tcPr>
                </a:tc>
                <a:extLst>
                  <a:ext uri="{0D108BD9-81ED-4DB2-BD59-A6C34878D82A}">
                    <a16:rowId xmlns:a16="http://schemas.microsoft.com/office/drawing/2014/main" val="10002"/>
                  </a:ext>
                </a:extLst>
              </a:tr>
              <a:tr h="492919">
                <a:tc>
                  <a:txBody>
                    <a:bodyPr/>
                    <a:lstStyle/>
                    <a:p>
                      <a:r>
                        <a:rPr lang="en-US" sz="1800" b="1" dirty="0" smtClean="0">
                          <a:solidFill>
                            <a:schemeClr val="bg1"/>
                          </a:solidFill>
                        </a:rPr>
                        <a:t>¼ </a:t>
                      </a:r>
                      <a:r>
                        <a:rPr lang="en-US" sz="1800" b="1" dirty="0" err="1" smtClean="0">
                          <a:solidFill>
                            <a:schemeClr val="bg1"/>
                          </a:solidFill>
                        </a:rPr>
                        <a:t>ry</a:t>
                      </a:r>
                      <a:endParaRPr lang="en-US" sz="1800" b="1" dirty="0">
                        <a:solidFill>
                          <a:schemeClr val="bg1"/>
                        </a:solidFill>
                      </a:endParaRPr>
                    </a:p>
                  </a:txBody>
                  <a:tcPr marT="45735" marB="45735">
                    <a:solidFill>
                      <a:schemeClr val="accent1"/>
                    </a:solidFill>
                  </a:tcPr>
                </a:tc>
                <a:extLst>
                  <a:ext uri="{0D108BD9-81ED-4DB2-BD59-A6C34878D82A}">
                    <a16:rowId xmlns:a16="http://schemas.microsoft.com/office/drawing/2014/main" val="10003"/>
                  </a:ext>
                </a:extLst>
              </a:tr>
            </a:tbl>
          </a:graphicData>
        </a:graphic>
      </p:graphicFrame>
      <p:cxnSp>
        <p:nvCxnSpPr>
          <p:cNvPr id="8" name="Straight Arrow Connector 7"/>
          <p:cNvCxnSpPr/>
          <p:nvPr/>
        </p:nvCxnSpPr>
        <p:spPr>
          <a:xfrm flipV="1">
            <a:off x="1295400" y="3962400"/>
            <a:ext cx="106680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371600" y="4343400"/>
            <a:ext cx="9906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295400" y="4800600"/>
            <a:ext cx="1066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295400" y="4953000"/>
            <a:ext cx="106680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7910" name="Group 12"/>
          <p:cNvGrpSpPr>
            <a:grpSpLocks/>
          </p:cNvGrpSpPr>
          <p:nvPr/>
        </p:nvGrpSpPr>
        <p:grpSpPr bwMode="auto">
          <a:xfrm>
            <a:off x="4038600" y="1600200"/>
            <a:ext cx="736600" cy="584200"/>
            <a:chOff x="5978525" y="3613150"/>
            <a:chExt cx="736600" cy="584200"/>
          </a:xfrm>
        </p:grpSpPr>
        <p:sp>
          <p:nvSpPr>
            <p:cNvPr id="14" name="Freeform 13"/>
            <p:cNvSpPr/>
            <p:nvPr/>
          </p:nvSpPr>
          <p:spPr>
            <a:xfrm>
              <a:off x="5978525" y="3613150"/>
              <a:ext cx="736600" cy="584200"/>
            </a:xfrm>
            <a:custGeom>
              <a:avLst/>
              <a:gdLst>
                <a:gd name="connsiteX0" fmla="*/ 496598 w 736440"/>
                <a:gd name="connsiteY0" fmla="*/ 119921 h 584616"/>
                <a:gd name="connsiteX1" fmla="*/ 421647 w 736440"/>
                <a:gd name="connsiteY1" fmla="*/ 44970 h 584616"/>
                <a:gd name="connsiteX2" fmla="*/ 331706 w 736440"/>
                <a:gd name="connsiteY2" fmla="*/ 0 h 584616"/>
                <a:gd name="connsiteX3" fmla="*/ 211785 w 736440"/>
                <a:gd name="connsiteY3" fmla="*/ 74950 h 584616"/>
                <a:gd name="connsiteX4" fmla="*/ 196795 w 736440"/>
                <a:gd name="connsiteY4" fmla="*/ 164891 h 584616"/>
                <a:gd name="connsiteX5" fmla="*/ 31903 w 736440"/>
                <a:gd name="connsiteY5" fmla="*/ 254832 h 584616"/>
                <a:gd name="connsiteX6" fmla="*/ 46893 w 736440"/>
                <a:gd name="connsiteY6" fmla="*/ 314793 h 584616"/>
                <a:gd name="connsiteX7" fmla="*/ 136834 w 736440"/>
                <a:gd name="connsiteY7" fmla="*/ 374754 h 584616"/>
                <a:gd name="connsiteX8" fmla="*/ 196795 w 736440"/>
                <a:gd name="connsiteY8" fmla="*/ 539645 h 584616"/>
                <a:gd name="connsiteX9" fmla="*/ 286736 w 736440"/>
                <a:gd name="connsiteY9" fmla="*/ 554636 h 584616"/>
                <a:gd name="connsiteX10" fmla="*/ 376677 w 736440"/>
                <a:gd name="connsiteY10" fmla="*/ 584616 h 584616"/>
                <a:gd name="connsiteX11" fmla="*/ 571549 w 736440"/>
                <a:gd name="connsiteY11" fmla="*/ 539645 h 584616"/>
                <a:gd name="connsiteX12" fmla="*/ 616519 w 736440"/>
                <a:gd name="connsiteY12" fmla="*/ 524655 h 584616"/>
                <a:gd name="connsiteX13" fmla="*/ 646499 w 736440"/>
                <a:gd name="connsiteY13" fmla="*/ 359763 h 584616"/>
                <a:gd name="connsiteX14" fmla="*/ 706460 w 736440"/>
                <a:gd name="connsiteY14" fmla="*/ 344773 h 584616"/>
                <a:gd name="connsiteX15" fmla="*/ 706460 w 736440"/>
                <a:gd name="connsiteY15" fmla="*/ 254832 h 584616"/>
                <a:gd name="connsiteX16" fmla="*/ 661490 w 736440"/>
                <a:gd name="connsiteY16" fmla="*/ 239842 h 584616"/>
                <a:gd name="connsiteX17" fmla="*/ 631509 w 736440"/>
                <a:gd name="connsiteY17" fmla="*/ 209862 h 584616"/>
                <a:gd name="connsiteX18" fmla="*/ 616519 w 736440"/>
                <a:gd name="connsiteY18" fmla="*/ 119921 h 584616"/>
                <a:gd name="connsiteX19" fmla="*/ 496598 w 736440"/>
                <a:gd name="connsiteY19" fmla="*/ 119921 h 58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6440" h="584616">
                  <a:moveTo>
                    <a:pt x="496598" y="119921"/>
                  </a:moveTo>
                  <a:cubicBezTo>
                    <a:pt x="464119" y="107429"/>
                    <a:pt x="521582" y="144905"/>
                    <a:pt x="421647" y="44970"/>
                  </a:cubicBezTo>
                  <a:cubicBezTo>
                    <a:pt x="392588" y="15911"/>
                    <a:pt x="368282" y="12192"/>
                    <a:pt x="331706" y="0"/>
                  </a:cubicBezTo>
                  <a:cubicBezTo>
                    <a:pt x="224674" y="35677"/>
                    <a:pt x="259295" y="3686"/>
                    <a:pt x="211785" y="74950"/>
                  </a:cubicBezTo>
                  <a:cubicBezTo>
                    <a:pt x="206788" y="104930"/>
                    <a:pt x="222437" y="148573"/>
                    <a:pt x="196795" y="164891"/>
                  </a:cubicBezTo>
                  <a:cubicBezTo>
                    <a:pt x="0" y="290124"/>
                    <a:pt x="67671" y="75992"/>
                    <a:pt x="31903" y="254832"/>
                  </a:cubicBezTo>
                  <a:cubicBezTo>
                    <a:pt x="36900" y="274819"/>
                    <a:pt x="31066" y="301604"/>
                    <a:pt x="46893" y="314793"/>
                  </a:cubicBezTo>
                  <a:cubicBezTo>
                    <a:pt x="163776" y="412195"/>
                    <a:pt x="97391" y="256423"/>
                    <a:pt x="136834" y="374754"/>
                  </a:cubicBezTo>
                  <a:cubicBezTo>
                    <a:pt x="145833" y="455749"/>
                    <a:pt x="117353" y="513164"/>
                    <a:pt x="196795" y="539645"/>
                  </a:cubicBezTo>
                  <a:cubicBezTo>
                    <a:pt x="225629" y="549256"/>
                    <a:pt x="257250" y="547264"/>
                    <a:pt x="286736" y="554636"/>
                  </a:cubicBezTo>
                  <a:cubicBezTo>
                    <a:pt x="317394" y="562301"/>
                    <a:pt x="376677" y="584616"/>
                    <a:pt x="376677" y="584616"/>
                  </a:cubicBezTo>
                  <a:cubicBezTo>
                    <a:pt x="512894" y="565157"/>
                    <a:pt x="448088" y="580799"/>
                    <a:pt x="571549" y="539645"/>
                  </a:cubicBezTo>
                  <a:lnTo>
                    <a:pt x="616519" y="524655"/>
                  </a:lnTo>
                  <a:cubicBezTo>
                    <a:pt x="605879" y="439535"/>
                    <a:pt x="569371" y="403837"/>
                    <a:pt x="646499" y="359763"/>
                  </a:cubicBezTo>
                  <a:cubicBezTo>
                    <a:pt x="664387" y="349541"/>
                    <a:pt x="686473" y="349770"/>
                    <a:pt x="706460" y="344773"/>
                  </a:cubicBezTo>
                  <a:cubicBezTo>
                    <a:pt x="716453" y="314793"/>
                    <a:pt x="736440" y="284813"/>
                    <a:pt x="706460" y="254832"/>
                  </a:cubicBezTo>
                  <a:cubicBezTo>
                    <a:pt x="695287" y="243659"/>
                    <a:pt x="676480" y="244839"/>
                    <a:pt x="661490" y="239842"/>
                  </a:cubicBezTo>
                  <a:cubicBezTo>
                    <a:pt x="651496" y="229849"/>
                    <a:pt x="636471" y="223095"/>
                    <a:pt x="631509" y="209862"/>
                  </a:cubicBezTo>
                  <a:cubicBezTo>
                    <a:pt x="620837" y="181403"/>
                    <a:pt x="636533" y="142795"/>
                    <a:pt x="616519" y="119921"/>
                  </a:cubicBezTo>
                  <a:cubicBezTo>
                    <a:pt x="565519" y="61635"/>
                    <a:pt x="529077" y="132413"/>
                    <a:pt x="496598" y="119921"/>
                  </a:cubicBezTo>
                  <a:close/>
                </a:path>
              </a:pathLst>
            </a:cu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Freeform 14"/>
            <p:cNvSpPr/>
            <p:nvPr/>
          </p:nvSpPr>
          <p:spPr>
            <a:xfrm>
              <a:off x="6318250" y="3762375"/>
              <a:ext cx="187325" cy="195263"/>
            </a:xfrm>
            <a:custGeom>
              <a:avLst/>
              <a:gdLst>
                <a:gd name="connsiteX0" fmla="*/ 8033 w 187915"/>
                <a:gd name="connsiteY0" fmla="*/ 0 h 194872"/>
                <a:gd name="connsiteX1" fmla="*/ 53004 w 187915"/>
                <a:gd name="connsiteY1" fmla="*/ 29980 h 194872"/>
                <a:gd name="connsiteX2" fmla="*/ 67994 w 187915"/>
                <a:gd name="connsiteY2" fmla="*/ 179882 h 194872"/>
                <a:gd name="connsiteX3" fmla="*/ 112964 w 187915"/>
                <a:gd name="connsiteY3" fmla="*/ 194872 h 194872"/>
                <a:gd name="connsiteX4" fmla="*/ 187915 w 187915"/>
                <a:gd name="connsiteY4" fmla="*/ 179882 h 194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15" h="194872">
                  <a:moveTo>
                    <a:pt x="8033" y="0"/>
                  </a:moveTo>
                  <a:cubicBezTo>
                    <a:pt x="23023" y="9993"/>
                    <a:pt x="49096" y="12393"/>
                    <a:pt x="53004" y="29980"/>
                  </a:cubicBezTo>
                  <a:cubicBezTo>
                    <a:pt x="71581" y="113575"/>
                    <a:pt x="0" y="125487"/>
                    <a:pt x="67994" y="179882"/>
                  </a:cubicBezTo>
                  <a:cubicBezTo>
                    <a:pt x="80332" y="189753"/>
                    <a:pt x="97974" y="189875"/>
                    <a:pt x="112964" y="194872"/>
                  </a:cubicBezTo>
                  <a:cubicBezTo>
                    <a:pt x="167416" y="176722"/>
                    <a:pt x="142134" y="179882"/>
                    <a:pt x="187915" y="179882"/>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 name="Freeform 15"/>
            <p:cNvSpPr/>
            <p:nvPr/>
          </p:nvSpPr>
          <p:spPr>
            <a:xfrm>
              <a:off x="6178550" y="3941763"/>
              <a:ext cx="296863" cy="225425"/>
            </a:xfrm>
            <a:custGeom>
              <a:avLst/>
              <a:gdLst>
                <a:gd name="connsiteX0" fmla="*/ 27350 w 297173"/>
                <a:gd name="connsiteY0" fmla="*/ 0 h 224957"/>
                <a:gd name="connsiteX1" fmla="*/ 42340 w 297173"/>
                <a:gd name="connsiteY1" fmla="*/ 44971 h 224957"/>
                <a:gd name="connsiteX2" fmla="*/ 282183 w 297173"/>
                <a:gd name="connsiteY2" fmla="*/ 164892 h 224957"/>
                <a:gd name="connsiteX3" fmla="*/ 297173 w 297173"/>
                <a:gd name="connsiteY3" fmla="*/ 209862 h 224957"/>
              </a:gdLst>
              <a:ahLst/>
              <a:cxnLst>
                <a:cxn ang="0">
                  <a:pos x="connsiteX0" y="connsiteY0"/>
                </a:cxn>
                <a:cxn ang="0">
                  <a:pos x="connsiteX1" y="connsiteY1"/>
                </a:cxn>
                <a:cxn ang="0">
                  <a:pos x="connsiteX2" y="connsiteY2"/>
                </a:cxn>
                <a:cxn ang="0">
                  <a:pos x="connsiteX3" y="connsiteY3"/>
                </a:cxn>
              </a:cxnLst>
              <a:rect l="l" t="t" r="r" b="b"/>
              <a:pathLst>
                <a:path w="297173" h="224957">
                  <a:moveTo>
                    <a:pt x="27350" y="0"/>
                  </a:moveTo>
                  <a:cubicBezTo>
                    <a:pt x="32347" y="14990"/>
                    <a:pt x="39241" y="29477"/>
                    <a:pt x="42340" y="44971"/>
                  </a:cubicBezTo>
                  <a:cubicBezTo>
                    <a:pt x="78337" y="224957"/>
                    <a:pt x="0" y="146080"/>
                    <a:pt x="282183" y="164892"/>
                  </a:cubicBezTo>
                  <a:lnTo>
                    <a:pt x="297173" y="209862"/>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37911" name="TextBox 16"/>
          <p:cNvSpPr txBox="1">
            <a:spLocks noChangeArrowheads="1"/>
          </p:cNvSpPr>
          <p:nvPr/>
        </p:nvSpPr>
        <p:spPr bwMode="auto">
          <a:xfrm>
            <a:off x="4876800" y="1676400"/>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rryy</a:t>
            </a:r>
          </a:p>
        </p:txBody>
      </p:sp>
      <p:cxnSp>
        <p:nvCxnSpPr>
          <p:cNvPr id="19" name="Straight Arrow Connector 18"/>
          <p:cNvCxnSpPr/>
          <p:nvPr/>
        </p:nvCxnSpPr>
        <p:spPr>
          <a:xfrm rot="5400000">
            <a:off x="4192588" y="2514600"/>
            <a:ext cx="455612"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2" name="Table 21"/>
          <p:cNvGraphicFramePr>
            <a:graphicFrameLocks noGrp="1"/>
          </p:cNvGraphicFramePr>
          <p:nvPr/>
        </p:nvGraphicFramePr>
        <p:xfrm>
          <a:off x="3810000" y="3657600"/>
          <a:ext cx="1168400" cy="1971676"/>
        </p:xfrm>
        <a:graphic>
          <a:graphicData uri="http://schemas.openxmlformats.org/drawingml/2006/table">
            <a:tbl>
              <a:tblPr firstRow="1" bandRow="1">
                <a:tableStyleId>{5C22544A-7EE6-4342-B048-85BDC9FD1C3A}</a:tableStyleId>
              </a:tblPr>
              <a:tblGrid>
                <a:gridCol w="1168400">
                  <a:extLst>
                    <a:ext uri="{9D8B030D-6E8A-4147-A177-3AD203B41FA5}">
                      <a16:colId xmlns:a16="http://schemas.microsoft.com/office/drawing/2014/main" val="20000"/>
                    </a:ext>
                  </a:extLst>
                </a:gridCol>
              </a:tblGrid>
              <a:tr h="492919">
                <a:tc>
                  <a:txBody>
                    <a:bodyPr/>
                    <a:lstStyle/>
                    <a:p>
                      <a:r>
                        <a:rPr lang="en-US" sz="1800" dirty="0" smtClean="0"/>
                        <a:t>¼ </a:t>
                      </a:r>
                      <a:r>
                        <a:rPr lang="en-US" sz="1800" dirty="0" err="1" smtClean="0"/>
                        <a:t>RrYy</a:t>
                      </a:r>
                      <a:endParaRPr lang="en-US" sz="1800" dirty="0"/>
                    </a:p>
                  </a:txBody>
                  <a:tcPr marT="45735" marB="45735"/>
                </a:tc>
                <a:extLst>
                  <a:ext uri="{0D108BD9-81ED-4DB2-BD59-A6C34878D82A}">
                    <a16:rowId xmlns:a16="http://schemas.microsoft.com/office/drawing/2014/main" val="10000"/>
                  </a:ext>
                </a:extLst>
              </a:tr>
              <a:tr h="492919">
                <a:tc>
                  <a:txBody>
                    <a:bodyPr/>
                    <a:lstStyle/>
                    <a:p>
                      <a:r>
                        <a:rPr lang="en-US" sz="1800" b="1" dirty="0" smtClean="0">
                          <a:solidFill>
                            <a:schemeClr val="bg1"/>
                          </a:solidFill>
                        </a:rPr>
                        <a:t>¼ </a:t>
                      </a:r>
                      <a:r>
                        <a:rPr lang="en-US" sz="1800" b="1" dirty="0" err="1" smtClean="0">
                          <a:solidFill>
                            <a:schemeClr val="bg1"/>
                          </a:solidFill>
                        </a:rPr>
                        <a:t>Rryy</a:t>
                      </a:r>
                      <a:endParaRPr lang="en-US" sz="1800" b="1" dirty="0">
                        <a:solidFill>
                          <a:schemeClr val="bg1"/>
                        </a:solidFill>
                      </a:endParaRPr>
                    </a:p>
                  </a:txBody>
                  <a:tcPr marT="45735" marB="45735">
                    <a:solidFill>
                      <a:schemeClr val="accent1"/>
                    </a:solidFill>
                  </a:tcPr>
                </a:tc>
                <a:extLst>
                  <a:ext uri="{0D108BD9-81ED-4DB2-BD59-A6C34878D82A}">
                    <a16:rowId xmlns:a16="http://schemas.microsoft.com/office/drawing/2014/main" val="10001"/>
                  </a:ext>
                </a:extLst>
              </a:tr>
              <a:tr h="492919">
                <a:tc>
                  <a:txBody>
                    <a:bodyPr/>
                    <a:lstStyle/>
                    <a:p>
                      <a:r>
                        <a:rPr lang="en-US" sz="1800" b="1" dirty="0" smtClean="0">
                          <a:solidFill>
                            <a:schemeClr val="bg1"/>
                          </a:solidFill>
                        </a:rPr>
                        <a:t>¼ </a:t>
                      </a:r>
                      <a:r>
                        <a:rPr lang="en-US" sz="1800" b="1" dirty="0" err="1" smtClean="0">
                          <a:solidFill>
                            <a:schemeClr val="bg1"/>
                          </a:solidFill>
                        </a:rPr>
                        <a:t>rrYy</a:t>
                      </a:r>
                      <a:endParaRPr lang="en-US" sz="1800" b="1" dirty="0">
                        <a:solidFill>
                          <a:schemeClr val="bg1"/>
                        </a:solidFill>
                      </a:endParaRPr>
                    </a:p>
                  </a:txBody>
                  <a:tcPr marT="45735" marB="45735">
                    <a:solidFill>
                      <a:schemeClr val="accent1"/>
                    </a:solidFill>
                  </a:tcPr>
                </a:tc>
                <a:extLst>
                  <a:ext uri="{0D108BD9-81ED-4DB2-BD59-A6C34878D82A}">
                    <a16:rowId xmlns:a16="http://schemas.microsoft.com/office/drawing/2014/main" val="10002"/>
                  </a:ext>
                </a:extLst>
              </a:tr>
              <a:tr h="492919">
                <a:tc>
                  <a:txBody>
                    <a:bodyPr/>
                    <a:lstStyle/>
                    <a:p>
                      <a:r>
                        <a:rPr lang="en-US" sz="1800" b="1" dirty="0" smtClean="0">
                          <a:solidFill>
                            <a:schemeClr val="bg1"/>
                          </a:solidFill>
                        </a:rPr>
                        <a:t>¼ </a:t>
                      </a:r>
                      <a:r>
                        <a:rPr lang="en-US" sz="1800" b="1" dirty="0" err="1" smtClean="0">
                          <a:solidFill>
                            <a:schemeClr val="bg1"/>
                          </a:solidFill>
                        </a:rPr>
                        <a:t>rryy</a:t>
                      </a:r>
                      <a:endParaRPr lang="en-US" sz="1800" b="1" dirty="0">
                        <a:solidFill>
                          <a:schemeClr val="bg1"/>
                        </a:solidFill>
                      </a:endParaRPr>
                    </a:p>
                  </a:txBody>
                  <a:tcPr marT="45735" marB="45735">
                    <a:solidFill>
                      <a:schemeClr val="accent1"/>
                    </a:solidFill>
                  </a:tcPr>
                </a:tc>
                <a:extLst>
                  <a:ext uri="{0D108BD9-81ED-4DB2-BD59-A6C34878D82A}">
                    <a16:rowId xmlns:a16="http://schemas.microsoft.com/office/drawing/2014/main" val="10003"/>
                  </a:ext>
                </a:extLst>
              </a:tr>
            </a:tbl>
          </a:graphicData>
        </a:graphic>
      </p:graphicFrame>
      <p:sp>
        <p:nvSpPr>
          <p:cNvPr id="37925" name="TextBox 22"/>
          <p:cNvSpPr txBox="1">
            <a:spLocks noChangeArrowheads="1"/>
          </p:cNvSpPr>
          <p:nvPr/>
        </p:nvSpPr>
        <p:spPr bwMode="auto">
          <a:xfrm>
            <a:off x="3886200" y="2819400"/>
            <a:ext cx="152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All gametes = ry</a:t>
            </a:r>
          </a:p>
        </p:txBody>
      </p:sp>
      <p:sp>
        <p:nvSpPr>
          <p:cNvPr id="37926" name="TextBox 23"/>
          <p:cNvSpPr txBox="1">
            <a:spLocks noChangeArrowheads="1"/>
          </p:cNvSpPr>
          <p:nvPr/>
        </p:nvSpPr>
        <p:spPr bwMode="auto">
          <a:xfrm>
            <a:off x="3657600" y="5715000"/>
            <a:ext cx="1600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rPr>
              <a:t>Genotypic Frequencies in offspring</a:t>
            </a:r>
          </a:p>
        </p:txBody>
      </p:sp>
    </p:spTree>
    <p:extLst>
      <p:ext uri="{BB962C8B-B14F-4D97-AF65-F5344CB8AC3E}">
        <p14:creationId xmlns:p14="http://schemas.microsoft.com/office/powerpoint/2010/main" val="6032615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
          <p:cNvSpPr txBox="1">
            <a:spLocks noChangeArrowheads="1"/>
          </p:cNvSpPr>
          <p:nvPr/>
        </p:nvSpPr>
        <p:spPr bwMode="auto">
          <a:xfrm>
            <a:off x="304800" y="457200"/>
            <a:ext cx="5562600"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smtClean="0">
                <a:solidFill>
                  <a:srgbClr val="FF0000"/>
                </a:solidFill>
                <a:latin typeface="Calibri" panose="020F0502020204030204" pitchFamily="34" charset="0"/>
              </a:rPr>
              <a:t>B. </a:t>
            </a:r>
            <a:r>
              <a:rPr lang="en-US" altLang="en-US" sz="2400" b="1" dirty="0">
                <a:solidFill>
                  <a:srgbClr val="FF0000"/>
                </a:solidFill>
                <a:latin typeface="Calibri" panose="020F0502020204030204" pitchFamily="34" charset="0"/>
              </a:rPr>
              <a:t>Mendel’s Experiments</a:t>
            </a:r>
          </a:p>
          <a:p>
            <a:pPr eaLnBrk="1" hangingPunct="1"/>
            <a:r>
              <a:rPr lang="en-US" altLang="en-US" sz="2000" b="1" dirty="0">
                <a:solidFill>
                  <a:srgbClr val="00B0F0"/>
                </a:solidFill>
                <a:latin typeface="Calibri" panose="020F0502020204030204" pitchFamily="34" charset="0"/>
              </a:rPr>
              <a:t>1.  Monohybrid Experiments</a:t>
            </a:r>
          </a:p>
          <a:p>
            <a:pPr eaLnBrk="1" hangingPunct="1"/>
            <a:r>
              <a:rPr lang="en-US" altLang="en-US" sz="2000" b="1" dirty="0">
                <a:solidFill>
                  <a:srgbClr val="00B0F0"/>
                </a:solidFill>
                <a:latin typeface="Calibri" panose="020F0502020204030204" pitchFamily="34" charset="0"/>
              </a:rPr>
              <a:t>2.  Monohybrid Test Cross</a:t>
            </a:r>
          </a:p>
          <a:p>
            <a:pPr eaLnBrk="1" hangingPunct="1"/>
            <a:r>
              <a:rPr lang="en-US" altLang="en-US" sz="2000" b="1" dirty="0">
                <a:solidFill>
                  <a:srgbClr val="00B0F0"/>
                </a:solidFill>
                <a:latin typeface="Calibri" panose="020F0502020204030204" pitchFamily="34" charset="0"/>
              </a:rPr>
              <a:t>3.  Dihybrid Experiments</a:t>
            </a:r>
          </a:p>
          <a:p>
            <a:pPr eaLnBrk="1" hangingPunct="1"/>
            <a:r>
              <a:rPr lang="en-US" altLang="en-US" sz="2000" b="1" dirty="0">
                <a:solidFill>
                  <a:srgbClr val="00B0F0"/>
                </a:solidFill>
                <a:latin typeface="Calibri" panose="020F0502020204030204" pitchFamily="34" charset="0"/>
              </a:rPr>
              <a:t>4.  Dihybrid Test Cross</a:t>
            </a:r>
          </a:p>
          <a:p>
            <a:pPr eaLnBrk="1" hangingPunct="1">
              <a:spcBef>
                <a:spcPct val="50000"/>
              </a:spcBef>
            </a:pPr>
            <a:endParaRPr lang="en-US" altLang="en-US" sz="2000" dirty="0">
              <a:latin typeface="Calibri" panose="020F0502020204030204" pitchFamily="34" charset="0"/>
            </a:endParaRPr>
          </a:p>
        </p:txBody>
      </p:sp>
      <p:sp>
        <p:nvSpPr>
          <p:cNvPr id="38915" name="TextBox 2"/>
          <p:cNvSpPr txBox="1">
            <a:spLocks noChangeArrowheads="1"/>
          </p:cNvSpPr>
          <p:nvPr/>
        </p:nvSpPr>
        <p:spPr bwMode="auto">
          <a:xfrm>
            <a:off x="3886200" y="381000"/>
            <a:ext cx="403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rPr>
              <a:t>Cross with a recessive individual that can only give recessive alleles for both traits to all offspring</a:t>
            </a:r>
          </a:p>
        </p:txBody>
      </p:sp>
      <p:sp>
        <p:nvSpPr>
          <p:cNvPr id="4" name="Oval 3"/>
          <p:cNvSpPr/>
          <p:nvPr/>
        </p:nvSpPr>
        <p:spPr>
          <a:xfrm>
            <a:off x="685800" y="4343400"/>
            <a:ext cx="533400" cy="4572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8917" name="TextBox 4"/>
          <p:cNvSpPr txBox="1">
            <a:spLocks noChangeArrowheads="1"/>
          </p:cNvSpPr>
          <p:nvPr/>
        </p:nvSpPr>
        <p:spPr bwMode="auto">
          <a:xfrm>
            <a:off x="533400" y="49530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RrYy</a:t>
            </a:r>
          </a:p>
        </p:txBody>
      </p:sp>
      <p:graphicFrame>
        <p:nvGraphicFramePr>
          <p:cNvPr id="6" name="Table 5"/>
          <p:cNvGraphicFramePr>
            <a:graphicFrameLocks noGrp="1"/>
          </p:cNvGraphicFramePr>
          <p:nvPr/>
        </p:nvGraphicFramePr>
        <p:xfrm>
          <a:off x="2514600" y="3657600"/>
          <a:ext cx="1168400" cy="1971676"/>
        </p:xfrm>
        <a:graphic>
          <a:graphicData uri="http://schemas.openxmlformats.org/drawingml/2006/table">
            <a:tbl>
              <a:tblPr firstRow="1" bandRow="1">
                <a:tableStyleId>{5C22544A-7EE6-4342-B048-85BDC9FD1C3A}</a:tableStyleId>
              </a:tblPr>
              <a:tblGrid>
                <a:gridCol w="1168400">
                  <a:extLst>
                    <a:ext uri="{9D8B030D-6E8A-4147-A177-3AD203B41FA5}">
                      <a16:colId xmlns:a16="http://schemas.microsoft.com/office/drawing/2014/main" val="20000"/>
                    </a:ext>
                  </a:extLst>
                </a:gridCol>
              </a:tblGrid>
              <a:tr h="492919">
                <a:tc>
                  <a:txBody>
                    <a:bodyPr/>
                    <a:lstStyle/>
                    <a:p>
                      <a:r>
                        <a:rPr lang="en-US" sz="1800" dirty="0" smtClean="0"/>
                        <a:t>¼ RY</a:t>
                      </a:r>
                      <a:endParaRPr lang="en-US" sz="1800" dirty="0"/>
                    </a:p>
                  </a:txBody>
                  <a:tcPr marT="45735" marB="45735"/>
                </a:tc>
                <a:extLst>
                  <a:ext uri="{0D108BD9-81ED-4DB2-BD59-A6C34878D82A}">
                    <a16:rowId xmlns:a16="http://schemas.microsoft.com/office/drawing/2014/main" val="10000"/>
                  </a:ext>
                </a:extLst>
              </a:tr>
              <a:tr h="492919">
                <a:tc>
                  <a:txBody>
                    <a:bodyPr/>
                    <a:lstStyle/>
                    <a:p>
                      <a:r>
                        <a:rPr lang="en-US" sz="1800" b="1" dirty="0" smtClean="0">
                          <a:solidFill>
                            <a:schemeClr val="bg1"/>
                          </a:solidFill>
                        </a:rPr>
                        <a:t>¼ </a:t>
                      </a:r>
                      <a:r>
                        <a:rPr lang="en-US" sz="1800" b="1" dirty="0" err="1" smtClean="0">
                          <a:solidFill>
                            <a:schemeClr val="bg1"/>
                          </a:solidFill>
                        </a:rPr>
                        <a:t>Ry</a:t>
                      </a:r>
                      <a:endParaRPr lang="en-US" sz="1800" b="1" dirty="0">
                        <a:solidFill>
                          <a:schemeClr val="bg1"/>
                        </a:solidFill>
                      </a:endParaRPr>
                    </a:p>
                  </a:txBody>
                  <a:tcPr marT="45735" marB="45735">
                    <a:solidFill>
                      <a:schemeClr val="accent1"/>
                    </a:solidFill>
                  </a:tcPr>
                </a:tc>
                <a:extLst>
                  <a:ext uri="{0D108BD9-81ED-4DB2-BD59-A6C34878D82A}">
                    <a16:rowId xmlns:a16="http://schemas.microsoft.com/office/drawing/2014/main" val="10001"/>
                  </a:ext>
                </a:extLst>
              </a:tr>
              <a:tr h="492919">
                <a:tc>
                  <a:txBody>
                    <a:bodyPr/>
                    <a:lstStyle/>
                    <a:p>
                      <a:r>
                        <a:rPr lang="en-US" sz="1800" b="1" dirty="0" smtClean="0">
                          <a:solidFill>
                            <a:schemeClr val="bg1"/>
                          </a:solidFill>
                        </a:rPr>
                        <a:t>¼ </a:t>
                      </a:r>
                      <a:r>
                        <a:rPr lang="en-US" sz="1800" b="1" dirty="0" err="1" smtClean="0">
                          <a:solidFill>
                            <a:schemeClr val="bg1"/>
                          </a:solidFill>
                        </a:rPr>
                        <a:t>rY</a:t>
                      </a:r>
                      <a:endParaRPr lang="en-US" sz="1800" b="1" dirty="0">
                        <a:solidFill>
                          <a:schemeClr val="bg1"/>
                        </a:solidFill>
                      </a:endParaRPr>
                    </a:p>
                  </a:txBody>
                  <a:tcPr marT="45735" marB="45735">
                    <a:solidFill>
                      <a:schemeClr val="accent1"/>
                    </a:solidFill>
                  </a:tcPr>
                </a:tc>
                <a:extLst>
                  <a:ext uri="{0D108BD9-81ED-4DB2-BD59-A6C34878D82A}">
                    <a16:rowId xmlns:a16="http://schemas.microsoft.com/office/drawing/2014/main" val="10002"/>
                  </a:ext>
                </a:extLst>
              </a:tr>
              <a:tr h="492919">
                <a:tc>
                  <a:txBody>
                    <a:bodyPr/>
                    <a:lstStyle/>
                    <a:p>
                      <a:r>
                        <a:rPr lang="en-US" sz="1800" b="1" dirty="0" smtClean="0">
                          <a:solidFill>
                            <a:schemeClr val="bg1"/>
                          </a:solidFill>
                        </a:rPr>
                        <a:t>¼ </a:t>
                      </a:r>
                      <a:r>
                        <a:rPr lang="en-US" sz="1800" b="1" dirty="0" err="1" smtClean="0">
                          <a:solidFill>
                            <a:schemeClr val="bg1"/>
                          </a:solidFill>
                        </a:rPr>
                        <a:t>ry</a:t>
                      </a:r>
                      <a:endParaRPr lang="en-US" sz="1800" b="1" dirty="0">
                        <a:solidFill>
                          <a:schemeClr val="bg1"/>
                        </a:solidFill>
                      </a:endParaRPr>
                    </a:p>
                  </a:txBody>
                  <a:tcPr marT="45735" marB="45735">
                    <a:solidFill>
                      <a:schemeClr val="accent1"/>
                    </a:solidFill>
                  </a:tcPr>
                </a:tc>
                <a:extLst>
                  <a:ext uri="{0D108BD9-81ED-4DB2-BD59-A6C34878D82A}">
                    <a16:rowId xmlns:a16="http://schemas.microsoft.com/office/drawing/2014/main" val="10003"/>
                  </a:ext>
                </a:extLst>
              </a:tr>
            </a:tbl>
          </a:graphicData>
        </a:graphic>
      </p:graphicFrame>
      <p:cxnSp>
        <p:nvCxnSpPr>
          <p:cNvPr id="8" name="Straight Arrow Connector 7"/>
          <p:cNvCxnSpPr/>
          <p:nvPr/>
        </p:nvCxnSpPr>
        <p:spPr>
          <a:xfrm flipV="1">
            <a:off x="1295400" y="3962400"/>
            <a:ext cx="106680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371600" y="4343400"/>
            <a:ext cx="9906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295400" y="4800600"/>
            <a:ext cx="1066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295400" y="4953000"/>
            <a:ext cx="106680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8934" name="Group 12"/>
          <p:cNvGrpSpPr>
            <a:grpSpLocks/>
          </p:cNvGrpSpPr>
          <p:nvPr/>
        </p:nvGrpSpPr>
        <p:grpSpPr bwMode="auto">
          <a:xfrm>
            <a:off x="4038600" y="1600200"/>
            <a:ext cx="736600" cy="584200"/>
            <a:chOff x="5978525" y="3613150"/>
            <a:chExt cx="736600" cy="584200"/>
          </a:xfrm>
        </p:grpSpPr>
        <p:sp>
          <p:nvSpPr>
            <p:cNvPr id="14" name="Freeform 13"/>
            <p:cNvSpPr/>
            <p:nvPr/>
          </p:nvSpPr>
          <p:spPr>
            <a:xfrm>
              <a:off x="5978525" y="3613150"/>
              <a:ext cx="736600" cy="584200"/>
            </a:xfrm>
            <a:custGeom>
              <a:avLst/>
              <a:gdLst>
                <a:gd name="connsiteX0" fmla="*/ 496598 w 736440"/>
                <a:gd name="connsiteY0" fmla="*/ 119921 h 584616"/>
                <a:gd name="connsiteX1" fmla="*/ 421647 w 736440"/>
                <a:gd name="connsiteY1" fmla="*/ 44970 h 584616"/>
                <a:gd name="connsiteX2" fmla="*/ 331706 w 736440"/>
                <a:gd name="connsiteY2" fmla="*/ 0 h 584616"/>
                <a:gd name="connsiteX3" fmla="*/ 211785 w 736440"/>
                <a:gd name="connsiteY3" fmla="*/ 74950 h 584616"/>
                <a:gd name="connsiteX4" fmla="*/ 196795 w 736440"/>
                <a:gd name="connsiteY4" fmla="*/ 164891 h 584616"/>
                <a:gd name="connsiteX5" fmla="*/ 31903 w 736440"/>
                <a:gd name="connsiteY5" fmla="*/ 254832 h 584616"/>
                <a:gd name="connsiteX6" fmla="*/ 46893 w 736440"/>
                <a:gd name="connsiteY6" fmla="*/ 314793 h 584616"/>
                <a:gd name="connsiteX7" fmla="*/ 136834 w 736440"/>
                <a:gd name="connsiteY7" fmla="*/ 374754 h 584616"/>
                <a:gd name="connsiteX8" fmla="*/ 196795 w 736440"/>
                <a:gd name="connsiteY8" fmla="*/ 539645 h 584616"/>
                <a:gd name="connsiteX9" fmla="*/ 286736 w 736440"/>
                <a:gd name="connsiteY9" fmla="*/ 554636 h 584616"/>
                <a:gd name="connsiteX10" fmla="*/ 376677 w 736440"/>
                <a:gd name="connsiteY10" fmla="*/ 584616 h 584616"/>
                <a:gd name="connsiteX11" fmla="*/ 571549 w 736440"/>
                <a:gd name="connsiteY11" fmla="*/ 539645 h 584616"/>
                <a:gd name="connsiteX12" fmla="*/ 616519 w 736440"/>
                <a:gd name="connsiteY12" fmla="*/ 524655 h 584616"/>
                <a:gd name="connsiteX13" fmla="*/ 646499 w 736440"/>
                <a:gd name="connsiteY13" fmla="*/ 359763 h 584616"/>
                <a:gd name="connsiteX14" fmla="*/ 706460 w 736440"/>
                <a:gd name="connsiteY14" fmla="*/ 344773 h 584616"/>
                <a:gd name="connsiteX15" fmla="*/ 706460 w 736440"/>
                <a:gd name="connsiteY15" fmla="*/ 254832 h 584616"/>
                <a:gd name="connsiteX16" fmla="*/ 661490 w 736440"/>
                <a:gd name="connsiteY16" fmla="*/ 239842 h 584616"/>
                <a:gd name="connsiteX17" fmla="*/ 631509 w 736440"/>
                <a:gd name="connsiteY17" fmla="*/ 209862 h 584616"/>
                <a:gd name="connsiteX18" fmla="*/ 616519 w 736440"/>
                <a:gd name="connsiteY18" fmla="*/ 119921 h 584616"/>
                <a:gd name="connsiteX19" fmla="*/ 496598 w 736440"/>
                <a:gd name="connsiteY19" fmla="*/ 119921 h 58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6440" h="584616">
                  <a:moveTo>
                    <a:pt x="496598" y="119921"/>
                  </a:moveTo>
                  <a:cubicBezTo>
                    <a:pt x="464119" y="107429"/>
                    <a:pt x="521582" y="144905"/>
                    <a:pt x="421647" y="44970"/>
                  </a:cubicBezTo>
                  <a:cubicBezTo>
                    <a:pt x="392588" y="15911"/>
                    <a:pt x="368282" y="12192"/>
                    <a:pt x="331706" y="0"/>
                  </a:cubicBezTo>
                  <a:cubicBezTo>
                    <a:pt x="224674" y="35677"/>
                    <a:pt x="259295" y="3686"/>
                    <a:pt x="211785" y="74950"/>
                  </a:cubicBezTo>
                  <a:cubicBezTo>
                    <a:pt x="206788" y="104930"/>
                    <a:pt x="222437" y="148573"/>
                    <a:pt x="196795" y="164891"/>
                  </a:cubicBezTo>
                  <a:cubicBezTo>
                    <a:pt x="0" y="290124"/>
                    <a:pt x="67671" y="75992"/>
                    <a:pt x="31903" y="254832"/>
                  </a:cubicBezTo>
                  <a:cubicBezTo>
                    <a:pt x="36900" y="274819"/>
                    <a:pt x="31066" y="301604"/>
                    <a:pt x="46893" y="314793"/>
                  </a:cubicBezTo>
                  <a:cubicBezTo>
                    <a:pt x="163776" y="412195"/>
                    <a:pt x="97391" y="256423"/>
                    <a:pt x="136834" y="374754"/>
                  </a:cubicBezTo>
                  <a:cubicBezTo>
                    <a:pt x="145833" y="455749"/>
                    <a:pt x="117353" y="513164"/>
                    <a:pt x="196795" y="539645"/>
                  </a:cubicBezTo>
                  <a:cubicBezTo>
                    <a:pt x="225629" y="549256"/>
                    <a:pt x="257250" y="547264"/>
                    <a:pt x="286736" y="554636"/>
                  </a:cubicBezTo>
                  <a:cubicBezTo>
                    <a:pt x="317394" y="562301"/>
                    <a:pt x="376677" y="584616"/>
                    <a:pt x="376677" y="584616"/>
                  </a:cubicBezTo>
                  <a:cubicBezTo>
                    <a:pt x="512894" y="565157"/>
                    <a:pt x="448088" y="580799"/>
                    <a:pt x="571549" y="539645"/>
                  </a:cubicBezTo>
                  <a:lnTo>
                    <a:pt x="616519" y="524655"/>
                  </a:lnTo>
                  <a:cubicBezTo>
                    <a:pt x="605879" y="439535"/>
                    <a:pt x="569371" y="403837"/>
                    <a:pt x="646499" y="359763"/>
                  </a:cubicBezTo>
                  <a:cubicBezTo>
                    <a:pt x="664387" y="349541"/>
                    <a:pt x="686473" y="349770"/>
                    <a:pt x="706460" y="344773"/>
                  </a:cubicBezTo>
                  <a:cubicBezTo>
                    <a:pt x="716453" y="314793"/>
                    <a:pt x="736440" y="284813"/>
                    <a:pt x="706460" y="254832"/>
                  </a:cubicBezTo>
                  <a:cubicBezTo>
                    <a:pt x="695287" y="243659"/>
                    <a:pt x="676480" y="244839"/>
                    <a:pt x="661490" y="239842"/>
                  </a:cubicBezTo>
                  <a:cubicBezTo>
                    <a:pt x="651496" y="229849"/>
                    <a:pt x="636471" y="223095"/>
                    <a:pt x="631509" y="209862"/>
                  </a:cubicBezTo>
                  <a:cubicBezTo>
                    <a:pt x="620837" y="181403"/>
                    <a:pt x="636533" y="142795"/>
                    <a:pt x="616519" y="119921"/>
                  </a:cubicBezTo>
                  <a:cubicBezTo>
                    <a:pt x="565519" y="61635"/>
                    <a:pt x="529077" y="132413"/>
                    <a:pt x="496598" y="119921"/>
                  </a:cubicBezTo>
                  <a:close/>
                </a:path>
              </a:pathLst>
            </a:cu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Freeform 14"/>
            <p:cNvSpPr/>
            <p:nvPr/>
          </p:nvSpPr>
          <p:spPr>
            <a:xfrm>
              <a:off x="6318250" y="3762375"/>
              <a:ext cx="187325" cy="195263"/>
            </a:xfrm>
            <a:custGeom>
              <a:avLst/>
              <a:gdLst>
                <a:gd name="connsiteX0" fmla="*/ 8033 w 187915"/>
                <a:gd name="connsiteY0" fmla="*/ 0 h 194872"/>
                <a:gd name="connsiteX1" fmla="*/ 53004 w 187915"/>
                <a:gd name="connsiteY1" fmla="*/ 29980 h 194872"/>
                <a:gd name="connsiteX2" fmla="*/ 67994 w 187915"/>
                <a:gd name="connsiteY2" fmla="*/ 179882 h 194872"/>
                <a:gd name="connsiteX3" fmla="*/ 112964 w 187915"/>
                <a:gd name="connsiteY3" fmla="*/ 194872 h 194872"/>
                <a:gd name="connsiteX4" fmla="*/ 187915 w 187915"/>
                <a:gd name="connsiteY4" fmla="*/ 179882 h 194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15" h="194872">
                  <a:moveTo>
                    <a:pt x="8033" y="0"/>
                  </a:moveTo>
                  <a:cubicBezTo>
                    <a:pt x="23023" y="9993"/>
                    <a:pt x="49096" y="12393"/>
                    <a:pt x="53004" y="29980"/>
                  </a:cubicBezTo>
                  <a:cubicBezTo>
                    <a:pt x="71581" y="113575"/>
                    <a:pt x="0" y="125487"/>
                    <a:pt x="67994" y="179882"/>
                  </a:cubicBezTo>
                  <a:cubicBezTo>
                    <a:pt x="80332" y="189753"/>
                    <a:pt x="97974" y="189875"/>
                    <a:pt x="112964" y="194872"/>
                  </a:cubicBezTo>
                  <a:cubicBezTo>
                    <a:pt x="167416" y="176722"/>
                    <a:pt x="142134" y="179882"/>
                    <a:pt x="187915" y="179882"/>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 name="Freeform 15"/>
            <p:cNvSpPr/>
            <p:nvPr/>
          </p:nvSpPr>
          <p:spPr>
            <a:xfrm>
              <a:off x="6178550" y="3941763"/>
              <a:ext cx="296863" cy="225425"/>
            </a:xfrm>
            <a:custGeom>
              <a:avLst/>
              <a:gdLst>
                <a:gd name="connsiteX0" fmla="*/ 27350 w 297173"/>
                <a:gd name="connsiteY0" fmla="*/ 0 h 224957"/>
                <a:gd name="connsiteX1" fmla="*/ 42340 w 297173"/>
                <a:gd name="connsiteY1" fmla="*/ 44971 h 224957"/>
                <a:gd name="connsiteX2" fmla="*/ 282183 w 297173"/>
                <a:gd name="connsiteY2" fmla="*/ 164892 h 224957"/>
                <a:gd name="connsiteX3" fmla="*/ 297173 w 297173"/>
                <a:gd name="connsiteY3" fmla="*/ 209862 h 224957"/>
              </a:gdLst>
              <a:ahLst/>
              <a:cxnLst>
                <a:cxn ang="0">
                  <a:pos x="connsiteX0" y="connsiteY0"/>
                </a:cxn>
                <a:cxn ang="0">
                  <a:pos x="connsiteX1" y="connsiteY1"/>
                </a:cxn>
                <a:cxn ang="0">
                  <a:pos x="connsiteX2" y="connsiteY2"/>
                </a:cxn>
                <a:cxn ang="0">
                  <a:pos x="connsiteX3" y="connsiteY3"/>
                </a:cxn>
              </a:cxnLst>
              <a:rect l="l" t="t" r="r" b="b"/>
              <a:pathLst>
                <a:path w="297173" h="224957">
                  <a:moveTo>
                    <a:pt x="27350" y="0"/>
                  </a:moveTo>
                  <a:cubicBezTo>
                    <a:pt x="32347" y="14990"/>
                    <a:pt x="39241" y="29477"/>
                    <a:pt x="42340" y="44971"/>
                  </a:cubicBezTo>
                  <a:cubicBezTo>
                    <a:pt x="78337" y="224957"/>
                    <a:pt x="0" y="146080"/>
                    <a:pt x="282183" y="164892"/>
                  </a:cubicBezTo>
                  <a:lnTo>
                    <a:pt x="297173" y="209862"/>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38935" name="TextBox 16"/>
          <p:cNvSpPr txBox="1">
            <a:spLocks noChangeArrowheads="1"/>
          </p:cNvSpPr>
          <p:nvPr/>
        </p:nvSpPr>
        <p:spPr bwMode="auto">
          <a:xfrm>
            <a:off x="5029200" y="1676400"/>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rryy</a:t>
            </a:r>
          </a:p>
        </p:txBody>
      </p:sp>
      <p:cxnSp>
        <p:nvCxnSpPr>
          <p:cNvPr id="19" name="Straight Arrow Connector 18"/>
          <p:cNvCxnSpPr/>
          <p:nvPr/>
        </p:nvCxnSpPr>
        <p:spPr>
          <a:xfrm rot="5400000">
            <a:off x="4192588" y="2514600"/>
            <a:ext cx="455612"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2" name="Table 21"/>
          <p:cNvGraphicFramePr>
            <a:graphicFrameLocks noGrp="1"/>
          </p:cNvGraphicFramePr>
          <p:nvPr/>
        </p:nvGraphicFramePr>
        <p:xfrm>
          <a:off x="3810000" y="3657600"/>
          <a:ext cx="1168400" cy="1971676"/>
        </p:xfrm>
        <a:graphic>
          <a:graphicData uri="http://schemas.openxmlformats.org/drawingml/2006/table">
            <a:tbl>
              <a:tblPr firstRow="1" bandRow="1">
                <a:tableStyleId>{5C22544A-7EE6-4342-B048-85BDC9FD1C3A}</a:tableStyleId>
              </a:tblPr>
              <a:tblGrid>
                <a:gridCol w="1168400">
                  <a:extLst>
                    <a:ext uri="{9D8B030D-6E8A-4147-A177-3AD203B41FA5}">
                      <a16:colId xmlns:a16="http://schemas.microsoft.com/office/drawing/2014/main" val="20000"/>
                    </a:ext>
                  </a:extLst>
                </a:gridCol>
              </a:tblGrid>
              <a:tr h="492919">
                <a:tc>
                  <a:txBody>
                    <a:bodyPr/>
                    <a:lstStyle/>
                    <a:p>
                      <a:r>
                        <a:rPr lang="en-US" sz="1800" dirty="0" smtClean="0"/>
                        <a:t>¼ </a:t>
                      </a:r>
                      <a:r>
                        <a:rPr lang="en-US" sz="1800" dirty="0" err="1" smtClean="0"/>
                        <a:t>RrYy</a:t>
                      </a:r>
                      <a:endParaRPr lang="en-US" sz="1800" dirty="0"/>
                    </a:p>
                  </a:txBody>
                  <a:tcPr marT="45735" marB="45735"/>
                </a:tc>
                <a:extLst>
                  <a:ext uri="{0D108BD9-81ED-4DB2-BD59-A6C34878D82A}">
                    <a16:rowId xmlns:a16="http://schemas.microsoft.com/office/drawing/2014/main" val="10000"/>
                  </a:ext>
                </a:extLst>
              </a:tr>
              <a:tr h="492919">
                <a:tc>
                  <a:txBody>
                    <a:bodyPr/>
                    <a:lstStyle/>
                    <a:p>
                      <a:r>
                        <a:rPr lang="en-US" sz="1800" b="1" dirty="0" smtClean="0">
                          <a:solidFill>
                            <a:schemeClr val="bg1"/>
                          </a:solidFill>
                        </a:rPr>
                        <a:t>¼ </a:t>
                      </a:r>
                      <a:r>
                        <a:rPr lang="en-US" sz="1800" b="1" dirty="0" err="1" smtClean="0">
                          <a:solidFill>
                            <a:schemeClr val="bg1"/>
                          </a:solidFill>
                        </a:rPr>
                        <a:t>Rryy</a:t>
                      </a:r>
                      <a:endParaRPr lang="en-US" sz="1800" b="1" dirty="0">
                        <a:solidFill>
                          <a:schemeClr val="bg1"/>
                        </a:solidFill>
                      </a:endParaRPr>
                    </a:p>
                  </a:txBody>
                  <a:tcPr marT="45735" marB="45735">
                    <a:solidFill>
                      <a:schemeClr val="accent1"/>
                    </a:solidFill>
                  </a:tcPr>
                </a:tc>
                <a:extLst>
                  <a:ext uri="{0D108BD9-81ED-4DB2-BD59-A6C34878D82A}">
                    <a16:rowId xmlns:a16="http://schemas.microsoft.com/office/drawing/2014/main" val="10001"/>
                  </a:ext>
                </a:extLst>
              </a:tr>
              <a:tr h="492919">
                <a:tc>
                  <a:txBody>
                    <a:bodyPr/>
                    <a:lstStyle/>
                    <a:p>
                      <a:r>
                        <a:rPr lang="en-US" sz="1800" b="1" dirty="0" smtClean="0">
                          <a:solidFill>
                            <a:schemeClr val="bg1"/>
                          </a:solidFill>
                        </a:rPr>
                        <a:t>¼ </a:t>
                      </a:r>
                      <a:r>
                        <a:rPr lang="en-US" sz="1800" b="1" dirty="0" err="1" smtClean="0">
                          <a:solidFill>
                            <a:schemeClr val="bg1"/>
                          </a:solidFill>
                        </a:rPr>
                        <a:t>rrYy</a:t>
                      </a:r>
                      <a:endParaRPr lang="en-US" sz="1800" b="1" dirty="0">
                        <a:solidFill>
                          <a:schemeClr val="bg1"/>
                        </a:solidFill>
                      </a:endParaRPr>
                    </a:p>
                  </a:txBody>
                  <a:tcPr marT="45735" marB="45735">
                    <a:solidFill>
                      <a:schemeClr val="accent1"/>
                    </a:solidFill>
                  </a:tcPr>
                </a:tc>
                <a:extLst>
                  <a:ext uri="{0D108BD9-81ED-4DB2-BD59-A6C34878D82A}">
                    <a16:rowId xmlns:a16="http://schemas.microsoft.com/office/drawing/2014/main" val="10002"/>
                  </a:ext>
                </a:extLst>
              </a:tr>
              <a:tr h="492919">
                <a:tc>
                  <a:txBody>
                    <a:bodyPr/>
                    <a:lstStyle/>
                    <a:p>
                      <a:r>
                        <a:rPr lang="en-US" sz="1800" b="1" dirty="0" smtClean="0">
                          <a:solidFill>
                            <a:schemeClr val="bg1"/>
                          </a:solidFill>
                        </a:rPr>
                        <a:t>¼ </a:t>
                      </a:r>
                      <a:r>
                        <a:rPr lang="en-US" sz="1800" b="1" dirty="0" err="1" smtClean="0">
                          <a:solidFill>
                            <a:schemeClr val="bg1"/>
                          </a:solidFill>
                        </a:rPr>
                        <a:t>rryy</a:t>
                      </a:r>
                      <a:endParaRPr lang="en-US" sz="1800" b="1" dirty="0">
                        <a:solidFill>
                          <a:schemeClr val="bg1"/>
                        </a:solidFill>
                      </a:endParaRPr>
                    </a:p>
                  </a:txBody>
                  <a:tcPr marT="45735" marB="45735">
                    <a:solidFill>
                      <a:schemeClr val="accent1"/>
                    </a:solidFill>
                  </a:tcPr>
                </a:tc>
                <a:extLst>
                  <a:ext uri="{0D108BD9-81ED-4DB2-BD59-A6C34878D82A}">
                    <a16:rowId xmlns:a16="http://schemas.microsoft.com/office/drawing/2014/main" val="10003"/>
                  </a:ext>
                </a:extLst>
              </a:tr>
            </a:tbl>
          </a:graphicData>
        </a:graphic>
      </p:graphicFrame>
      <p:sp>
        <p:nvSpPr>
          <p:cNvPr id="38949" name="TextBox 22"/>
          <p:cNvSpPr txBox="1">
            <a:spLocks noChangeArrowheads="1"/>
          </p:cNvSpPr>
          <p:nvPr/>
        </p:nvSpPr>
        <p:spPr bwMode="auto">
          <a:xfrm>
            <a:off x="3886200" y="2819400"/>
            <a:ext cx="152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All gametes = ry</a:t>
            </a:r>
          </a:p>
        </p:txBody>
      </p:sp>
      <p:sp>
        <p:nvSpPr>
          <p:cNvPr id="38950" name="TextBox 23"/>
          <p:cNvSpPr txBox="1">
            <a:spLocks noChangeArrowheads="1"/>
          </p:cNvSpPr>
          <p:nvPr/>
        </p:nvSpPr>
        <p:spPr bwMode="auto">
          <a:xfrm>
            <a:off x="3657600" y="5715000"/>
            <a:ext cx="1600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rPr>
              <a:t>Genotypic Frequencies in offspring</a:t>
            </a:r>
          </a:p>
        </p:txBody>
      </p:sp>
      <p:graphicFrame>
        <p:nvGraphicFramePr>
          <p:cNvPr id="20" name="Table 19"/>
          <p:cNvGraphicFramePr>
            <a:graphicFrameLocks noGrp="1"/>
          </p:cNvGraphicFramePr>
          <p:nvPr/>
        </p:nvGraphicFramePr>
        <p:xfrm>
          <a:off x="5410200" y="3657600"/>
          <a:ext cx="1168400" cy="1971676"/>
        </p:xfrm>
        <a:graphic>
          <a:graphicData uri="http://schemas.openxmlformats.org/drawingml/2006/table">
            <a:tbl>
              <a:tblPr firstRow="1" bandRow="1">
                <a:tableStyleId>{5C22544A-7EE6-4342-B048-85BDC9FD1C3A}</a:tableStyleId>
              </a:tblPr>
              <a:tblGrid>
                <a:gridCol w="1168400">
                  <a:extLst>
                    <a:ext uri="{9D8B030D-6E8A-4147-A177-3AD203B41FA5}">
                      <a16:colId xmlns:a16="http://schemas.microsoft.com/office/drawing/2014/main" val="20000"/>
                    </a:ext>
                  </a:extLst>
                </a:gridCol>
              </a:tblGrid>
              <a:tr h="492919">
                <a:tc>
                  <a:txBody>
                    <a:bodyPr/>
                    <a:lstStyle/>
                    <a:p>
                      <a:r>
                        <a:rPr lang="en-US" sz="1800" dirty="0" smtClean="0"/>
                        <a:t>¼ RY</a:t>
                      </a:r>
                      <a:endParaRPr lang="en-US" sz="1800" dirty="0"/>
                    </a:p>
                  </a:txBody>
                  <a:tcPr marT="45735" marB="45735"/>
                </a:tc>
                <a:extLst>
                  <a:ext uri="{0D108BD9-81ED-4DB2-BD59-A6C34878D82A}">
                    <a16:rowId xmlns:a16="http://schemas.microsoft.com/office/drawing/2014/main" val="10000"/>
                  </a:ext>
                </a:extLst>
              </a:tr>
              <a:tr h="492919">
                <a:tc>
                  <a:txBody>
                    <a:bodyPr/>
                    <a:lstStyle/>
                    <a:p>
                      <a:r>
                        <a:rPr lang="en-US" sz="1800" b="1" dirty="0" smtClean="0">
                          <a:solidFill>
                            <a:schemeClr val="bg1"/>
                          </a:solidFill>
                        </a:rPr>
                        <a:t>¼ </a:t>
                      </a:r>
                      <a:r>
                        <a:rPr lang="en-US" sz="1800" b="1" dirty="0" err="1" smtClean="0">
                          <a:solidFill>
                            <a:schemeClr val="bg1"/>
                          </a:solidFill>
                        </a:rPr>
                        <a:t>Ry</a:t>
                      </a:r>
                      <a:endParaRPr lang="en-US" sz="1800" b="1" dirty="0">
                        <a:solidFill>
                          <a:schemeClr val="bg1"/>
                        </a:solidFill>
                      </a:endParaRPr>
                    </a:p>
                  </a:txBody>
                  <a:tcPr marT="45735" marB="45735">
                    <a:solidFill>
                      <a:schemeClr val="accent1"/>
                    </a:solidFill>
                  </a:tcPr>
                </a:tc>
                <a:extLst>
                  <a:ext uri="{0D108BD9-81ED-4DB2-BD59-A6C34878D82A}">
                    <a16:rowId xmlns:a16="http://schemas.microsoft.com/office/drawing/2014/main" val="10001"/>
                  </a:ext>
                </a:extLst>
              </a:tr>
              <a:tr h="492919">
                <a:tc>
                  <a:txBody>
                    <a:bodyPr/>
                    <a:lstStyle/>
                    <a:p>
                      <a:r>
                        <a:rPr lang="en-US" sz="1800" b="1" dirty="0" smtClean="0">
                          <a:solidFill>
                            <a:schemeClr val="bg1"/>
                          </a:solidFill>
                        </a:rPr>
                        <a:t>¼ </a:t>
                      </a:r>
                      <a:r>
                        <a:rPr lang="en-US" sz="1800" b="1" dirty="0" err="1" smtClean="0">
                          <a:solidFill>
                            <a:schemeClr val="bg1"/>
                          </a:solidFill>
                        </a:rPr>
                        <a:t>rY</a:t>
                      </a:r>
                      <a:endParaRPr lang="en-US" sz="1800" b="1" dirty="0">
                        <a:solidFill>
                          <a:schemeClr val="bg1"/>
                        </a:solidFill>
                      </a:endParaRPr>
                    </a:p>
                  </a:txBody>
                  <a:tcPr marT="45735" marB="45735">
                    <a:solidFill>
                      <a:schemeClr val="accent1"/>
                    </a:solidFill>
                  </a:tcPr>
                </a:tc>
                <a:extLst>
                  <a:ext uri="{0D108BD9-81ED-4DB2-BD59-A6C34878D82A}">
                    <a16:rowId xmlns:a16="http://schemas.microsoft.com/office/drawing/2014/main" val="10002"/>
                  </a:ext>
                </a:extLst>
              </a:tr>
              <a:tr h="492919">
                <a:tc>
                  <a:txBody>
                    <a:bodyPr/>
                    <a:lstStyle/>
                    <a:p>
                      <a:r>
                        <a:rPr lang="en-US" sz="1800" b="1" dirty="0" smtClean="0">
                          <a:solidFill>
                            <a:schemeClr val="bg1"/>
                          </a:solidFill>
                        </a:rPr>
                        <a:t>¼ </a:t>
                      </a:r>
                      <a:r>
                        <a:rPr lang="en-US" sz="1800" b="1" dirty="0" err="1" smtClean="0">
                          <a:solidFill>
                            <a:schemeClr val="bg1"/>
                          </a:solidFill>
                        </a:rPr>
                        <a:t>ry</a:t>
                      </a:r>
                      <a:endParaRPr lang="en-US" sz="1800" b="1" dirty="0">
                        <a:solidFill>
                          <a:schemeClr val="bg1"/>
                        </a:solidFill>
                      </a:endParaRPr>
                    </a:p>
                  </a:txBody>
                  <a:tcPr marT="45735" marB="45735">
                    <a:solidFill>
                      <a:schemeClr val="accent1"/>
                    </a:solidFill>
                  </a:tcPr>
                </a:tc>
                <a:extLst>
                  <a:ext uri="{0D108BD9-81ED-4DB2-BD59-A6C34878D82A}">
                    <a16:rowId xmlns:a16="http://schemas.microsoft.com/office/drawing/2014/main" val="10003"/>
                  </a:ext>
                </a:extLst>
              </a:tr>
            </a:tbl>
          </a:graphicData>
        </a:graphic>
      </p:graphicFrame>
      <p:sp>
        <p:nvSpPr>
          <p:cNvPr id="38963" name="TextBox 20"/>
          <p:cNvSpPr txBox="1">
            <a:spLocks noChangeArrowheads="1"/>
          </p:cNvSpPr>
          <p:nvPr/>
        </p:nvSpPr>
        <p:spPr bwMode="auto">
          <a:xfrm>
            <a:off x="6629400" y="3886200"/>
            <a:ext cx="2286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rPr>
              <a:t>And the phenotypes of the offspring reflect the gametes donated by the RrYy parent.</a:t>
            </a:r>
          </a:p>
        </p:txBody>
      </p:sp>
    </p:spTree>
    <p:extLst>
      <p:ext uri="{BB962C8B-B14F-4D97-AF65-F5344CB8AC3E}">
        <p14:creationId xmlns:p14="http://schemas.microsoft.com/office/powerpoint/2010/main" val="24264030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
          <p:cNvSpPr txBox="1">
            <a:spLocks noChangeArrowheads="1"/>
          </p:cNvSpPr>
          <p:nvPr/>
        </p:nvSpPr>
        <p:spPr bwMode="auto">
          <a:xfrm>
            <a:off x="304800" y="1828800"/>
            <a:ext cx="8382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latin typeface="Calibri" panose="020F0502020204030204" pitchFamily="34" charset="0"/>
              </a:rPr>
              <a:t>	1) Hereditary information is unitary and ‘particulate’, not blending</a:t>
            </a:r>
          </a:p>
          <a:p>
            <a:pPr eaLnBrk="1" hangingPunct="1">
              <a:spcBef>
                <a:spcPct val="50000"/>
              </a:spcBef>
            </a:pPr>
            <a:r>
              <a:rPr lang="en-US" altLang="en-US" sz="2000" b="1">
                <a:latin typeface="Calibri" panose="020F0502020204030204" pitchFamily="34" charset="0"/>
              </a:rPr>
              <a:t>	2) </a:t>
            </a:r>
            <a:r>
              <a:rPr lang="en-US" altLang="en-US" sz="2000" b="1">
                <a:solidFill>
                  <a:srgbClr val="FF0000"/>
                </a:solidFill>
                <a:latin typeface="Calibri" panose="020F0502020204030204" pitchFamily="34" charset="0"/>
              </a:rPr>
              <a:t>First Principle – SEGREGATION:</a:t>
            </a:r>
            <a:r>
              <a:rPr lang="en-US" altLang="en-US" sz="2000" b="1">
                <a:latin typeface="Calibri" panose="020F0502020204030204" pitchFamily="34" charset="0"/>
              </a:rPr>
              <a:t> During gamete formation, the two particles governing a trait </a:t>
            </a:r>
            <a:r>
              <a:rPr lang="en-US" altLang="en-US" sz="2000" b="1" i="1">
                <a:latin typeface="Calibri" panose="020F0502020204030204" pitchFamily="34" charset="0"/>
              </a:rPr>
              <a:t>separate</a:t>
            </a:r>
            <a:r>
              <a:rPr lang="en-US" altLang="en-US" sz="2000" b="1">
                <a:latin typeface="Calibri" panose="020F0502020204030204" pitchFamily="34" charset="0"/>
              </a:rPr>
              <a:t> and go into different gametes; subsequent fertilization is random.</a:t>
            </a:r>
          </a:p>
          <a:p>
            <a:pPr eaLnBrk="1" hangingPunct="1">
              <a:spcBef>
                <a:spcPct val="50000"/>
              </a:spcBef>
            </a:pPr>
            <a:r>
              <a:rPr lang="en-US" altLang="en-US" sz="2000" b="1">
                <a:latin typeface="Calibri" panose="020F0502020204030204" pitchFamily="34" charset="0"/>
              </a:rPr>
              <a:t>	3) </a:t>
            </a:r>
            <a:r>
              <a:rPr lang="en-US" altLang="en-US" sz="2000" b="1">
                <a:solidFill>
                  <a:srgbClr val="FF0000"/>
                </a:solidFill>
                <a:latin typeface="Calibri" panose="020F0502020204030204" pitchFamily="34" charset="0"/>
              </a:rPr>
              <a:t>Second Principle – INDEPENDENT ASSORTMENT: </a:t>
            </a:r>
            <a:r>
              <a:rPr lang="en-US" altLang="en-US" sz="2000" b="1">
                <a:latin typeface="Calibri" panose="020F0502020204030204" pitchFamily="34" charset="0"/>
              </a:rPr>
              <a:t>The way genes for one trait separate and go into gametes </a:t>
            </a:r>
            <a:r>
              <a:rPr lang="en-US" altLang="en-US" sz="2000" b="1" i="1">
                <a:latin typeface="Calibri" panose="020F0502020204030204" pitchFamily="34" charset="0"/>
              </a:rPr>
              <a:t>does not affect </a:t>
            </a:r>
            <a:r>
              <a:rPr lang="en-US" altLang="en-US" sz="2000" b="1">
                <a:latin typeface="Calibri" panose="020F0502020204030204" pitchFamily="34" charset="0"/>
              </a:rPr>
              <a:t>the way other genes for other traits separate and go into gametes; so all gene combinations in gametes occur as probability dictates.  Subsequent fertilization is random.</a:t>
            </a:r>
          </a:p>
        </p:txBody>
      </p:sp>
      <p:sp>
        <p:nvSpPr>
          <p:cNvPr id="39939" name="Text Box 3"/>
          <p:cNvSpPr txBox="1">
            <a:spLocks noChangeArrowheads="1"/>
          </p:cNvSpPr>
          <p:nvPr/>
        </p:nvSpPr>
        <p:spPr bwMode="auto">
          <a:xfrm>
            <a:off x="304800" y="457200"/>
            <a:ext cx="55626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smtClean="0">
                <a:solidFill>
                  <a:srgbClr val="FF0000"/>
                </a:solidFill>
                <a:latin typeface="Calibri" panose="020F0502020204030204" pitchFamily="34" charset="0"/>
              </a:rPr>
              <a:t>B. </a:t>
            </a:r>
            <a:r>
              <a:rPr lang="en-US" altLang="en-US" sz="2400" b="1" dirty="0">
                <a:solidFill>
                  <a:srgbClr val="FF0000"/>
                </a:solidFill>
                <a:latin typeface="Calibri" panose="020F0502020204030204" pitchFamily="34" charset="0"/>
              </a:rPr>
              <a:t>Mendel’s Experiments</a:t>
            </a:r>
          </a:p>
          <a:p>
            <a:pPr eaLnBrk="1" hangingPunct="1"/>
            <a:r>
              <a:rPr lang="en-US" altLang="en-US" sz="2400" b="1" dirty="0" smtClean="0">
                <a:solidFill>
                  <a:srgbClr val="00B0F0"/>
                </a:solidFill>
                <a:latin typeface="Calibri" panose="020F0502020204030204" pitchFamily="34" charset="0"/>
              </a:rPr>
              <a:t>Summary</a:t>
            </a:r>
            <a:endParaRPr lang="en-US" altLang="en-US" sz="2400" b="1" dirty="0">
              <a:solidFill>
                <a:srgbClr val="00B0F0"/>
              </a:solidFill>
              <a:latin typeface="Calibri" panose="020F0502020204030204" pitchFamily="34" charset="0"/>
            </a:endParaRPr>
          </a:p>
          <a:p>
            <a:pPr eaLnBrk="1" hangingPunct="1">
              <a:spcBef>
                <a:spcPct val="50000"/>
              </a:spcBef>
            </a:pPr>
            <a:endParaRPr lang="en-US" altLang="en-US" sz="2000" dirty="0">
              <a:latin typeface="Calibri" panose="020F0502020204030204" pitchFamily="34" charset="0"/>
            </a:endParaRPr>
          </a:p>
        </p:txBody>
      </p:sp>
    </p:spTree>
    <p:extLst>
      <p:ext uri="{BB962C8B-B14F-4D97-AF65-F5344CB8AC3E}">
        <p14:creationId xmlns:p14="http://schemas.microsoft.com/office/powerpoint/2010/main" val="3508021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3"/>
          <p:cNvSpPr txBox="1">
            <a:spLocks noChangeArrowheads="1"/>
          </p:cNvSpPr>
          <p:nvPr/>
        </p:nvSpPr>
        <p:spPr bwMode="auto">
          <a:xfrm>
            <a:off x="304800" y="457200"/>
            <a:ext cx="83820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smtClean="0">
                <a:solidFill>
                  <a:srgbClr val="FF0000"/>
                </a:solidFill>
                <a:latin typeface="Calibri" panose="020F0502020204030204" pitchFamily="34" charset="0"/>
              </a:rPr>
              <a:t>C. </a:t>
            </a:r>
            <a:r>
              <a:rPr lang="en-US" altLang="en-US" sz="2400" b="1" dirty="0">
                <a:solidFill>
                  <a:srgbClr val="FF0000"/>
                </a:solidFill>
                <a:latin typeface="Calibri" panose="020F0502020204030204" pitchFamily="34" charset="0"/>
              </a:rPr>
              <a:t>The Power of Independent Assortment</a:t>
            </a:r>
          </a:p>
          <a:p>
            <a:pPr eaLnBrk="1" hangingPunct="1">
              <a:spcBef>
                <a:spcPct val="50000"/>
              </a:spcBef>
            </a:pPr>
            <a:endParaRPr lang="en-US" altLang="en-US" sz="2000" b="1" dirty="0">
              <a:solidFill>
                <a:srgbClr val="FF0000"/>
              </a:solidFill>
              <a:latin typeface="Calibri" panose="020F0502020204030204" pitchFamily="34" charset="0"/>
            </a:endParaRPr>
          </a:p>
          <a:p>
            <a:pPr eaLnBrk="1" hangingPunct="1">
              <a:spcBef>
                <a:spcPct val="50000"/>
              </a:spcBef>
            </a:pPr>
            <a:r>
              <a:rPr lang="en-US" altLang="en-US" sz="2000" b="1" dirty="0">
                <a:solidFill>
                  <a:srgbClr val="FF0000"/>
                </a:solidFill>
                <a:latin typeface="Calibri" panose="020F0502020204030204" pitchFamily="34" charset="0"/>
              </a:rPr>
              <a:t>	1. If you can assume that the genes assort independently, then you can calculate ‘single gene’ outcomes and multiply results together…</a:t>
            </a:r>
          </a:p>
          <a:p>
            <a:pPr eaLnBrk="1" hangingPunct="1">
              <a:spcBef>
                <a:spcPct val="50000"/>
              </a:spcBef>
            </a:pPr>
            <a:r>
              <a:rPr lang="en-US" altLang="en-US" sz="2000" b="1" dirty="0">
                <a:solidFill>
                  <a:srgbClr val="FF0000"/>
                </a:solidFill>
                <a:latin typeface="Calibri" panose="020F0502020204030204" pitchFamily="34" charset="0"/>
              </a:rPr>
              <a:t>	For Example:     </a:t>
            </a:r>
            <a:r>
              <a:rPr lang="en-US" altLang="en-US" sz="2000" b="1" dirty="0" err="1">
                <a:solidFill>
                  <a:srgbClr val="FF0000"/>
                </a:solidFill>
                <a:latin typeface="Calibri" panose="020F0502020204030204" pitchFamily="34" charset="0"/>
              </a:rPr>
              <a:t>AaBb</a:t>
            </a:r>
            <a:r>
              <a:rPr lang="en-US" altLang="en-US" sz="2000" b="1" dirty="0">
                <a:solidFill>
                  <a:srgbClr val="FF0000"/>
                </a:solidFill>
                <a:latin typeface="Calibri" panose="020F0502020204030204" pitchFamily="34" charset="0"/>
              </a:rPr>
              <a:t>  x   </a:t>
            </a:r>
            <a:r>
              <a:rPr lang="en-US" altLang="en-US" sz="2000" b="1" dirty="0" err="1">
                <a:solidFill>
                  <a:srgbClr val="FF0000"/>
                </a:solidFill>
                <a:latin typeface="Calibri" panose="020F0502020204030204" pitchFamily="34" charset="0"/>
              </a:rPr>
              <a:t>Aabb</a:t>
            </a:r>
            <a:endParaRPr lang="en-US" altLang="en-US" sz="2000" b="1" dirty="0">
              <a:solidFill>
                <a:srgbClr val="FF0000"/>
              </a:solidFill>
              <a:latin typeface="Calibri" panose="020F0502020204030204" pitchFamily="34" charset="0"/>
            </a:endParaRPr>
          </a:p>
          <a:p>
            <a:pPr eaLnBrk="1" hangingPunct="1">
              <a:spcBef>
                <a:spcPct val="50000"/>
              </a:spcBef>
            </a:pPr>
            <a:r>
              <a:rPr lang="en-US" altLang="en-US" sz="2000" b="1" dirty="0">
                <a:solidFill>
                  <a:srgbClr val="0070C0"/>
                </a:solidFill>
                <a:latin typeface="Calibri" panose="020F0502020204030204" pitchFamily="34" charset="0"/>
              </a:rPr>
              <a:t>	- what is the probability of an </a:t>
            </a:r>
            <a:r>
              <a:rPr lang="en-US" altLang="en-US" sz="2000" b="1" dirty="0" err="1">
                <a:solidFill>
                  <a:srgbClr val="0070C0"/>
                </a:solidFill>
                <a:latin typeface="Calibri" panose="020F0502020204030204" pitchFamily="34" charset="0"/>
              </a:rPr>
              <a:t>Aabb</a:t>
            </a:r>
            <a:r>
              <a:rPr lang="en-US" altLang="en-US" sz="2000" b="1" dirty="0">
                <a:solidFill>
                  <a:srgbClr val="0070C0"/>
                </a:solidFill>
                <a:latin typeface="Calibri" panose="020F0502020204030204" pitchFamily="34" charset="0"/>
              </a:rPr>
              <a:t> offspring?</a:t>
            </a:r>
          </a:p>
          <a:p>
            <a:pPr eaLnBrk="1" hangingPunct="1">
              <a:spcBef>
                <a:spcPct val="50000"/>
              </a:spcBef>
            </a:pPr>
            <a:r>
              <a:rPr lang="en-US" altLang="en-US" sz="2000" b="1" dirty="0">
                <a:solidFill>
                  <a:srgbClr val="0070C0"/>
                </a:solidFill>
                <a:latin typeface="Calibri" panose="020F0502020204030204" pitchFamily="34" charset="0"/>
              </a:rPr>
              <a:t>	- What is the probability of an offspring expressing  Ab?</a:t>
            </a:r>
          </a:p>
          <a:p>
            <a:pPr eaLnBrk="1" hangingPunct="1">
              <a:spcBef>
                <a:spcPct val="50000"/>
              </a:spcBef>
            </a:pPr>
            <a:r>
              <a:rPr lang="en-US" altLang="en-US" sz="2000" b="1" dirty="0">
                <a:solidFill>
                  <a:srgbClr val="0070C0"/>
                </a:solidFill>
                <a:latin typeface="Calibri" panose="020F0502020204030204" pitchFamily="34" charset="0"/>
              </a:rPr>
              <a:t>	- How many genotypes are possible in the offspring?</a:t>
            </a:r>
          </a:p>
          <a:p>
            <a:pPr eaLnBrk="1" hangingPunct="1">
              <a:spcBef>
                <a:spcPct val="50000"/>
              </a:spcBef>
            </a:pPr>
            <a:r>
              <a:rPr lang="en-US" altLang="en-US" sz="2000" b="1" dirty="0">
                <a:solidFill>
                  <a:srgbClr val="0070C0"/>
                </a:solidFill>
                <a:latin typeface="Calibri" panose="020F0502020204030204" pitchFamily="34" charset="0"/>
              </a:rPr>
              <a:t>	- how many phenotypes are possible in the offspring?</a:t>
            </a:r>
          </a:p>
        </p:txBody>
      </p:sp>
    </p:spTree>
    <p:extLst>
      <p:ext uri="{BB962C8B-B14F-4D97-AF65-F5344CB8AC3E}">
        <p14:creationId xmlns:p14="http://schemas.microsoft.com/office/powerpoint/2010/main" val="42522305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3"/>
          <p:cNvSpPr txBox="1">
            <a:spLocks noChangeArrowheads="1"/>
          </p:cNvSpPr>
          <p:nvPr/>
        </p:nvSpPr>
        <p:spPr bwMode="auto">
          <a:xfrm>
            <a:off x="304800" y="457200"/>
            <a:ext cx="8382000"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smtClean="0">
                <a:solidFill>
                  <a:srgbClr val="FF0000"/>
                </a:solidFill>
                <a:latin typeface="Calibri" panose="020F0502020204030204" pitchFamily="34" charset="0"/>
              </a:rPr>
              <a:t>C. </a:t>
            </a:r>
            <a:r>
              <a:rPr lang="en-US" altLang="en-US" sz="2400" b="1" dirty="0">
                <a:solidFill>
                  <a:srgbClr val="FF0000"/>
                </a:solidFill>
                <a:latin typeface="Calibri" panose="020F0502020204030204" pitchFamily="34" charset="0"/>
              </a:rPr>
              <a:t>The Power of Independent Assortment</a:t>
            </a:r>
          </a:p>
          <a:p>
            <a:pPr eaLnBrk="1" hangingPunct="1">
              <a:spcBef>
                <a:spcPct val="50000"/>
              </a:spcBef>
            </a:pPr>
            <a:r>
              <a:rPr lang="en-US" altLang="en-US" sz="2000" b="1" dirty="0">
                <a:solidFill>
                  <a:srgbClr val="FF0000"/>
                </a:solidFill>
                <a:latin typeface="Calibri" panose="020F0502020204030204" pitchFamily="34" charset="0"/>
              </a:rPr>
              <a:t>	1. If you can assume that the genes assort independently, then you can calculate ‘single gene’ outcomes and multiply results together…</a:t>
            </a:r>
          </a:p>
          <a:p>
            <a:pPr eaLnBrk="1" hangingPunct="1">
              <a:spcBef>
                <a:spcPct val="50000"/>
              </a:spcBef>
            </a:pPr>
            <a:r>
              <a:rPr lang="en-US" altLang="en-US" sz="2000" b="1" dirty="0">
                <a:solidFill>
                  <a:srgbClr val="FF0000"/>
                </a:solidFill>
                <a:latin typeface="Calibri" panose="020F0502020204030204" pitchFamily="34" charset="0"/>
              </a:rPr>
              <a:t>	For Example:     </a:t>
            </a:r>
            <a:r>
              <a:rPr lang="en-US" altLang="en-US" sz="2000" b="1" dirty="0" err="1">
                <a:solidFill>
                  <a:srgbClr val="FF0000"/>
                </a:solidFill>
                <a:latin typeface="Calibri" panose="020F0502020204030204" pitchFamily="34" charset="0"/>
              </a:rPr>
              <a:t>AaBb</a:t>
            </a:r>
            <a:r>
              <a:rPr lang="en-US" altLang="en-US" sz="2000" b="1" dirty="0">
                <a:solidFill>
                  <a:srgbClr val="FF0000"/>
                </a:solidFill>
                <a:latin typeface="Calibri" panose="020F0502020204030204" pitchFamily="34" charset="0"/>
              </a:rPr>
              <a:t>  x   </a:t>
            </a:r>
            <a:r>
              <a:rPr lang="en-US" altLang="en-US" sz="2000" b="1" dirty="0" err="1">
                <a:solidFill>
                  <a:srgbClr val="FF0000"/>
                </a:solidFill>
                <a:latin typeface="Calibri" panose="020F0502020204030204" pitchFamily="34" charset="0"/>
              </a:rPr>
              <a:t>Aabb</a:t>
            </a:r>
            <a:endParaRPr lang="en-US" altLang="en-US" sz="2000" b="1" dirty="0">
              <a:solidFill>
                <a:srgbClr val="FF0000"/>
              </a:solidFill>
              <a:latin typeface="Calibri" panose="020F0502020204030204" pitchFamily="34" charset="0"/>
            </a:endParaRPr>
          </a:p>
          <a:p>
            <a:pPr eaLnBrk="1" hangingPunct="1">
              <a:spcBef>
                <a:spcPct val="50000"/>
              </a:spcBef>
            </a:pPr>
            <a:r>
              <a:rPr lang="en-US" altLang="en-US" sz="2000" b="1" dirty="0">
                <a:solidFill>
                  <a:srgbClr val="0070C0"/>
                </a:solidFill>
                <a:latin typeface="Calibri" panose="020F0502020204030204" pitchFamily="34" charset="0"/>
              </a:rPr>
              <a:t>	- what is the probability of an </a:t>
            </a:r>
            <a:r>
              <a:rPr lang="en-US" altLang="en-US" sz="2000" b="1" dirty="0" err="1">
                <a:solidFill>
                  <a:srgbClr val="0070C0"/>
                </a:solidFill>
                <a:latin typeface="Calibri" panose="020F0502020204030204" pitchFamily="34" charset="0"/>
              </a:rPr>
              <a:t>Aabb</a:t>
            </a:r>
            <a:r>
              <a:rPr lang="en-US" altLang="en-US" sz="2000" b="1" dirty="0">
                <a:solidFill>
                  <a:srgbClr val="0070C0"/>
                </a:solidFill>
                <a:latin typeface="Calibri" panose="020F0502020204030204" pitchFamily="34" charset="0"/>
              </a:rPr>
              <a:t> offspring?</a:t>
            </a:r>
          </a:p>
          <a:p>
            <a:pPr eaLnBrk="1" hangingPunct="1">
              <a:spcBef>
                <a:spcPct val="50000"/>
              </a:spcBef>
            </a:pPr>
            <a:r>
              <a:rPr lang="en-US" altLang="en-US" sz="2000" b="1" dirty="0">
                <a:solidFill>
                  <a:srgbClr val="00B050"/>
                </a:solidFill>
                <a:latin typeface="Calibri" panose="020F0502020204030204" pitchFamily="34" charset="0"/>
              </a:rPr>
              <a:t>Do the Punnett Squares for each gene separately:</a:t>
            </a:r>
          </a:p>
          <a:p>
            <a:pPr eaLnBrk="1" hangingPunct="1">
              <a:spcBef>
                <a:spcPct val="50000"/>
              </a:spcBef>
            </a:pPr>
            <a:r>
              <a:rPr lang="en-US" altLang="en-US" sz="2000" b="1" dirty="0">
                <a:solidFill>
                  <a:srgbClr val="00B050"/>
                </a:solidFill>
                <a:latin typeface="Calibri" panose="020F0502020204030204" pitchFamily="34" charset="0"/>
              </a:rPr>
              <a:t>For A:        		For B:</a:t>
            </a:r>
          </a:p>
        </p:txBody>
      </p:sp>
      <p:graphicFrame>
        <p:nvGraphicFramePr>
          <p:cNvPr id="3" name="Table 2"/>
          <p:cNvGraphicFramePr>
            <a:graphicFrameLocks noGrp="1"/>
          </p:cNvGraphicFramePr>
          <p:nvPr/>
        </p:nvGraphicFramePr>
        <p:xfrm>
          <a:off x="381000" y="3581400"/>
          <a:ext cx="1981200" cy="1219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tblGrid>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621862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3"/>
          <p:cNvSpPr txBox="1">
            <a:spLocks noChangeArrowheads="1"/>
          </p:cNvSpPr>
          <p:nvPr/>
        </p:nvSpPr>
        <p:spPr bwMode="auto">
          <a:xfrm>
            <a:off x="304800" y="457200"/>
            <a:ext cx="8382000"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smtClean="0">
                <a:solidFill>
                  <a:srgbClr val="FF0000"/>
                </a:solidFill>
                <a:latin typeface="Calibri" panose="020F0502020204030204" pitchFamily="34" charset="0"/>
              </a:rPr>
              <a:t>C. </a:t>
            </a:r>
            <a:r>
              <a:rPr lang="en-US" altLang="en-US" sz="2400" b="1" dirty="0">
                <a:solidFill>
                  <a:srgbClr val="FF0000"/>
                </a:solidFill>
                <a:latin typeface="Calibri" panose="020F0502020204030204" pitchFamily="34" charset="0"/>
              </a:rPr>
              <a:t>The Power of Independent Assortment</a:t>
            </a:r>
          </a:p>
          <a:p>
            <a:pPr eaLnBrk="1" hangingPunct="1">
              <a:spcBef>
                <a:spcPct val="50000"/>
              </a:spcBef>
            </a:pPr>
            <a:r>
              <a:rPr lang="en-US" altLang="en-US" sz="2000" b="1" dirty="0">
                <a:solidFill>
                  <a:srgbClr val="FF0000"/>
                </a:solidFill>
                <a:latin typeface="Calibri" panose="020F0502020204030204" pitchFamily="34" charset="0"/>
              </a:rPr>
              <a:t>	1. If you can assume that the genes assort independently, then you can calculate ‘single gene’ outcomes and multiply results together…</a:t>
            </a:r>
          </a:p>
          <a:p>
            <a:pPr eaLnBrk="1" hangingPunct="1">
              <a:spcBef>
                <a:spcPct val="50000"/>
              </a:spcBef>
            </a:pPr>
            <a:r>
              <a:rPr lang="en-US" altLang="en-US" sz="2000" b="1" dirty="0">
                <a:solidFill>
                  <a:srgbClr val="FF0000"/>
                </a:solidFill>
                <a:latin typeface="Calibri" panose="020F0502020204030204" pitchFamily="34" charset="0"/>
              </a:rPr>
              <a:t>	For Example:     </a:t>
            </a:r>
            <a:r>
              <a:rPr lang="en-US" altLang="en-US" sz="2000" b="1" dirty="0" err="1">
                <a:solidFill>
                  <a:srgbClr val="FF0000"/>
                </a:solidFill>
                <a:latin typeface="Calibri" panose="020F0502020204030204" pitchFamily="34" charset="0"/>
              </a:rPr>
              <a:t>AaBb</a:t>
            </a:r>
            <a:r>
              <a:rPr lang="en-US" altLang="en-US" sz="2000" b="1" dirty="0">
                <a:solidFill>
                  <a:srgbClr val="FF0000"/>
                </a:solidFill>
                <a:latin typeface="Calibri" panose="020F0502020204030204" pitchFamily="34" charset="0"/>
              </a:rPr>
              <a:t>  x   </a:t>
            </a:r>
            <a:r>
              <a:rPr lang="en-US" altLang="en-US" sz="2000" b="1" dirty="0" err="1">
                <a:solidFill>
                  <a:srgbClr val="FF0000"/>
                </a:solidFill>
                <a:latin typeface="Calibri" panose="020F0502020204030204" pitchFamily="34" charset="0"/>
              </a:rPr>
              <a:t>Aabb</a:t>
            </a:r>
            <a:endParaRPr lang="en-US" altLang="en-US" sz="2000" b="1" dirty="0">
              <a:solidFill>
                <a:srgbClr val="FF0000"/>
              </a:solidFill>
              <a:latin typeface="Calibri" panose="020F0502020204030204" pitchFamily="34" charset="0"/>
            </a:endParaRPr>
          </a:p>
          <a:p>
            <a:pPr eaLnBrk="1" hangingPunct="1">
              <a:spcBef>
                <a:spcPct val="50000"/>
              </a:spcBef>
            </a:pPr>
            <a:r>
              <a:rPr lang="en-US" altLang="en-US" sz="2000" b="1" dirty="0">
                <a:solidFill>
                  <a:srgbClr val="0070C0"/>
                </a:solidFill>
                <a:latin typeface="Calibri" panose="020F0502020204030204" pitchFamily="34" charset="0"/>
              </a:rPr>
              <a:t>	- what is the probability of an </a:t>
            </a:r>
            <a:r>
              <a:rPr lang="en-US" altLang="en-US" sz="2000" b="1" dirty="0" err="1">
                <a:solidFill>
                  <a:srgbClr val="0070C0"/>
                </a:solidFill>
                <a:latin typeface="Calibri" panose="020F0502020204030204" pitchFamily="34" charset="0"/>
              </a:rPr>
              <a:t>Aabb</a:t>
            </a:r>
            <a:r>
              <a:rPr lang="en-US" altLang="en-US" sz="2000" b="1" dirty="0">
                <a:solidFill>
                  <a:srgbClr val="0070C0"/>
                </a:solidFill>
                <a:latin typeface="Calibri" panose="020F0502020204030204" pitchFamily="34" charset="0"/>
              </a:rPr>
              <a:t> offspring?</a:t>
            </a:r>
          </a:p>
          <a:p>
            <a:pPr eaLnBrk="1" hangingPunct="1">
              <a:spcBef>
                <a:spcPct val="50000"/>
              </a:spcBef>
            </a:pPr>
            <a:r>
              <a:rPr lang="en-US" altLang="en-US" sz="2000" b="1" dirty="0">
                <a:solidFill>
                  <a:srgbClr val="00B050"/>
                </a:solidFill>
                <a:latin typeface="Calibri" panose="020F0502020204030204" pitchFamily="34" charset="0"/>
              </a:rPr>
              <a:t>Do the Punnett Squares for each gene separately:</a:t>
            </a:r>
          </a:p>
          <a:p>
            <a:pPr eaLnBrk="1" hangingPunct="1">
              <a:spcBef>
                <a:spcPct val="50000"/>
              </a:spcBef>
            </a:pPr>
            <a:r>
              <a:rPr lang="en-US" altLang="en-US" sz="2000" b="1" dirty="0">
                <a:solidFill>
                  <a:srgbClr val="00B050"/>
                </a:solidFill>
                <a:latin typeface="Calibri" panose="020F0502020204030204" pitchFamily="34" charset="0"/>
              </a:rPr>
              <a:t>For A:        		For B:</a:t>
            </a:r>
          </a:p>
        </p:txBody>
      </p:sp>
      <p:graphicFrame>
        <p:nvGraphicFramePr>
          <p:cNvPr id="3" name="Table 2"/>
          <p:cNvGraphicFramePr>
            <a:graphicFrameLocks noGrp="1"/>
          </p:cNvGraphicFramePr>
          <p:nvPr/>
        </p:nvGraphicFramePr>
        <p:xfrm>
          <a:off x="381000" y="3581400"/>
          <a:ext cx="1981200" cy="1219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tblGrid>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graphicFrame>
        <p:nvGraphicFramePr>
          <p:cNvPr id="4" name="Table 3"/>
          <p:cNvGraphicFramePr>
            <a:graphicFrameLocks noGrp="1"/>
          </p:cNvGraphicFramePr>
          <p:nvPr/>
        </p:nvGraphicFramePr>
        <p:xfrm>
          <a:off x="3124200" y="3581400"/>
          <a:ext cx="1981200" cy="1219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tblGrid>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961556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3"/>
          <p:cNvSpPr txBox="1">
            <a:spLocks noChangeArrowheads="1"/>
          </p:cNvSpPr>
          <p:nvPr/>
        </p:nvSpPr>
        <p:spPr bwMode="auto">
          <a:xfrm>
            <a:off x="304800" y="457200"/>
            <a:ext cx="8382000"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smtClean="0">
                <a:solidFill>
                  <a:srgbClr val="FF0000"/>
                </a:solidFill>
                <a:latin typeface="Calibri" panose="020F0502020204030204" pitchFamily="34" charset="0"/>
              </a:rPr>
              <a:t>C. </a:t>
            </a:r>
            <a:r>
              <a:rPr lang="en-US" altLang="en-US" sz="2400" b="1" dirty="0">
                <a:solidFill>
                  <a:srgbClr val="FF0000"/>
                </a:solidFill>
                <a:latin typeface="Calibri" panose="020F0502020204030204" pitchFamily="34" charset="0"/>
              </a:rPr>
              <a:t>The Power of Independent Assortment</a:t>
            </a:r>
          </a:p>
          <a:p>
            <a:pPr eaLnBrk="1" hangingPunct="1">
              <a:spcBef>
                <a:spcPct val="50000"/>
              </a:spcBef>
            </a:pPr>
            <a:r>
              <a:rPr lang="en-US" altLang="en-US" sz="2000" b="1" dirty="0">
                <a:solidFill>
                  <a:srgbClr val="FF0000"/>
                </a:solidFill>
                <a:latin typeface="Calibri" panose="020F0502020204030204" pitchFamily="34" charset="0"/>
              </a:rPr>
              <a:t>	1. If you can assume that the genes assort independently, then you can calculate ‘single gene’ outcomes and multiply results together…</a:t>
            </a:r>
          </a:p>
          <a:p>
            <a:pPr eaLnBrk="1" hangingPunct="1">
              <a:spcBef>
                <a:spcPct val="50000"/>
              </a:spcBef>
            </a:pPr>
            <a:r>
              <a:rPr lang="en-US" altLang="en-US" sz="2000" b="1" dirty="0">
                <a:solidFill>
                  <a:srgbClr val="FF0000"/>
                </a:solidFill>
                <a:latin typeface="Calibri" panose="020F0502020204030204" pitchFamily="34" charset="0"/>
              </a:rPr>
              <a:t>	For Example:     </a:t>
            </a:r>
            <a:r>
              <a:rPr lang="en-US" altLang="en-US" sz="2000" b="1" dirty="0" err="1">
                <a:solidFill>
                  <a:srgbClr val="FF0000"/>
                </a:solidFill>
                <a:latin typeface="Calibri" panose="020F0502020204030204" pitchFamily="34" charset="0"/>
              </a:rPr>
              <a:t>AaBb</a:t>
            </a:r>
            <a:r>
              <a:rPr lang="en-US" altLang="en-US" sz="2000" b="1" dirty="0">
                <a:solidFill>
                  <a:srgbClr val="FF0000"/>
                </a:solidFill>
                <a:latin typeface="Calibri" panose="020F0502020204030204" pitchFamily="34" charset="0"/>
              </a:rPr>
              <a:t>  x   </a:t>
            </a:r>
            <a:r>
              <a:rPr lang="en-US" altLang="en-US" sz="2000" b="1" dirty="0" err="1">
                <a:solidFill>
                  <a:srgbClr val="FF0000"/>
                </a:solidFill>
                <a:latin typeface="Calibri" panose="020F0502020204030204" pitchFamily="34" charset="0"/>
              </a:rPr>
              <a:t>Aabb</a:t>
            </a:r>
            <a:endParaRPr lang="en-US" altLang="en-US" sz="2000" b="1" dirty="0">
              <a:solidFill>
                <a:srgbClr val="FF0000"/>
              </a:solidFill>
              <a:latin typeface="Calibri" panose="020F0502020204030204" pitchFamily="34" charset="0"/>
            </a:endParaRPr>
          </a:p>
          <a:p>
            <a:pPr eaLnBrk="1" hangingPunct="1">
              <a:spcBef>
                <a:spcPct val="50000"/>
              </a:spcBef>
            </a:pPr>
            <a:r>
              <a:rPr lang="en-US" altLang="en-US" sz="2000" b="1" dirty="0">
                <a:solidFill>
                  <a:srgbClr val="0070C0"/>
                </a:solidFill>
                <a:latin typeface="Calibri" panose="020F0502020204030204" pitchFamily="34" charset="0"/>
              </a:rPr>
              <a:t>	- what is the probability of an </a:t>
            </a:r>
            <a:r>
              <a:rPr lang="en-US" altLang="en-US" sz="2000" b="1" dirty="0" err="1">
                <a:solidFill>
                  <a:srgbClr val="0070C0"/>
                </a:solidFill>
                <a:latin typeface="Calibri" panose="020F0502020204030204" pitchFamily="34" charset="0"/>
              </a:rPr>
              <a:t>Aabb</a:t>
            </a:r>
            <a:r>
              <a:rPr lang="en-US" altLang="en-US" sz="2000" b="1" dirty="0">
                <a:solidFill>
                  <a:srgbClr val="0070C0"/>
                </a:solidFill>
                <a:latin typeface="Calibri" panose="020F0502020204030204" pitchFamily="34" charset="0"/>
              </a:rPr>
              <a:t> offspring?</a:t>
            </a:r>
          </a:p>
          <a:p>
            <a:pPr eaLnBrk="1" hangingPunct="1">
              <a:spcBef>
                <a:spcPct val="50000"/>
              </a:spcBef>
            </a:pPr>
            <a:r>
              <a:rPr lang="en-US" altLang="en-US" sz="2000" b="1" dirty="0">
                <a:solidFill>
                  <a:srgbClr val="00B050"/>
                </a:solidFill>
                <a:latin typeface="Calibri" panose="020F0502020204030204" pitchFamily="34" charset="0"/>
              </a:rPr>
              <a:t>Do the Punnett Squares for each gene separately:</a:t>
            </a:r>
          </a:p>
          <a:p>
            <a:pPr eaLnBrk="1" hangingPunct="1">
              <a:spcBef>
                <a:spcPct val="50000"/>
              </a:spcBef>
            </a:pPr>
            <a:r>
              <a:rPr lang="en-US" altLang="en-US" sz="2000" b="1" dirty="0">
                <a:solidFill>
                  <a:srgbClr val="00B050"/>
                </a:solidFill>
                <a:latin typeface="Calibri" panose="020F0502020204030204" pitchFamily="34" charset="0"/>
              </a:rPr>
              <a:t>For A:        		For B:</a:t>
            </a:r>
          </a:p>
          <a:p>
            <a:pPr eaLnBrk="1" hangingPunct="1">
              <a:spcBef>
                <a:spcPct val="50000"/>
              </a:spcBef>
            </a:pPr>
            <a:endParaRPr lang="en-US" altLang="en-US" sz="2000" b="1" dirty="0">
              <a:solidFill>
                <a:srgbClr val="00B050"/>
              </a:solidFill>
              <a:latin typeface="Calibri" panose="020F0502020204030204" pitchFamily="34" charset="0"/>
            </a:endParaRPr>
          </a:p>
          <a:p>
            <a:pPr eaLnBrk="1" hangingPunct="1">
              <a:spcBef>
                <a:spcPct val="50000"/>
              </a:spcBef>
            </a:pPr>
            <a:endParaRPr lang="en-US" altLang="en-US" sz="2000" b="1" dirty="0">
              <a:solidFill>
                <a:srgbClr val="00B050"/>
              </a:solidFill>
              <a:latin typeface="Calibri" panose="020F0502020204030204" pitchFamily="34" charset="0"/>
            </a:endParaRPr>
          </a:p>
          <a:p>
            <a:pPr eaLnBrk="1" hangingPunct="1">
              <a:spcBef>
                <a:spcPct val="50000"/>
              </a:spcBef>
            </a:pPr>
            <a:endParaRPr lang="en-US" altLang="en-US" sz="2000" b="1" dirty="0">
              <a:solidFill>
                <a:srgbClr val="00B050"/>
              </a:solidFill>
              <a:latin typeface="Calibri" panose="020F0502020204030204" pitchFamily="34" charset="0"/>
            </a:endParaRPr>
          </a:p>
          <a:p>
            <a:pPr eaLnBrk="1" hangingPunct="1">
              <a:spcBef>
                <a:spcPct val="50000"/>
              </a:spcBef>
            </a:pPr>
            <a:r>
              <a:rPr lang="en-US" altLang="en-US" sz="2000" b="1" dirty="0">
                <a:solidFill>
                  <a:srgbClr val="00B050"/>
                </a:solidFill>
                <a:latin typeface="Calibri" panose="020F0502020204030204" pitchFamily="34" charset="0"/>
              </a:rPr>
              <a:t>Answer the question for each gene, then multiply:</a:t>
            </a:r>
          </a:p>
          <a:p>
            <a:pPr eaLnBrk="1" hangingPunct="1">
              <a:spcBef>
                <a:spcPct val="50000"/>
              </a:spcBef>
            </a:pPr>
            <a:r>
              <a:rPr lang="en-US" altLang="en-US" sz="2000" b="1" dirty="0">
                <a:solidFill>
                  <a:srgbClr val="00B050"/>
                </a:solidFill>
                <a:latin typeface="Calibri" panose="020F0502020204030204" pitchFamily="34" charset="0"/>
              </a:rPr>
              <a:t>P(Aa) = ½	          x		P(bb) = ½ 	=  1/4</a:t>
            </a:r>
          </a:p>
          <a:p>
            <a:pPr eaLnBrk="1" hangingPunct="1">
              <a:spcBef>
                <a:spcPct val="50000"/>
              </a:spcBef>
            </a:pPr>
            <a:endParaRPr lang="en-US" altLang="en-US" sz="2000" b="1" dirty="0">
              <a:solidFill>
                <a:srgbClr val="00B050"/>
              </a:solidFill>
              <a:latin typeface="Calibri" panose="020F0502020204030204" pitchFamily="34" charset="0"/>
            </a:endParaRPr>
          </a:p>
        </p:txBody>
      </p:sp>
      <p:graphicFrame>
        <p:nvGraphicFramePr>
          <p:cNvPr id="3" name="Table 2"/>
          <p:cNvGraphicFramePr>
            <a:graphicFrameLocks noGrp="1"/>
          </p:cNvGraphicFramePr>
          <p:nvPr/>
        </p:nvGraphicFramePr>
        <p:xfrm>
          <a:off x="381000" y="3581400"/>
          <a:ext cx="1981200" cy="1219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tblGrid>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graphicFrame>
        <p:nvGraphicFramePr>
          <p:cNvPr id="4" name="Table 3"/>
          <p:cNvGraphicFramePr>
            <a:graphicFrameLocks noGrp="1"/>
          </p:cNvGraphicFramePr>
          <p:nvPr/>
        </p:nvGraphicFramePr>
        <p:xfrm>
          <a:off x="3124200" y="3581400"/>
          <a:ext cx="1981200" cy="1219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tblGrid>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095749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3"/>
          <p:cNvSpPr txBox="1">
            <a:spLocks noChangeArrowheads="1"/>
          </p:cNvSpPr>
          <p:nvPr/>
        </p:nvSpPr>
        <p:spPr bwMode="auto">
          <a:xfrm>
            <a:off x="304800" y="457200"/>
            <a:ext cx="8382000"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smtClean="0">
                <a:solidFill>
                  <a:srgbClr val="FF0000"/>
                </a:solidFill>
                <a:latin typeface="Calibri" panose="020F0502020204030204" pitchFamily="34" charset="0"/>
              </a:rPr>
              <a:t>C. </a:t>
            </a:r>
            <a:r>
              <a:rPr lang="en-US" altLang="en-US" sz="2400" b="1" dirty="0">
                <a:solidFill>
                  <a:srgbClr val="FF0000"/>
                </a:solidFill>
                <a:latin typeface="Calibri" panose="020F0502020204030204" pitchFamily="34" charset="0"/>
              </a:rPr>
              <a:t>The Power of Independent Assortment</a:t>
            </a:r>
          </a:p>
          <a:p>
            <a:pPr eaLnBrk="1" hangingPunct="1">
              <a:spcBef>
                <a:spcPct val="50000"/>
              </a:spcBef>
            </a:pPr>
            <a:r>
              <a:rPr lang="en-US" altLang="en-US" sz="2000" b="1" dirty="0">
                <a:solidFill>
                  <a:srgbClr val="FF0000"/>
                </a:solidFill>
                <a:latin typeface="Calibri" panose="020F0502020204030204" pitchFamily="34" charset="0"/>
              </a:rPr>
              <a:t>	1. If you can assume that the genes assort independently, then you can calculate ‘single gene’ outcomes and multiply results together…</a:t>
            </a:r>
          </a:p>
          <a:p>
            <a:pPr eaLnBrk="1" hangingPunct="1">
              <a:spcBef>
                <a:spcPct val="50000"/>
              </a:spcBef>
            </a:pPr>
            <a:r>
              <a:rPr lang="en-US" altLang="en-US" sz="2000" b="1" dirty="0">
                <a:solidFill>
                  <a:srgbClr val="FF0000"/>
                </a:solidFill>
                <a:latin typeface="Calibri" panose="020F0502020204030204" pitchFamily="34" charset="0"/>
              </a:rPr>
              <a:t>	For Example:     </a:t>
            </a:r>
            <a:r>
              <a:rPr lang="en-US" altLang="en-US" sz="2000" b="1" dirty="0" err="1">
                <a:solidFill>
                  <a:srgbClr val="FF0000"/>
                </a:solidFill>
                <a:latin typeface="Calibri" panose="020F0502020204030204" pitchFamily="34" charset="0"/>
              </a:rPr>
              <a:t>AaBb</a:t>
            </a:r>
            <a:r>
              <a:rPr lang="en-US" altLang="en-US" sz="2000" b="1" dirty="0">
                <a:solidFill>
                  <a:srgbClr val="FF0000"/>
                </a:solidFill>
                <a:latin typeface="Calibri" panose="020F0502020204030204" pitchFamily="34" charset="0"/>
              </a:rPr>
              <a:t>  x   </a:t>
            </a:r>
            <a:r>
              <a:rPr lang="en-US" altLang="en-US" sz="2000" b="1" dirty="0" err="1">
                <a:solidFill>
                  <a:srgbClr val="FF0000"/>
                </a:solidFill>
                <a:latin typeface="Calibri" panose="020F0502020204030204" pitchFamily="34" charset="0"/>
              </a:rPr>
              <a:t>Aabb</a:t>
            </a:r>
            <a:endParaRPr lang="en-US" altLang="en-US" sz="2000" b="1" dirty="0">
              <a:solidFill>
                <a:srgbClr val="FF0000"/>
              </a:solidFill>
              <a:latin typeface="Calibri" panose="020F0502020204030204" pitchFamily="34" charset="0"/>
            </a:endParaRPr>
          </a:p>
          <a:p>
            <a:pPr eaLnBrk="1" hangingPunct="1">
              <a:spcBef>
                <a:spcPct val="50000"/>
              </a:spcBef>
            </a:pPr>
            <a:r>
              <a:rPr lang="en-US" altLang="en-US" sz="2000" b="1" dirty="0">
                <a:solidFill>
                  <a:srgbClr val="0070C0"/>
                </a:solidFill>
                <a:latin typeface="Calibri" panose="020F0502020204030204" pitchFamily="34" charset="0"/>
              </a:rPr>
              <a:t>	- what is the probability of an </a:t>
            </a:r>
            <a:r>
              <a:rPr lang="en-US" altLang="en-US" sz="2000" b="1" dirty="0" err="1">
                <a:solidFill>
                  <a:srgbClr val="0070C0"/>
                </a:solidFill>
                <a:latin typeface="Calibri" panose="020F0502020204030204" pitchFamily="34" charset="0"/>
              </a:rPr>
              <a:t>Aabb</a:t>
            </a:r>
            <a:r>
              <a:rPr lang="en-US" altLang="en-US" sz="2000" b="1" dirty="0">
                <a:solidFill>
                  <a:srgbClr val="0070C0"/>
                </a:solidFill>
                <a:latin typeface="Calibri" panose="020F0502020204030204" pitchFamily="34" charset="0"/>
              </a:rPr>
              <a:t> offspring?</a:t>
            </a:r>
          </a:p>
          <a:p>
            <a:pPr eaLnBrk="1" hangingPunct="1">
              <a:spcBef>
                <a:spcPct val="50000"/>
              </a:spcBef>
            </a:pPr>
            <a:r>
              <a:rPr lang="en-US" altLang="en-US" sz="2000" b="1" dirty="0">
                <a:solidFill>
                  <a:srgbClr val="0070C0"/>
                </a:solidFill>
                <a:latin typeface="Calibri" panose="020F0502020204030204" pitchFamily="34" charset="0"/>
              </a:rPr>
              <a:t>	- What is the probability of an offspring expressing  Ab?</a:t>
            </a:r>
          </a:p>
          <a:p>
            <a:pPr eaLnBrk="1" hangingPunct="1">
              <a:spcBef>
                <a:spcPct val="50000"/>
              </a:spcBef>
            </a:pPr>
            <a:r>
              <a:rPr lang="en-US" altLang="en-US" sz="2000" b="1" dirty="0">
                <a:solidFill>
                  <a:srgbClr val="00B050"/>
                </a:solidFill>
                <a:latin typeface="Calibri" panose="020F0502020204030204" pitchFamily="34" charset="0"/>
              </a:rPr>
              <a:t>For A:        		For B:</a:t>
            </a:r>
          </a:p>
          <a:p>
            <a:pPr eaLnBrk="1" hangingPunct="1">
              <a:spcBef>
                <a:spcPct val="50000"/>
              </a:spcBef>
            </a:pPr>
            <a:endParaRPr lang="en-US" altLang="en-US" sz="2000" b="1" dirty="0">
              <a:solidFill>
                <a:srgbClr val="00B050"/>
              </a:solidFill>
              <a:latin typeface="Calibri" panose="020F0502020204030204" pitchFamily="34" charset="0"/>
            </a:endParaRPr>
          </a:p>
          <a:p>
            <a:pPr eaLnBrk="1" hangingPunct="1">
              <a:spcBef>
                <a:spcPct val="50000"/>
              </a:spcBef>
            </a:pPr>
            <a:endParaRPr lang="en-US" altLang="en-US" sz="2000" b="1" dirty="0">
              <a:solidFill>
                <a:srgbClr val="00B050"/>
              </a:solidFill>
              <a:latin typeface="Calibri" panose="020F0502020204030204" pitchFamily="34" charset="0"/>
            </a:endParaRPr>
          </a:p>
          <a:p>
            <a:pPr eaLnBrk="1" hangingPunct="1">
              <a:spcBef>
                <a:spcPct val="50000"/>
              </a:spcBef>
            </a:pPr>
            <a:endParaRPr lang="en-US" altLang="en-US" sz="2000" b="1" dirty="0">
              <a:solidFill>
                <a:srgbClr val="00B050"/>
              </a:solidFill>
              <a:latin typeface="Calibri" panose="020F0502020204030204" pitchFamily="34" charset="0"/>
            </a:endParaRPr>
          </a:p>
          <a:p>
            <a:pPr eaLnBrk="1" hangingPunct="1">
              <a:spcBef>
                <a:spcPct val="50000"/>
              </a:spcBef>
            </a:pPr>
            <a:r>
              <a:rPr lang="en-US" altLang="en-US" sz="2000" b="1" dirty="0">
                <a:solidFill>
                  <a:srgbClr val="00B050"/>
                </a:solidFill>
                <a:latin typeface="Calibri" panose="020F0502020204030204" pitchFamily="34" charset="0"/>
              </a:rPr>
              <a:t>Answer the question for each gene, then multiply:</a:t>
            </a:r>
          </a:p>
          <a:p>
            <a:pPr eaLnBrk="1" hangingPunct="1">
              <a:spcBef>
                <a:spcPct val="50000"/>
              </a:spcBef>
            </a:pPr>
            <a:r>
              <a:rPr lang="en-US" altLang="en-US" sz="2000" b="1" dirty="0">
                <a:solidFill>
                  <a:srgbClr val="00B050"/>
                </a:solidFill>
                <a:latin typeface="Calibri" panose="020F0502020204030204" pitchFamily="34" charset="0"/>
              </a:rPr>
              <a:t>P(A) = 3/4	          x		P(b) = ½ 	=  3/8</a:t>
            </a:r>
          </a:p>
          <a:p>
            <a:pPr eaLnBrk="1" hangingPunct="1">
              <a:spcBef>
                <a:spcPct val="50000"/>
              </a:spcBef>
            </a:pPr>
            <a:endParaRPr lang="en-US" altLang="en-US" sz="2000" b="1" dirty="0">
              <a:solidFill>
                <a:srgbClr val="00B050"/>
              </a:solidFill>
              <a:latin typeface="Calibri" panose="020F0502020204030204" pitchFamily="34" charset="0"/>
            </a:endParaRPr>
          </a:p>
        </p:txBody>
      </p:sp>
      <p:graphicFrame>
        <p:nvGraphicFramePr>
          <p:cNvPr id="3" name="Table 2"/>
          <p:cNvGraphicFramePr>
            <a:graphicFrameLocks noGrp="1"/>
          </p:cNvGraphicFramePr>
          <p:nvPr/>
        </p:nvGraphicFramePr>
        <p:xfrm>
          <a:off x="381000" y="3581400"/>
          <a:ext cx="1981200" cy="1219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tblGrid>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graphicFrame>
        <p:nvGraphicFramePr>
          <p:cNvPr id="4" name="Table 3"/>
          <p:cNvGraphicFramePr>
            <a:graphicFrameLocks noGrp="1"/>
          </p:cNvGraphicFramePr>
          <p:nvPr/>
        </p:nvGraphicFramePr>
        <p:xfrm>
          <a:off x="3124200" y="3581400"/>
          <a:ext cx="1981200" cy="1219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tblGrid>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064652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3"/>
          <p:cNvSpPr txBox="1">
            <a:spLocks noChangeArrowheads="1"/>
          </p:cNvSpPr>
          <p:nvPr/>
        </p:nvSpPr>
        <p:spPr bwMode="auto">
          <a:xfrm>
            <a:off x="304800" y="457200"/>
            <a:ext cx="8382000"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smtClean="0">
                <a:solidFill>
                  <a:srgbClr val="FF0000"/>
                </a:solidFill>
                <a:latin typeface="Calibri" panose="020F0502020204030204" pitchFamily="34" charset="0"/>
              </a:rPr>
              <a:t>C. </a:t>
            </a:r>
            <a:r>
              <a:rPr lang="en-US" altLang="en-US" sz="2400" b="1" dirty="0">
                <a:solidFill>
                  <a:srgbClr val="FF0000"/>
                </a:solidFill>
                <a:latin typeface="Calibri" panose="020F0502020204030204" pitchFamily="34" charset="0"/>
              </a:rPr>
              <a:t>The Power of Independent Assortment</a:t>
            </a:r>
          </a:p>
          <a:p>
            <a:pPr eaLnBrk="1" hangingPunct="1">
              <a:spcBef>
                <a:spcPct val="50000"/>
              </a:spcBef>
            </a:pPr>
            <a:r>
              <a:rPr lang="en-US" altLang="en-US" sz="2000" b="1" dirty="0">
                <a:solidFill>
                  <a:srgbClr val="FF0000"/>
                </a:solidFill>
                <a:latin typeface="Calibri" panose="020F0502020204030204" pitchFamily="34" charset="0"/>
              </a:rPr>
              <a:t>	1. If you can assume that the genes assort independently, then you can calculate ‘single gene’ outcomes and multiply results together…</a:t>
            </a:r>
          </a:p>
          <a:p>
            <a:pPr eaLnBrk="1" hangingPunct="1">
              <a:spcBef>
                <a:spcPct val="50000"/>
              </a:spcBef>
            </a:pPr>
            <a:r>
              <a:rPr lang="en-US" altLang="en-US" sz="2000" b="1" dirty="0">
                <a:solidFill>
                  <a:srgbClr val="FF0000"/>
                </a:solidFill>
                <a:latin typeface="Calibri" panose="020F0502020204030204" pitchFamily="34" charset="0"/>
              </a:rPr>
              <a:t>	For Example:     </a:t>
            </a:r>
            <a:r>
              <a:rPr lang="en-US" altLang="en-US" sz="2000" b="1" dirty="0" err="1">
                <a:solidFill>
                  <a:srgbClr val="FF0000"/>
                </a:solidFill>
                <a:latin typeface="Calibri" panose="020F0502020204030204" pitchFamily="34" charset="0"/>
              </a:rPr>
              <a:t>AaBb</a:t>
            </a:r>
            <a:r>
              <a:rPr lang="en-US" altLang="en-US" sz="2000" b="1" dirty="0">
                <a:solidFill>
                  <a:srgbClr val="FF0000"/>
                </a:solidFill>
                <a:latin typeface="Calibri" panose="020F0502020204030204" pitchFamily="34" charset="0"/>
              </a:rPr>
              <a:t>  x   </a:t>
            </a:r>
            <a:r>
              <a:rPr lang="en-US" altLang="en-US" sz="2000" b="1" dirty="0" err="1">
                <a:solidFill>
                  <a:srgbClr val="FF0000"/>
                </a:solidFill>
                <a:latin typeface="Calibri" panose="020F0502020204030204" pitchFamily="34" charset="0"/>
              </a:rPr>
              <a:t>Aabb</a:t>
            </a:r>
            <a:endParaRPr lang="en-US" altLang="en-US" sz="2000" b="1" dirty="0">
              <a:solidFill>
                <a:srgbClr val="FF0000"/>
              </a:solidFill>
              <a:latin typeface="Calibri" panose="020F0502020204030204" pitchFamily="34" charset="0"/>
            </a:endParaRPr>
          </a:p>
          <a:p>
            <a:pPr eaLnBrk="1" hangingPunct="1">
              <a:spcBef>
                <a:spcPct val="50000"/>
              </a:spcBef>
            </a:pPr>
            <a:r>
              <a:rPr lang="en-US" altLang="en-US" sz="2000" b="1" dirty="0">
                <a:solidFill>
                  <a:srgbClr val="0070C0"/>
                </a:solidFill>
                <a:latin typeface="Calibri" panose="020F0502020204030204" pitchFamily="34" charset="0"/>
              </a:rPr>
              <a:t>	- what is the probability of an </a:t>
            </a:r>
            <a:r>
              <a:rPr lang="en-US" altLang="en-US" sz="2000" b="1" dirty="0" err="1">
                <a:solidFill>
                  <a:srgbClr val="0070C0"/>
                </a:solidFill>
                <a:latin typeface="Calibri" panose="020F0502020204030204" pitchFamily="34" charset="0"/>
              </a:rPr>
              <a:t>Aabb</a:t>
            </a:r>
            <a:r>
              <a:rPr lang="en-US" altLang="en-US" sz="2000" b="1" dirty="0">
                <a:solidFill>
                  <a:srgbClr val="0070C0"/>
                </a:solidFill>
                <a:latin typeface="Calibri" panose="020F0502020204030204" pitchFamily="34" charset="0"/>
              </a:rPr>
              <a:t> offspring?</a:t>
            </a:r>
          </a:p>
          <a:p>
            <a:pPr eaLnBrk="1" hangingPunct="1">
              <a:spcBef>
                <a:spcPct val="50000"/>
              </a:spcBef>
            </a:pPr>
            <a:r>
              <a:rPr lang="en-US" altLang="en-US" sz="2000" b="1" dirty="0">
                <a:solidFill>
                  <a:srgbClr val="0070C0"/>
                </a:solidFill>
                <a:latin typeface="Calibri" panose="020F0502020204030204" pitchFamily="34" charset="0"/>
              </a:rPr>
              <a:t>	- What is the probability of an offspring expressing  Ab?</a:t>
            </a:r>
          </a:p>
          <a:p>
            <a:pPr eaLnBrk="1" hangingPunct="1">
              <a:spcBef>
                <a:spcPct val="50000"/>
              </a:spcBef>
            </a:pPr>
            <a:r>
              <a:rPr lang="en-US" altLang="en-US" sz="2000" b="1" dirty="0">
                <a:solidFill>
                  <a:srgbClr val="0070C0"/>
                </a:solidFill>
                <a:latin typeface="Calibri" panose="020F0502020204030204" pitchFamily="34" charset="0"/>
              </a:rPr>
              <a:t>	- How many genotypes are possible in the offspring?</a:t>
            </a:r>
          </a:p>
          <a:p>
            <a:pPr eaLnBrk="1" hangingPunct="1">
              <a:spcBef>
                <a:spcPct val="50000"/>
              </a:spcBef>
            </a:pPr>
            <a:r>
              <a:rPr lang="en-US" altLang="en-US" sz="2000" b="1" dirty="0">
                <a:solidFill>
                  <a:srgbClr val="00B050"/>
                </a:solidFill>
                <a:latin typeface="Calibri" panose="020F0502020204030204" pitchFamily="34" charset="0"/>
              </a:rPr>
              <a:t>For A:        		      For B:</a:t>
            </a:r>
          </a:p>
          <a:p>
            <a:pPr eaLnBrk="1" hangingPunct="1">
              <a:spcBef>
                <a:spcPct val="50000"/>
              </a:spcBef>
            </a:pPr>
            <a:endParaRPr lang="en-US" altLang="en-US" sz="2000" b="1" dirty="0">
              <a:solidFill>
                <a:srgbClr val="00B050"/>
              </a:solidFill>
              <a:latin typeface="Calibri" panose="020F0502020204030204" pitchFamily="34" charset="0"/>
            </a:endParaRPr>
          </a:p>
          <a:p>
            <a:pPr eaLnBrk="1" hangingPunct="1">
              <a:spcBef>
                <a:spcPct val="50000"/>
              </a:spcBef>
            </a:pPr>
            <a:endParaRPr lang="en-US" altLang="en-US" sz="2000" b="1" dirty="0">
              <a:solidFill>
                <a:srgbClr val="00B050"/>
              </a:solidFill>
              <a:latin typeface="Calibri" panose="020F0502020204030204" pitchFamily="34" charset="0"/>
            </a:endParaRPr>
          </a:p>
          <a:p>
            <a:pPr eaLnBrk="1" hangingPunct="1">
              <a:spcBef>
                <a:spcPct val="50000"/>
              </a:spcBef>
            </a:pPr>
            <a:r>
              <a:rPr lang="en-US" altLang="en-US" sz="2000" b="1" dirty="0">
                <a:solidFill>
                  <a:srgbClr val="00B050"/>
                </a:solidFill>
                <a:latin typeface="Calibri" panose="020F0502020204030204" pitchFamily="34" charset="0"/>
              </a:rPr>
              <a:t>Answer the question for each gene, then multiply:</a:t>
            </a:r>
          </a:p>
          <a:p>
            <a:pPr eaLnBrk="1" hangingPunct="1">
              <a:spcBef>
                <a:spcPct val="50000"/>
              </a:spcBef>
            </a:pPr>
            <a:r>
              <a:rPr lang="en-US" altLang="en-US" sz="2000" b="1" dirty="0">
                <a:solidFill>
                  <a:srgbClr val="00B050"/>
                </a:solidFill>
                <a:latin typeface="Calibri" panose="020F0502020204030204" pitchFamily="34" charset="0"/>
              </a:rPr>
              <a:t>(AA, Aa, aa) = 3	          x		(Bb, bb) = 2 	=  6</a:t>
            </a:r>
          </a:p>
          <a:p>
            <a:pPr eaLnBrk="1" hangingPunct="1">
              <a:spcBef>
                <a:spcPct val="50000"/>
              </a:spcBef>
            </a:pPr>
            <a:endParaRPr lang="en-US" altLang="en-US" sz="2000" b="1" dirty="0">
              <a:solidFill>
                <a:srgbClr val="00B050"/>
              </a:solidFill>
              <a:latin typeface="Calibri" panose="020F0502020204030204" pitchFamily="34" charset="0"/>
            </a:endParaRPr>
          </a:p>
        </p:txBody>
      </p:sp>
      <p:graphicFrame>
        <p:nvGraphicFramePr>
          <p:cNvPr id="3" name="Table 2"/>
          <p:cNvGraphicFramePr>
            <a:graphicFrameLocks noGrp="1"/>
          </p:cNvGraphicFramePr>
          <p:nvPr/>
        </p:nvGraphicFramePr>
        <p:xfrm>
          <a:off x="1143000" y="3657600"/>
          <a:ext cx="1981200" cy="1219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tblGrid>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graphicFrame>
        <p:nvGraphicFramePr>
          <p:cNvPr id="4" name="Table 3"/>
          <p:cNvGraphicFramePr>
            <a:graphicFrameLocks noGrp="1"/>
          </p:cNvGraphicFramePr>
          <p:nvPr/>
        </p:nvGraphicFramePr>
        <p:xfrm>
          <a:off x="4191000" y="3657600"/>
          <a:ext cx="1981200" cy="1219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tblGrid>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63568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biologyjunction.com/images/clip013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62000"/>
            <a:ext cx="740568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Box 2"/>
          <p:cNvSpPr txBox="1">
            <a:spLocks noChangeArrowheads="1"/>
          </p:cNvSpPr>
          <p:nvPr/>
        </p:nvSpPr>
        <p:spPr bwMode="auto">
          <a:xfrm>
            <a:off x="685800" y="4114800"/>
            <a:ext cx="7696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rPr>
              <a:t>So, as something gets larger, the volume increases more than the surface area… and the demand for nutrients (to meet peak productivity) grows faster than the rate at which the more slowly increasing SA can supply them.  So, supply fails to meet demand, and the cell cannot meet peak productivity… </a:t>
            </a:r>
            <a:r>
              <a:rPr lang="en-US" altLang="en-US" b="1" i="1">
                <a:solidFill>
                  <a:srgbClr val="0070C0"/>
                </a:solidFill>
              </a:rPr>
              <a:t>it becomes less efficient.</a:t>
            </a:r>
          </a:p>
        </p:txBody>
      </p:sp>
      <p:sp>
        <p:nvSpPr>
          <p:cNvPr id="9220" name="TextBox 3"/>
          <p:cNvSpPr txBox="1">
            <a:spLocks noChangeArrowheads="1"/>
          </p:cNvSpPr>
          <p:nvPr/>
        </p:nvSpPr>
        <p:spPr bwMode="auto">
          <a:xfrm>
            <a:off x="1066800" y="3048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rPr>
              <a:t>SA/V = 6</a:t>
            </a:r>
          </a:p>
        </p:txBody>
      </p:sp>
      <p:sp>
        <p:nvSpPr>
          <p:cNvPr id="9221" name="TextBox 4"/>
          <p:cNvSpPr txBox="1">
            <a:spLocks noChangeArrowheads="1"/>
          </p:cNvSpPr>
          <p:nvPr/>
        </p:nvSpPr>
        <p:spPr bwMode="auto">
          <a:xfrm>
            <a:off x="2667000" y="3048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rPr>
              <a:t>SA/V = 3</a:t>
            </a:r>
          </a:p>
        </p:txBody>
      </p:sp>
      <p:sp>
        <p:nvSpPr>
          <p:cNvPr id="9222" name="TextBox 5"/>
          <p:cNvSpPr txBox="1">
            <a:spLocks noChangeArrowheads="1"/>
          </p:cNvSpPr>
          <p:nvPr/>
        </p:nvSpPr>
        <p:spPr bwMode="auto">
          <a:xfrm>
            <a:off x="5334000" y="304800"/>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rPr>
              <a:t>SA/V = 1.5</a:t>
            </a:r>
          </a:p>
        </p:txBody>
      </p:sp>
    </p:spTree>
    <p:extLst>
      <p:ext uri="{BB962C8B-B14F-4D97-AF65-F5344CB8AC3E}">
        <p14:creationId xmlns:p14="http://schemas.microsoft.com/office/powerpoint/2010/main" val="14834961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3"/>
          <p:cNvSpPr txBox="1">
            <a:spLocks noChangeArrowheads="1"/>
          </p:cNvSpPr>
          <p:nvPr/>
        </p:nvSpPr>
        <p:spPr bwMode="auto">
          <a:xfrm>
            <a:off x="304800" y="457200"/>
            <a:ext cx="8382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smtClean="0">
                <a:solidFill>
                  <a:srgbClr val="FF0000"/>
                </a:solidFill>
                <a:latin typeface="Calibri" panose="020F0502020204030204" pitchFamily="34" charset="0"/>
              </a:rPr>
              <a:t>C. </a:t>
            </a:r>
            <a:r>
              <a:rPr lang="en-US" altLang="en-US" sz="2400" b="1" dirty="0">
                <a:solidFill>
                  <a:srgbClr val="FF0000"/>
                </a:solidFill>
                <a:latin typeface="Calibri" panose="020F0502020204030204" pitchFamily="34" charset="0"/>
              </a:rPr>
              <a:t>The Power of Independent Assortment</a:t>
            </a:r>
          </a:p>
          <a:p>
            <a:pPr eaLnBrk="1" hangingPunct="1">
              <a:spcBef>
                <a:spcPct val="50000"/>
              </a:spcBef>
            </a:pPr>
            <a:r>
              <a:rPr lang="en-US" altLang="en-US" sz="2000" b="1" dirty="0">
                <a:solidFill>
                  <a:srgbClr val="FF0000"/>
                </a:solidFill>
                <a:latin typeface="Calibri" panose="020F0502020204030204" pitchFamily="34" charset="0"/>
              </a:rPr>
              <a:t>	1. If you can assume that the genes assort independently, then you can calculate ‘single gene’ outcomes and multiply results together…</a:t>
            </a:r>
          </a:p>
          <a:p>
            <a:pPr eaLnBrk="1" hangingPunct="1">
              <a:spcBef>
                <a:spcPct val="50000"/>
              </a:spcBef>
            </a:pPr>
            <a:r>
              <a:rPr lang="en-US" altLang="en-US" sz="2000" b="1" dirty="0">
                <a:solidFill>
                  <a:srgbClr val="FF0000"/>
                </a:solidFill>
                <a:latin typeface="Calibri" panose="020F0502020204030204" pitchFamily="34" charset="0"/>
              </a:rPr>
              <a:t>	For Example:     </a:t>
            </a:r>
            <a:r>
              <a:rPr lang="en-US" altLang="en-US" sz="2000" b="1" dirty="0" err="1">
                <a:solidFill>
                  <a:srgbClr val="FF0000"/>
                </a:solidFill>
                <a:latin typeface="Calibri" panose="020F0502020204030204" pitchFamily="34" charset="0"/>
              </a:rPr>
              <a:t>AaBb</a:t>
            </a:r>
            <a:r>
              <a:rPr lang="en-US" altLang="en-US" sz="2000" b="1" dirty="0">
                <a:solidFill>
                  <a:srgbClr val="FF0000"/>
                </a:solidFill>
                <a:latin typeface="Calibri" panose="020F0502020204030204" pitchFamily="34" charset="0"/>
              </a:rPr>
              <a:t>  x   </a:t>
            </a:r>
            <a:r>
              <a:rPr lang="en-US" altLang="en-US" sz="2000" b="1" dirty="0" err="1">
                <a:solidFill>
                  <a:srgbClr val="FF0000"/>
                </a:solidFill>
                <a:latin typeface="Calibri" panose="020F0502020204030204" pitchFamily="34" charset="0"/>
              </a:rPr>
              <a:t>Aabb</a:t>
            </a:r>
            <a:endParaRPr lang="en-US" altLang="en-US" sz="2000" b="1" dirty="0">
              <a:solidFill>
                <a:srgbClr val="FF0000"/>
              </a:solidFill>
              <a:latin typeface="Calibri" panose="020F0502020204030204" pitchFamily="34" charset="0"/>
            </a:endParaRPr>
          </a:p>
          <a:p>
            <a:pPr eaLnBrk="1" hangingPunct="1">
              <a:spcBef>
                <a:spcPct val="50000"/>
              </a:spcBef>
            </a:pPr>
            <a:r>
              <a:rPr lang="en-US" altLang="en-US" sz="2000" b="1" dirty="0">
                <a:solidFill>
                  <a:srgbClr val="0070C0"/>
                </a:solidFill>
                <a:latin typeface="Calibri" panose="020F0502020204030204" pitchFamily="34" charset="0"/>
              </a:rPr>
              <a:t>	- what is the probability of an </a:t>
            </a:r>
            <a:r>
              <a:rPr lang="en-US" altLang="en-US" sz="2000" b="1" dirty="0" err="1">
                <a:solidFill>
                  <a:srgbClr val="0070C0"/>
                </a:solidFill>
                <a:latin typeface="Calibri" panose="020F0502020204030204" pitchFamily="34" charset="0"/>
              </a:rPr>
              <a:t>Aabb</a:t>
            </a:r>
            <a:r>
              <a:rPr lang="en-US" altLang="en-US" sz="2000" b="1" dirty="0">
                <a:solidFill>
                  <a:srgbClr val="0070C0"/>
                </a:solidFill>
                <a:latin typeface="Calibri" panose="020F0502020204030204" pitchFamily="34" charset="0"/>
              </a:rPr>
              <a:t> offspring?</a:t>
            </a:r>
          </a:p>
          <a:p>
            <a:pPr eaLnBrk="1" hangingPunct="1">
              <a:spcBef>
                <a:spcPct val="50000"/>
              </a:spcBef>
            </a:pPr>
            <a:r>
              <a:rPr lang="en-US" altLang="en-US" sz="2000" b="1" dirty="0">
                <a:solidFill>
                  <a:srgbClr val="0070C0"/>
                </a:solidFill>
                <a:latin typeface="Calibri" panose="020F0502020204030204" pitchFamily="34" charset="0"/>
              </a:rPr>
              <a:t>	- What is the probability of an offspring expressing  Ab?</a:t>
            </a:r>
          </a:p>
          <a:p>
            <a:pPr eaLnBrk="1" hangingPunct="1">
              <a:spcBef>
                <a:spcPct val="50000"/>
              </a:spcBef>
            </a:pPr>
            <a:r>
              <a:rPr lang="en-US" altLang="en-US" sz="2000" b="1" dirty="0">
                <a:solidFill>
                  <a:srgbClr val="0070C0"/>
                </a:solidFill>
                <a:latin typeface="Calibri" panose="020F0502020204030204" pitchFamily="34" charset="0"/>
              </a:rPr>
              <a:t>	- How many genotypes are possible in the offspring?</a:t>
            </a:r>
          </a:p>
          <a:p>
            <a:pPr eaLnBrk="1" hangingPunct="1">
              <a:spcBef>
                <a:spcPct val="50000"/>
              </a:spcBef>
            </a:pPr>
            <a:r>
              <a:rPr lang="en-US" altLang="en-US" sz="2000" b="1" dirty="0">
                <a:solidFill>
                  <a:srgbClr val="0070C0"/>
                </a:solidFill>
                <a:latin typeface="Calibri" panose="020F0502020204030204" pitchFamily="34" charset="0"/>
              </a:rPr>
              <a:t>	- how many phenotypes are possible in the offspring?</a:t>
            </a:r>
          </a:p>
          <a:p>
            <a:pPr eaLnBrk="1" hangingPunct="1">
              <a:spcBef>
                <a:spcPct val="50000"/>
              </a:spcBef>
            </a:pPr>
            <a:r>
              <a:rPr lang="en-US" altLang="en-US" sz="2000" b="1" dirty="0">
                <a:solidFill>
                  <a:srgbClr val="00B050"/>
                </a:solidFill>
                <a:latin typeface="Calibri" panose="020F0502020204030204" pitchFamily="34" charset="0"/>
              </a:rPr>
              <a:t>For A:        		      For B:</a:t>
            </a:r>
          </a:p>
          <a:p>
            <a:pPr eaLnBrk="1" hangingPunct="1">
              <a:spcBef>
                <a:spcPct val="50000"/>
              </a:spcBef>
            </a:pPr>
            <a:endParaRPr lang="en-US" altLang="en-US" sz="2000" b="1" dirty="0">
              <a:solidFill>
                <a:srgbClr val="00B050"/>
              </a:solidFill>
              <a:latin typeface="Calibri" panose="020F0502020204030204" pitchFamily="34" charset="0"/>
            </a:endParaRPr>
          </a:p>
          <a:p>
            <a:pPr eaLnBrk="1" hangingPunct="1">
              <a:spcBef>
                <a:spcPct val="50000"/>
              </a:spcBef>
            </a:pPr>
            <a:endParaRPr lang="en-US" altLang="en-US" sz="2000" b="1" dirty="0">
              <a:solidFill>
                <a:srgbClr val="00B050"/>
              </a:solidFill>
              <a:latin typeface="Calibri" panose="020F0502020204030204" pitchFamily="34" charset="0"/>
            </a:endParaRPr>
          </a:p>
          <a:p>
            <a:pPr eaLnBrk="1" hangingPunct="1">
              <a:spcBef>
                <a:spcPct val="50000"/>
              </a:spcBef>
            </a:pPr>
            <a:r>
              <a:rPr lang="en-US" altLang="en-US" sz="2000" b="1" dirty="0">
                <a:solidFill>
                  <a:srgbClr val="00B050"/>
                </a:solidFill>
                <a:latin typeface="Calibri" panose="020F0502020204030204" pitchFamily="34" charset="0"/>
              </a:rPr>
              <a:t>Answer the question for each gene, then multiply:</a:t>
            </a:r>
          </a:p>
          <a:p>
            <a:pPr eaLnBrk="1" hangingPunct="1">
              <a:spcBef>
                <a:spcPct val="50000"/>
              </a:spcBef>
            </a:pPr>
            <a:r>
              <a:rPr lang="en-US" altLang="en-US" sz="2000" b="1" dirty="0">
                <a:solidFill>
                  <a:srgbClr val="00B050"/>
                </a:solidFill>
                <a:latin typeface="Calibri" panose="020F0502020204030204" pitchFamily="34" charset="0"/>
              </a:rPr>
              <a:t>(A, a) = 2	          x		(B, b) = 2 	=  4</a:t>
            </a:r>
          </a:p>
          <a:p>
            <a:pPr eaLnBrk="1" hangingPunct="1">
              <a:spcBef>
                <a:spcPct val="50000"/>
              </a:spcBef>
            </a:pPr>
            <a:endParaRPr lang="en-US" altLang="en-US" sz="2000" b="1" dirty="0">
              <a:solidFill>
                <a:srgbClr val="00B050"/>
              </a:solidFill>
              <a:latin typeface="Calibri" panose="020F0502020204030204" pitchFamily="34" charset="0"/>
            </a:endParaRPr>
          </a:p>
        </p:txBody>
      </p:sp>
      <p:graphicFrame>
        <p:nvGraphicFramePr>
          <p:cNvPr id="3" name="Table 2"/>
          <p:cNvGraphicFramePr>
            <a:graphicFrameLocks noGrp="1"/>
          </p:cNvGraphicFramePr>
          <p:nvPr/>
        </p:nvGraphicFramePr>
        <p:xfrm>
          <a:off x="1143000" y="3962400"/>
          <a:ext cx="1981200" cy="1219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tblGrid>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graphicFrame>
        <p:nvGraphicFramePr>
          <p:cNvPr id="4" name="Table 3"/>
          <p:cNvGraphicFramePr>
            <a:graphicFrameLocks noGrp="1"/>
          </p:cNvGraphicFramePr>
          <p:nvPr/>
        </p:nvGraphicFramePr>
        <p:xfrm>
          <a:off x="4191000" y="4038600"/>
          <a:ext cx="1981200" cy="1219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tblGrid>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042994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3"/>
          <p:cNvSpPr txBox="1">
            <a:spLocks noChangeArrowheads="1"/>
          </p:cNvSpPr>
          <p:nvPr/>
        </p:nvSpPr>
        <p:spPr bwMode="auto">
          <a:xfrm>
            <a:off x="304800" y="457200"/>
            <a:ext cx="83820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smtClean="0">
                <a:solidFill>
                  <a:srgbClr val="FF0000"/>
                </a:solidFill>
                <a:latin typeface="Calibri" panose="020F0502020204030204" pitchFamily="34" charset="0"/>
              </a:rPr>
              <a:t>C. </a:t>
            </a:r>
            <a:r>
              <a:rPr lang="en-US" altLang="en-US" sz="2400" b="1" dirty="0">
                <a:solidFill>
                  <a:srgbClr val="FF0000"/>
                </a:solidFill>
                <a:latin typeface="Calibri" panose="020F0502020204030204" pitchFamily="34" charset="0"/>
              </a:rPr>
              <a:t>The Power of Independent Assortment</a:t>
            </a:r>
          </a:p>
          <a:p>
            <a:pPr eaLnBrk="1" hangingPunct="1">
              <a:spcBef>
                <a:spcPct val="50000"/>
              </a:spcBef>
            </a:pPr>
            <a:r>
              <a:rPr lang="en-US" altLang="en-US" sz="2000" b="1" dirty="0">
                <a:solidFill>
                  <a:srgbClr val="FF0000"/>
                </a:solidFill>
                <a:latin typeface="Calibri" panose="020F0502020204030204" pitchFamily="34" charset="0"/>
              </a:rPr>
              <a:t>	1. If you can assume that the genes assort independently, then you can calculate ‘single gene’ outcomes and multiply results together…</a:t>
            </a:r>
          </a:p>
          <a:p>
            <a:pPr eaLnBrk="1" hangingPunct="1">
              <a:spcBef>
                <a:spcPct val="50000"/>
              </a:spcBef>
            </a:pPr>
            <a:r>
              <a:rPr lang="en-US" altLang="en-US" sz="2000" b="1" dirty="0">
                <a:solidFill>
                  <a:srgbClr val="FF0000"/>
                </a:solidFill>
                <a:latin typeface="Calibri" panose="020F0502020204030204" pitchFamily="34" charset="0"/>
              </a:rPr>
              <a:t>	2. You can easily address more difficult multigene problems:</a:t>
            </a:r>
          </a:p>
          <a:p>
            <a:pPr eaLnBrk="1" hangingPunct="1">
              <a:spcBef>
                <a:spcPct val="50000"/>
              </a:spcBef>
            </a:pPr>
            <a:r>
              <a:rPr lang="en-US" altLang="en-US" sz="2000" b="1" dirty="0">
                <a:solidFill>
                  <a:srgbClr val="FF0000"/>
                </a:solidFill>
                <a:latin typeface="Calibri" panose="020F0502020204030204" pitchFamily="34" charset="0"/>
              </a:rPr>
              <a:t>		(female) </a:t>
            </a:r>
            <a:r>
              <a:rPr lang="en-US" altLang="en-US" sz="2000" b="1" dirty="0" err="1">
                <a:solidFill>
                  <a:srgbClr val="FF0000"/>
                </a:solidFill>
                <a:latin typeface="Calibri" panose="020F0502020204030204" pitchFamily="34" charset="0"/>
              </a:rPr>
              <a:t>AaBbCcdd</a:t>
            </a:r>
            <a:r>
              <a:rPr lang="en-US" altLang="en-US" sz="2000" b="1" dirty="0">
                <a:solidFill>
                  <a:srgbClr val="FF0000"/>
                </a:solidFill>
                <a:latin typeface="Calibri" panose="020F0502020204030204" pitchFamily="34" charset="0"/>
              </a:rPr>
              <a:t>     x   </a:t>
            </a:r>
            <a:r>
              <a:rPr lang="en-US" altLang="en-US" sz="2000" b="1" dirty="0" err="1">
                <a:solidFill>
                  <a:srgbClr val="FF0000"/>
                </a:solidFill>
                <a:latin typeface="Calibri" panose="020F0502020204030204" pitchFamily="34" charset="0"/>
              </a:rPr>
              <a:t>AABbccDD</a:t>
            </a:r>
            <a:r>
              <a:rPr lang="en-US" altLang="en-US" sz="2000" b="1" dirty="0">
                <a:solidFill>
                  <a:srgbClr val="FF0000"/>
                </a:solidFill>
                <a:latin typeface="Calibri" panose="020F0502020204030204" pitchFamily="34" charset="0"/>
              </a:rPr>
              <a:t> (male)</a:t>
            </a:r>
          </a:p>
          <a:p>
            <a:pPr eaLnBrk="1" hangingPunct="1">
              <a:spcBef>
                <a:spcPct val="50000"/>
              </a:spcBef>
            </a:pPr>
            <a:endParaRPr lang="en-US" altLang="en-US" sz="2000" b="1" dirty="0">
              <a:solidFill>
                <a:srgbClr val="00B050"/>
              </a:solidFill>
              <a:latin typeface="Calibri" panose="020F0502020204030204" pitchFamily="34" charset="0"/>
            </a:endParaRPr>
          </a:p>
        </p:txBody>
      </p:sp>
    </p:spTree>
    <p:extLst>
      <p:ext uri="{BB962C8B-B14F-4D97-AF65-F5344CB8AC3E}">
        <p14:creationId xmlns:p14="http://schemas.microsoft.com/office/powerpoint/2010/main" val="33550049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3"/>
          <p:cNvSpPr txBox="1">
            <a:spLocks noChangeArrowheads="1"/>
          </p:cNvSpPr>
          <p:nvPr/>
        </p:nvSpPr>
        <p:spPr bwMode="auto">
          <a:xfrm>
            <a:off x="304800" y="457200"/>
            <a:ext cx="8382000"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smtClean="0">
                <a:solidFill>
                  <a:srgbClr val="FF0000"/>
                </a:solidFill>
                <a:latin typeface="Calibri" panose="020F0502020204030204" pitchFamily="34" charset="0"/>
              </a:rPr>
              <a:t>C. </a:t>
            </a:r>
            <a:r>
              <a:rPr lang="en-US" altLang="en-US" sz="2400" b="1" dirty="0">
                <a:solidFill>
                  <a:srgbClr val="FF0000"/>
                </a:solidFill>
                <a:latin typeface="Calibri" panose="020F0502020204030204" pitchFamily="34" charset="0"/>
              </a:rPr>
              <a:t>The Power of Independent Assortment</a:t>
            </a:r>
          </a:p>
          <a:p>
            <a:pPr eaLnBrk="1" hangingPunct="1">
              <a:spcBef>
                <a:spcPct val="50000"/>
              </a:spcBef>
            </a:pPr>
            <a:r>
              <a:rPr lang="en-US" altLang="en-US" sz="2000" b="1" dirty="0">
                <a:solidFill>
                  <a:srgbClr val="FF0000"/>
                </a:solidFill>
                <a:latin typeface="Calibri" panose="020F0502020204030204" pitchFamily="34" charset="0"/>
              </a:rPr>
              <a:t>	1. If you can assume that the genes assort independently, then you can calculate ‘single gene’ outcomes and multiply results together…</a:t>
            </a:r>
          </a:p>
          <a:p>
            <a:pPr eaLnBrk="1" hangingPunct="1">
              <a:spcBef>
                <a:spcPct val="50000"/>
              </a:spcBef>
            </a:pPr>
            <a:r>
              <a:rPr lang="en-US" altLang="en-US" sz="2000" b="1" dirty="0">
                <a:solidFill>
                  <a:srgbClr val="FF0000"/>
                </a:solidFill>
                <a:latin typeface="Calibri" panose="020F0502020204030204" pitchFamily="34" charset="0"/>
              </a:rPr>
              <a:t>	2. You can easily address more difficult multigene problems:</a:t>
            </a:r>
          </a:p>
          <a:p>
            <a:pPr eaLnBrk="1" hangingPunct="1">
              <a:spcBef>
                <a:spcPct val="50000"/>
              </a:spcBef>
            </a:pPr>
            <a:r>
              <a:rPr lang="en-US" altLang="en-US" sz="2000" b="1" dirty="0">
                <a:solidFill>
                  <a:srgbClr val="FF0000"/>
                </a:solidFill>
                <a:latin typeface="Calibri" panose="020F0502020204030204" pitchFamily="34" charset="0"/>
              </a:rPr>
              <a:t>		(female) </a:t>
            </a:r>
            <a:r>
              <a:rPr lang="en-US" altLang="en-US" sz="2000" b="1" dirty="0" err="1">
                <a:solidFill>
                  <a:srgbClr val="FF0000"/>
                </a:solidFill>
                <a:latin typeface="Calibri" panose="020F0502020204030204" pitchFamily="34" charset="0"/>
              </a:rPr>
              <a:t>AaBbCcdd</a:t>
            </a:r>
            <a:r>
              <a:rPr lang="en-US" altLang="en-US" sz="2000" b="1" dirty="0">
                <a:solidFill>
                  <a:srgbClr val="FF0000"/>
                </a:solidFill>
                <a:latin typeface="Calibri" panose="020F0502020204030204" pitchFamily="34" charset="0"/>
              </a:rPr>
              <a:t>     x   </a:t>
            </a:r>
            <a:r>
              <a:rPr lang="en-US" altLang="en-US" sz="2000" b="1" dirty="0" err="1">
                <a:solidFill>
                  <a:srgbClr val="FF0000"/>
                </a:solidFill>
                <a:latin typeface="Calibri" panose="020F0502020204030204" pitchFamily="34" charset="0"/>
              </a:rPr>
              <a:t>AABbccDD</a:t>
            </a:r>
            <a:r>
              <a:rPr lang="en-US" altLang="en-US" sz="2000" b="1" dirty="0">
                <a:solidFill>
                  <a:srgbClr val="FF0000"/>
                </a:solidFill>
                <a:latin typeface="Calibri" panose="020F0502020204030204" pitchFamily="34" charset="0"/>
              </a:rPr>
              <a:t> (male)</a:t>
            </a:r>
          </a:p>
          <a:p>
            <a:pPr eaLnBrk="1" hangingPunct="1">
              <a:spcBef>
                <a:spcPct val="50000"/>
              </a:spcBef>
            </a:pPr>
            <a:r>
              <a:rPr lang="en-US" altLang="en-US" sz="2000" b="1" dirty="0">
                <a:solidFill>
                  <a:srgbClr val="0070C0"/>
                </a:solidFill>
                <a:latin typeface="Calibri" panose="020F0502020204030204" pitchFamily="34" charset="0"/>
              </a:rPr>
              <a:t>	- how many types of gametes can each parent produce?</a:t>
            </a:r>
          </a:p>
          <a:p>
            <a:pPr eaLnBrk="1" hangingPunct="1">
              <a:spcBef>
                <a:spcPct val="50000"/>
              </a:spcBef>
            </a:pPr>
            <a:r>
              <a:rPr lang="en-US" altLang="en-US" sz="2000" b="1" dirty="0">
                <a:solidFill>
                  <a:srgbClr val="0070C0"/>
                </a:solidFill>
                <a:latin typeface="Calibri" panose="020F0502020204030204" pitchFamily="34" charset="0"/>
              </a:rPr>
              <a:t>	- What is the probability of an offspring expressing  ABCD?</a:t>
            </a:r>
          </a:p>
          <a:p>
            <a:pPr eaLnBrk="1" hangingPunct="1">
              <a:spcBef>
                <a:spcPct val="50000"/>
              </a:spcBef>
            </a:pPr>
            <a:r>
              <a:rPr lang="en-US" altLang="en-US" sz="2000" b="1" dirty="0">
                <a:solidFill>
                  <a:srgbClr val="0070C0"/>
                </a:solidFill>
                <a:latin typeface="Calibri" panose="020F0502020204030204" pitchFamily="34" charset="0"/>
              </a:rPr>
              <a:t>	- How many genotypes are possible in the offspring?</a:t>
            </a:r>
          </a:p>
          <a:p>
            <a:pPr eaLnBrk="1" hangingPunct="1">
              <a:spcBef>
                <a:spcPct val="50000"/>
              </a:spcBef>
            </a:pPr>
            <a:r>
              <a:rPr lang="en-US" altLang="en-US" sz="2000" b="1" dirty="0">
                <a:solidFill>
                  <a:srgbClr val="0070C0"/>
                </a:solidFill>
                <a:latin typeface="Calibri" panose="020F0502020204030204" pitchFamily="34" charset="0"/>
              </a:rPr>
              <a:t>	- how many phenotypes are possible in the offspring?</a:t>
            </a:r>
          </a:p>
          <a:p>
            <a:pPr eaLnBrk="1" hangingPunct="1">
              <a:spcBef>
                <a:spcPct val="50000"/>
              </a:spcBef>
            </a:pPr>
            <a:endParaRPr lang="en-US" altLang="en-US" sz="2000" b="1" dirty="0">
              <a:solidFill>
                <a:srgbClr val="00B050"/>
              </a:solidFill>
              <a:latin typeface="Calibri" panose="020F0502020204030204" pitchFamily="34" charset="0"/>
            </a:endParaRPr>
          </a:p>
        </p:txBody>
      </p:sp>
    </p:spTree>
    <p:extLst>
      <p:ext uri="{BB962C8B-B14F-4D97-AF65-F5344CB8AC3E}">
        <p14:creationId xmlns:p14="http://schemas.microsoft.com/office/powerpoint/2010/main" val="24312316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3"/>
          <p:cNvSpPr txBox="1">
            <a:spLocks noChangeArrowheads="1"/>
          </p:cNvSpPr>
          <p:nvPr/>
        </p:nvSpPr>
        <p:spPr bwMode="auto">
          <a:xfrm>
            <a:off x="304800" y="457200"/>
            <a:ext cx="8382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smtClean="0">
                <a:solidFill>
                  <a:srgbClr val="FF0000"/>
                </a:solidFill>
                <a:latin typeface="Calibri" panose="020F0502020204030204" pitchFamily="34" charset="0"/>
              </a:rPr>
              <a:t>C. </a:t>
            </a:r>
            <a:r>
              <a:rPr lang="en-US" altLang="en-US" sz="2400" b="1" dirty="0">
                <a:solidFill>
                  <a:srgbClr val="FF0000"/>
                </a:solidFill>
                <a:latin typeface="Calibri" panose="020F0502020204030204" pitchFamily="34" charset="0"/>
              </a:rPr>
              <a:t>The Power of Independent Assortment</a:t>
            </a:r>
          </a:p>
          <a:p>
            <a:pPr eaLnBrk="1" hangingPunct="1">
              <a:spcBef>
                <a:spcPct val="50000"/>
              </a:spcBef>
            </a:pPr>
            <a:r>
              <a:rPr lang="en-US" altLang="en-US" sz="2000" b="1" dirty="0">
                <a:solidFill>
                  <a:srgbClr val="FF0000"/>
                </a:solidFill>
                <a:latin typeface="Calibri" panose="020F0502020204030204" pitchFamily="34" charset="0"/>
              </a:rPr>
              <a:t>	1. If you can assume that the genes assort independently, then you can calculate ‘single gene’ outcomes and multiply results together…</a:t>
            </a:r>
          </a:p>
          <a:p>
            <a:pPr eaLnBrk="1" hangingPunct="1">
              <a:spcBef>
                <a:spcPct val="50000"/>
              </a:spcBef>
            </a:pPr>
            <a:r>
              <a:rPr lang="en-US" altLang="en-US" sz="2000" b="1" dirty="0">
                <a:solidFill>
                  <a:srgbClr val="FF0000"/>
                </a:solidFill>
                <a:latin typeface="Calibri" panose="020F0502020204030204" pitchFamily="34" charset="0"/>
              </a:rPr>
              <a:t>	2. You can easily address more difficult multigene problems:</a:t>
            </a:r>
          </a:p>
          <a:p>
            <a:pPr eaLnBrk="1" hangingPunct="1">
              <a:spcBef>
                <a:spcPct val="50000"/>
              </a:spcBef>
            </a:pPr>
            <a:r>
              <a:rPr lang="en-US" altLang="en-US" sz="2000" b="1" dirty="0">
                <a:solidFill>
                  <a:srgbClr val="FF0000"/>
                </a:solidFill>
                <a:latin typeface="Calibri" panose="020F0502020204030204" pitchFamily="34" charset="0"/>
              </a:rPr>
              <a:t>		(female) </a:t>
            </a:r>
            <a:r>
              <a:rPr lang="en-US" altLang="en-US" sz="2000" b="1" dirty="0" err="1">
                <a:solidFill>
                  <a:srgbClr val="FF0000"/>
                </a:solidFill>
                <a:latin typeface="Calibri" panose="020F0502020204030204" pitchFamily="34" charset="0"/>
              </a:rPr>
              <a:t>AaBbCcdd</a:t>
            </a:r>
            <a:r>
              <a:rPr lang="en-US" altLang="en-US" sz="2000" b="1" dirty="0">
                <a:solidFill>
                  <a:srgbClr val="FF0000"/>
                </a:solidFill>
                <a:latin typeface="Calibri" panose="020F0502020204030204" pitchFamily="34" charset="0"/>
              </a:rPr>
              <a:t>     x   </a:t>
            </a:r>
            <a:r>
              <a:rPr lang="en-US" altLang="en-US" sz="2000" b="1" dirty="0" err="1">
                <a:solidFill>
                  <a:srgbClr val="FF0000"/>
                </a:solidFill>
                <a:latin typeface="Calibri" panose="020F0502020204030204" pitchFamily="34" charset="0"/>
              </a:rPr>
              <a:t>AABbccDD</a:t>
            </a:r>
            <a:r>
              <a:rPr lang="en-US" altLang="en-US" sz="2000" b="1" dirty="0">
                <a:solidFill>
                  <a:srgbClr val="FF0000"/>
                </a:solidFill>
                <a:latin typeface="Calibri" panose="020F0502020204030204" pitchFamily="34" charset="0"/>
              </a:rPr>
              <a:t> (male)</a:t>
            </a:r>
          </a:p>
          <a:p>
            <a:pPr eaLnBrk="1" hangingPunct="1">
              <a:spcBef>
                <a:spcPct val="50000"/>
              </a:spcBef>
            </a:pPr>
            <a:r>
              <a:rPr lang="en-US" altLang="en-US" sz="2000" b="1" dirty="0">
                <a:solidFill>
                  <a:srgbClr val="0070C0"/>
                </a:solidFill>
                <a:latin typeface="Calibri" panose="020F0502020204030204" pitchFamily="34" charset="0"/>
              </a:rPr>
              <a:t>	- how many types of gametes can each parent produce?</a:t>
            </a:r>
          </a:p>
          <a:p>
            <a:pPr eaLnBrk="1" hangingPunct="1">
              <a:spcBef>
                <a:spcPct val="50000"/>
              </a:spcBef>
            </a:pPr>
            <a:r>
              <a:rPr lang="en-US" altLang="en-US" sz="2000" b="1" dirty="0">
                <a:solidFill>
                  <a:srgbClr val="00B050"/>
                </a:solidFill>
                <a:latin typeface="Calibri" panose="020F0502020204030204" pitchFamily="34" charset="0"/>
              </a:rPr>
              <a:t>For Female:				For Male:</a:t>
            </a:r>
          </a:p>
          <a:p>
            <a:pPr eaLnBrk="1" hangingPunct="1">
              <a:spcBef>
                <a:spcPct val="50000"/>
              </a:spcBef>
            </a:pPr>
            <a:endParaRPr lang="en-US" altLang="en-US" sz="2000" b="1" dirty="0">
              <a:solidFill>
                <a:srgbClr val="00B050"/>
              </a:solidFill>
              <a:latin typeface="Calibri" panose="020F0502020204030204" pitchFamily="34" charset="0"/>
            </a:endParaRPr>
          </a:p>
          <a:p>
            <a:pPr eaLnBrk="1" hangingPunct="1">
              <a:spcBef>
                <a:spcPct val="50000"/>
              </a:spcBef>
            </a:pPr>
            <a:endParaRPr lang="en-US" altLang="en-US" sz="2000" b="1" dirty="0">
              <a:solidFill>
                <a:srgbClr val="00B050"/>
              </a:solidFill>
              <a:latin typeface="Calibri" panose="020F0502020204030204" pitchFamily="34" charset="0"/>
            </a:endParaRPr>
          </a:p>
          <a:p>
            <a:pPr eaLnBrk="1" hangingPunct="1">
              <a:spcBef>
                <a:spcPct val="50000"/>
              </a:spcBef>
            </a:pPr>
            <a:endParaRPr lang="en-US" altLang="en-US" sz="2000" b="1" dirty="0">
              <a:solidFill>
                <a:srgbClr val="00B050"/>
              </a:solidFill>
              <a:latin typeface="Calibri" panose="020F0502020204030204" pitchFamily="34" charset="0"/>
            </a:endParaRPr>
          </a:p>
          <a:p>
            <a:pPr eaLnBrk="1" hangingPunct="1">
              <a:spcBef>
                <a:spcPct val="50000"/>
              </a:spcBef>
            </a:pPr>
            <a:r>
              <a:rPr lang="en-US" altLang="en-US" sz="2000" b="1" dirty="0">
                <a:solidFill>
                  <a:srgbClr val="00B050"/>
                </a:solidFill>
                <a:latin typeface="Calibri" panose="020F0502020204030204" pitchFamily="34" charset="0"/>
              </a:rPr>
              <a:t>2 x 2 x 2 x 1 = 8				1 x 2 x 1 x 1 = 2</a:t>
            </a:r>
          </a:p>
          <a:p>
            <a:pPr eaLnBrk="1" hangingPunct="1">
              <a:spcBef>
                <a:spcPct val="50000"/>
              </a:spcBef>
            </a:pPr>
            <a:endParaRPr lang="en-US" altLang="en-US" sz="2000" b="1" dirty="0">
              <a:solidFill>
                <a:srgbClr val="00B050"/>
              </a:solidFill>
              <a:latin typeface="Calibri" panose="020F0502020204030204" pitchFamily="34" charset="0"/>
            </a:endParaRPr>
          </a:p>
          <a:p>
            <a:pPr eaLnBrk="1" hangingPunct="1">
              <a:spcBef>
                <a:spcPct val="50000"/>
              </a:spcBef>
            </a:pPr>
            <a:endParaRPr lang="en-US" altLang="en-US" sz="2000" b="1" dirty="0">
              <a:solidFill>
                <a:srgbClr val="00B050"/>
              </a:solidFill>
              <a:latin typeface="Calibri" panose="020F0502020204030204" pitchFamily="34" charset="0"/>
            </a:endParaRPr>
          </a:p>
          <a:p>
            <a:pPr eaLnBrk="1" hangingPunct="1">
              <a:spcBef>
                <a:spcPct val="50000"/>
              </a:spcBef>
            </a:pPr>
            <a:endParaRPr lang="en-US" altLang="en-US" sz="2000" b="1" dirty="0">
              <a:solidFill>
                <a:srgbClr val="00B050"/>
              </a:solidFill>
              <a:latin typeface="Calibri" panose="020F0502020204030204" pitchFamily="34" charset="0"/>
            </a:endParaRPr>
          </a:p>
        </p:txBody>
      </p:sp>
      <p:graphicFrame>
        <p:nvGraphicFramePr>
          <p:cNvPr id="5" name="Table 4"/>
          <p:cNvGraphicFramePr>
            <a:graphicFrameLocks noGrp="1"/>
          </p:cNvGraphicFramePr>
          <p:nvPr/>
        </p:nvGraphicFramePr>
        <p:xfrm>
          <a:off x="838200" y="3505200"/>
          <a:ext cx="3200400" cy="1119189"/>
        </p:xfrm>
        <a:graphic>
          <a:graphicData uri="http://schemas.openxmlformats.org/drawingml/2006/table">
            <a:tbl>
              <a:tblPr/>
              <a:tblGrid>
                <a:gridCol w="639763">
                  <a:extLst>
                    <a:ext uri="{9D8B030D-6E8A-4147-A177-3AD203B41FA5}">
                      <a16:colId xmlns:a16="http://schemas.microsoft.com/office/drawing/2014/main" val="20000"/>
                    </a:ext>
                  </a:extLst>
                </a:gridCol>
                <a:gridCol w="639762">
                  <a:extLst>
                    <a:ext uri="{9D8B030D-6E8A-4147-A177-3AD203B41FA5}">
                      <a16:colId xmlns:a16="http://schemas.microsoft.com/office/drawing/2014/main" val="20001"/>
                    </a:ext>
                  </a:extLst>
                </a:gridCol>
                <a:gridCol w="641350">
                  <a:extLst>
                    <a:ext uri="{9D8B030D-6E8A-4147-A177-3AD203B41FA5}">
                      <a16:colId xmlns:a16="http://schemas.microsoft.com/office/drawing/2014/main" val="20002"/>
                    </a:ext>
                  </a:extLst>
                </a:gridCol>
                <a:gridCol w="639763">
                  <a:extLst>
                    <a:ext uri="{9D8B030D-6E8A-4147-A177-3AD203B41FA5}">
                      <a16:colId xmlns:a16="http://schemas.microsoft.com/office/drawing/2014/main" val="20003"/>
                    </a:ext>
                  </a:extLst>
                </a:gridCol>
                <a:gridCol w="639762">
                  <a:extLst>
                    <a:ext uri="{9D8B030D-6E8A-4147-A177-3AD203B41FA5}">
                      <a16:colId xmlns:a16="http://schemas.microsoft.com/office/drawing/2014/main" val="20004"/>
                    </a:ext>
                  </a:extLst>
                </a:gridCol>
              </a:tblGrid>
              <a:tr h="373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Aa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Bb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Cc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dd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3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 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 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C, 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73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nvGraphicFramePr>
        <p:xfrm>
          <a:off x="4648200" y="3505200"/>
          <a:ext cx="3200400" cy="1119189"/>
        </p:xfrm>
        <a:graphic>
          <a:graphicData uri="http://schemas.openxmlformats.org/drawingml/2006/table">
            <a:tbl>
              <a:tblPr/>
              <a:tblGrid>
                <a:gridCol w="639763">
                  <a:extLst>
                    <a:ext uri="{9D8B030D-6E8A-4147-A177-3AD203B41FA5}">
                      <a16:colId xmlns:a16="http://schemas.microsoft.com/office/drawing/2014/main" val="20000"/>
                    </a:ext>
                  </a:extLst>
                </a:gridCol>
                <a:gridCol w="639762">
                  <a:extLst>
                    <a:ext uri="{9D8B030D-6E8A-4147-A177-3AD203B41FA5}">
                      <a16:colId xmlns:a16="http://schemas.microsoft.com/office/drawing/2014/main" val="20001"/>
                    </a:ext>
                  </a:extLst>
                </a:gridCol>
                <a:gridCol w="641350">
                  <a:extLst>
                    <a:ext uri="{9D8B030D-6E8A-4147-A177-3AD203B41FA5}">
                      <a16:colId xmlns:a16="http://schemas.microsoft.com/office/drawing/2014/main" val="20002"/>
                    </a:ext>
                  </a:extLst>
                </a:gridCol>
                <a:gridCol w="639763">
                  <a:extLst>
                    <a:ext uri="{9D8B030D-6E8A-4147-A177-3AD203B41FA5}">
                      <a16:colId xmlns:a16="http://schemas.microsoft.com/office/drawing/2014/main" val="20003"/>
                    </a:ext>
                  </a:extLst>
                </a:gridCol>
                <a:gridCol w="639762">
                  <a:extLst>
                    <a:ext uri="{9D8B030D-6E8A-4147-A177-3AD203B41FA5}">
                      <a16:colId xmlns:a16="http://schemas.microsoft.com/office/drawing/2014/main" val="20004"/>
                    </a:ext>
                  </a:extLst>
                </a:gridCol>
              </a:tblGrid>
              <a:tr h="373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AA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Bb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cc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DD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3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 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73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25471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3"/>
          <p:cNvSpPr txBox="1">
            <a:spLocks noChangeArrowheads="1"/>
          </p:cNvSpPr>
          <p:nvPr/>
        </p:nvSpPr>
        <p:spPr bwMode="auto">
          <a:xfrm>
            <a:off x="304800" y="457200"/>
            <a:ext cx="8382000"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smtClean="0">
                <a:solidFill>
                  <a:srgbClr val="FF0000"/>
                </a:solidFill>
                <a:latin typeface="Calibri" panose="020F0502020204030204" pitchFamily="34" charset="0"/>
              </a:rPr>
              <a:t>C. </a:t>
            </a:r>
            <a:r>
              <a:rPr lang="en-US" altLang="en-US" sz="2400" b="1" dirty="0">
                <a:solidFill>
                  <a:srgbClr val="FF0000"/>
                </a:solidFill>
                <a:latin typeface="Calibri" panose="020F0502020204030204" pitchFamily="34" charset="0"/>
              </a:rPr>
              <a:t>The Power of Independent Assortment</a:t>
            </a:r>
          </a:p>
          <a:p>
            <a:pPr eaLnBrk="1" hangingPunct="1">
              <a:spcBef>
                <a:spcPct val="50000"/>
              </a:spcBef>
            </a:pPr>
            <a:r>
              <a:rPr lang="en-US" altLang="en-US" sz="2000" b="1" dirty="0">
                <a:solidFill>
                  <a:srgbClr val="FF0000"/>
                </a:solidFill>
                <a:latin typeface="Calibri" panose="020F0502020204030204" pitchFamily="34" charset="0"/>
              </a:rPr>
              <a:t>	1. If you can assume that the genes assort independently, then you can calculate ‘single gene’ outcomes and multiply results together…</a:t>
            </a:r>
          </a:p>
          <a:p>
            <a:pPr eaLnBrk="1" hangingPunct="1">
              <a:spcBef>
                <a:spcPct val="50000"/>
              </a:spcBef>
            </a:pPr>
            <a:r>
              <a:rPr lang="en-US" altLang="en-US" sz="2000" b="1" dirty="0">
                <a:solidFill>
                  <a:srgbClr val="FF0000"/>
                </a:solidFill>
                <a:latin typeface="Calibri" panose="020F0502020204030204" pitchFamily="34" charset="0"/>
              </a:rPr>
              <a:t>	2. You can easily address more difficult multigene problems:</a:t>
            </a:r>
          </a:p>
          <a:p>
            <a:pPr eaLnBrk="1" hangingPunct="1">
              <a:spcBef>
                <a:spcPct val="50000"/>
              </a:spcBef>
            </a:pPr>
            <a:r>
              <a:rPr lang="en-US" altLang="en-US" sz="2000" b="1" dirty="0">
                <a:solidFill>
                  <a:srgbClr val="FF0000"/>
                </a:solidFill>
                <a:latin typeface="Calibri" panose="020F0502020204030204" pitchFamily="34" charset="0"/>
              </a:rPr>
              <a:t>		(female) </a:t>
            </a:r>
            <a:r>
              <a:rPr lang="en-US" altLang="en-US" sz="2000" b="1" dirty="0" err="1">
                <a:solidFill>
                  <a:srgbClr val="FF0000"/>
                </a:solidFill>
                <a:latin typeface="Calibri" panose="020F0502020204030204" pitchFamily="34" charset="0"/>
              </a:rPr>
              <a:t>AaBbCcdd</a:t>
            </a:r>
            <a:r>
              <a:rPr lang="en-US" altLang="en-US" sz="2000" b="1" dirty="0">
                <a:solidFill>
                  <a:srgbClr val="FF0000"/>
                </a:solidFill>
                <a:latin typeface="Calibri" panose="020F0502020204030204" pitchFamily="34" charset="0"/>
              </a:rPr>
              <a:t>     x   </a:t>
            </a:r>
            <a:r>
              <a:rPr lang="en-US" altLang="en-US" sz="2000" b="1" dirty="0" err="1">
                <a:solidFill>
                  <a:srgbClr val="FF0000"/>
                </a:solidFill>
                <a:latin typeface="Calibri" panose="020F0502020204030204" pitchFamily="34" charset="0"/>
              </a:rPr>
              <a:t>AABbccDD</a:t>
            </a:r>
            <a:r>
              <a:rPr lang="en-US" altLang="en-US" sz="2000" b="1" dirty="0">
                <a:solidFill>
                  <a:srgbClr val="FF0000"/>
                </a:solidFill>
                <a:latin typeface="Calibri" panose="020F0502020204030204" pitchFamily="34" charset="0"/>
              </a:rPr>
              <a:t> (male)</a:t>
            </a:r>
          </a:p>
          <a:p>
            <a:pPr eaLnBrk="1" hangingPunct="1">
              <a:spcBef>
                <a:spcPct val="50000"/>
              </a:spcBef>
            </a:pPr>
            <a:r>
              <a:rPr lang="en-US" altLang="en-US" sz="2000" b="1" dirty="0">
                <a:solidFill>
                  <a:srgbClr val="0070C0"/>
                </a:solidFill>
                <a:latin typeface="Calibri" panose="020F0502020204030204" pitchFamily="34" charset="0"/>
              </a:rPr>
              <a:t>	- how many types of gametes can each parent produce?</a:t>
            </a:r>
          </a:p>
          <a:p>
            <a:pPr eaLnBrk="1" hangingPunct="1">
              <a:spcBef>
                <a:spcPct val="50000"/>
              </a:spcBef>
            </a:pPr>
            <a:r>
              <a:rPr lang="en-US" altLang="en-US" sz="2000" b="1" dirty="0">
                <a:solidFill>
                  <a:srgbClr val="0070C0"/>
                </a:solidFill>
                <a:latin typeface="Calibri" panose="020F0502020204030204" pitchFamily="34" charset="0"/>
              </a:rPr>
              <a:t>	- What is the probability of an offspring expressing  ABCD?</a:t>
            </a:r>
          </a:p>
          <a:p>
            <a:pPr eaLnBrk="1" hangingPunct="1">
              <a:spcBef>
                <a:spcPct val="50000"/>
              </a:spcBef>
            </a:pPr>
            <a:r>
              <a:rPr lang="en-US" altLang="en-US" sz="2000" b="1" dirty="0">
                <a:solidFill>
                  <a:srgbClr val="00B050"/>
                </a:solidFill>
                <a:latin typeface="Calibri" panose="020F0502020204030204" pitchFamily="34" charset="0"/>
              </a:rPr>
              <a:t>At A:		At B:		At C:		At D:</a:t>
            </a:r>
          </a:p>
          <a:p>
            <a:pPr eaLnBrk="1" hangingPunct="1">
              <a:spcBef>
                <a:spcPct val="50000"/>
              </a:spcBef>
            </a:pPr>
            <a:endParaRPr lang="en-US" altLang="en-US" sz="2000" b="1" dirty="0">
              <a:solidFill>
                <a:srgbClr val="00B050"/>
              </a:solidFill>
              <a:latin typeface="Calibri" panose="020F0502020204030204" pitchFamily="34" charset="0"/>
            </a:endParaRPr>
          </a:p>
          <a:p>
            <a:pPr eaLnBrk="1" hangingPunct="1">
              <a:spcBef>
                <a:spcPct val="50000"/>
              </a:spcBef>
            </a:pPr>
            <a:endParaRPr lang="en-US" altLang="en-US" sz="2000" b="1" dirty="0">
              <a:solidFill>
                <a:srgbClr val="00B050"/>
              </a:solidFill>
              <a:latin typeface="Calibri" panose="020F0502020204030204" pitchFamily="34" charset="0"/>
            </a:endParaRPr>
          </a:p>
          <a:p>
            <a:pPr eaLnBrk="1" hangingPunct="1">
              <a:spcBef>
                <a:spcPct val="50000"/>
              </a:spcBef>
            </a:pPr>
            <a:endParaRPr lang="en-US" altLang="en-US" sz="2000" b="1" dirty="0">
              <a:solidFill>
                <a:srgbClr val="00B050"/>
              </a:solidFill>
              <a:latin typeface="Calibri" panose="020F0502020204030204" pitchFamily="34" charset="0"/>
            </a:endParaRPr>
          </a:p>
          <a:p>
            <a:pPr eaLnBrk="1" hangingPunct="1">
              <a:spcBef>
                <a:spcPct val="50000"/>
              </a:spcBef>
            </a:pPr>
            <a:r>
              <a:rPr lang="en-US" altLang="en-US" sz="2000" b="1" dirty="0">
                <a:solidFill>
                  <a:srgbClr val="00B050"/>
                </a:solidFill>
                <a:latin typeface="Calibri" panose="020F0502020204030204" pitchFamily="34" charset="0"/>
              </a:rPr>
              <a:t>P(A) = 1	      x	p(B) = ¾        x	p(C) = ½	      x	p(D) = 1	      = 3/8		</a:t>
            </a:r>
          </a:p>
        </p:txBody>
      </p:sp>
      <p:graphicFrame>
        <p:nvGraphicFramePr>
          <p:cNvPr id="6" name="Table 5"/>
          <p:cNvGraphicFramePr>
            <a:graphicFrameLocks noGrp="1"/>
          </p:cNvGraphicFramePr>
          <p:nvPr/>
        </p:nvGraphicFramePr>
        <p:xfrm>
          <a:off x="381000" y="4114800"/>
          <a:ext cx="1524000" cy="1143000"/>
        </p:xfrm>
        <a:graphic>
          <a:graphicData uri="http://schemas.openxmlformats.org/drawingml/2006/table">
            <a:tbl>
              <a:tblPr/>
              <a:tblGrid>
                <a:gridCol w="508000">
                  <a:extLst>
                    <a:ext uri="{9D8B030D-6E8A-4147-A177-3AD203B41FA5}">
                      <a16:colId xmlns:a16="http://schemas.microsoft.com/office/drawing/2014/main" val="20000"/>
                    </a:ext>
                  </a:extLst>
                </a:gridCol>
                <a:gridCol w="508000">
                  <a:extLst>
                    <a:ext uri="{9D8B030D-6E8A-4147-A177-3AD203B41FA5}">
                      <a16:colId xmlns:a16="http://schemas.microsoft.com/office/drawing/2014/main" val="20001"/>
                    </a:ext>
                  </a:extLst>
                </a:gridCol>
                <a:gridCol w="508000">
                  <a:extLst>
                    <a:ext uri="{9D8B030D-6E8A-4147-A177-3AD203B41FA5}">
                      <a16:colId xmlns:a16="http://schemas.microsoft.com/office/drawing/2014/main" val="20002"/>
                    </a:ext>
                  </a:extLst>
                </a:gridCol>
              </a:tblGrid>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nvGraphicFramePr>
        <p:xfrm>
          <a:off x="2057400" y="4114800"/>
          <a:ext cx="1524000" cy="1143000"/>
        </p:xfrm>
        <a:graphic>
          <a:graphicData uri="http://schemas.openxmlformats.org/drawingml/2006/table">
            <a:tbl>
              <a:tblPr/>
              <a:tblGrid>
                <a:gridCol w="508000">
                  <a:extLst>
                    <a:ext uri="{9D8B030D-6E8A-4147-A177-3AD203B41FA5}">
                      <a16:colId xmlns:a16="http://schemas.microsoft.com/office/drawing/2014/main" val="20000"/>
                    </a:ext>
                  </a:extLst>
                </a:gridCol>
                <a:gridCol w="508000">
                  <a:extLst>
                    <a:ext uri="{9D8B030D-6E8A-4147-A177-3AD203B41FA5}">
                      <a16:colId xmlns:a16="http://schemas.microsoft.com/office/drawing/2014/main" val="20001"/>
                    </a:ext>
                  </a:extLst>
                </a:gridCol>
                <a:gridCol w="508000">
                  <a:extLst>
                    <a:ext uri="{9D8B030D-6E8A-4147-A177-3AD203B41FA5}">
                      <a16:colId xmlns:a16="http://schemas.microsoft.com/office/drawing/2014/main" val="20002"/>
                    </a:ext>
                  </a:extLst>
                </a:gridCol>
              </a:tblGrid>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graphicFrame>
        <p:nvGraphicFramePr>
          <p:cNvPr id="8" name="Table 7"/>
          <p:cNvGraphicFramePr>
            <a:graphicFrameLocks noGrp="1"/>
          </p:cNvGraphicFramePr>
          <p:nvPr/>
        </p:nvGraphicFramePr>
        <p:xfrm>
          <a:off x="3886200" y="4114800"/>
          <a:ext cx="1016000" cy="1143000"/>
        </p:xfrm>
        <a:graphic>
          <a:graphicData uri="http://schemas.openxmlformats.org/drawingml/2006/table">
            <a:tbl>
              <a:tblPr/>
              <a:tblGrid>
                <a:gridCol w="508000">
                  <a:extLst>
                    <a:ext uri="{9D8B030D-6E8A-4147-A177-3AD203B41FA5}">
                      <a16:colId xmlns:a16="http://schemas.microsoft.com/office/drawing/2014/main" val="20000"/>
                    </a:ext>
                  </a:extLst>
                </a:gridCol>
                <a:gridCol w="508000">
                  <a:extLst>
                    <a:ext uri="{9D8B030D-6E8A-4147-A177-3AD203B41FA5}">
                      <a16:colId xmlns:a16="http://schemas.microsoft.com/office/drawing/2014/main" val="20001"/>
                    </a:ext>
                  </a:extLst>
                </a:gridCol>
              </a:tblGrid>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Cc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cc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graphicFrame>
        <p:nvGraphicFramePr>
          <p:cNvPr id="9" name="Table 8"/>
          <p:cNvGraphicFramePr>
            <a:graphicFrameLocks noGrp="1"/>
          </p:cNvGraphicFramePr>
          <p:nvPr/>
        </p:nvGraphicFramePr>
        <p:xfrm>
          <a:off x="5638800" y="4114800"/>
          <a:ext cx="1016000" cy="762000"/>
        </p:xfrm>
        <a:graphic>
          <a:graphicData uri="http://schemas.openxmlformats.org/drawingml/2006/table">
            <a:tbl>
              <a:tblPr/>
              <a:tblGrid>
                <a:gridCol w="508000">
                  <a:extLst>
                    <a:ext uri="{9D8B030D-6E8A-4147-A177-3AD203B41FA5}">
                      <a16:colId xmlns:a16="http://schemas.microsoft.com/office/drawing/2014/main" val="20000"/>
                    </a:ext>
                  </a:extLst>
                </a:gridCol>
                <a:gridCol w="508000">
                  <a:extLst>
                    <a:ext uri="{9D8B030D-6E8A-4147-A177-3AD203B41FA5}">
                      <a16:colId xmlns:a16="http://schemas.microsoft.com/office/drawing/2014/main" val="20001"/>
                    </a:ext>
                  </a:extLst>
                </a:gridCol>
              </a:tblGrid>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Dd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3915812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3"/>
          <p:cNvSpPr txBox="1">
            <a:spLocks noChangeArrowheads="1"/>
          </p:cNvSpPr>
          <p:nvPr/>
        </p:nvSpPr>
        <p:spPr bwMode="auto">
          <a:xfrm>
            <a:off x="304800" y="457200"/>
            <a:ext cx="8382000"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smtClean="0">
                <a:solidFill>
                  <a:srgbClr val="FF0000"/>
                </a:solidFill>
                <a:latin typeface="Calibri" panose="020F0502020204030204" pitchFamily="34" charset="0"/>
              </a:rPr>
              <a:t>C. </a:t>
            </a:r>
            <a:r>
              <a:rPr lang="en-US" altLang="en-US" sz="2400" b="1" dirty="0">
                <a:solidFill>
                  <a:srgbClr val="FF0000"/>
                </a:solidFill>
                <a:latin typeface="Calibri" panose="020F0502020204030204" pitchFamily="34" charset="0"/>
              </a:rPr>
              <a:t>The Power of Independent Assortment</a:t>
            </a:r>
          </a:p>
          <a:p>
            <a:pPr eaLnBrk="1" hangingPunct="1">
              <a:spcBef>
                <a:spcPct val="50000"/>
              </a:spcBef>
            </a:pPr>
            <a:r>
              <a:rPr lang="en-US" altLang="en-US" sz="2000" b="1" dirty="0">
                <a:solidFill>
                  <a:srgbClr val="FF0000"/>
                </a:solidFill>
                <a:latin typeface="Calibri" panose="020F0502020204030204" pitchFamily="34" charset="0"/>
              </a:rPr>
              <a:t>	1. If you can assume that the genes assort independently, then you can calculate ‘single gene’ outcomes and multiply results together…</a:t>
            </a:r>
          </a:p>
          <a:p>
            <a:pPr eaLnBrk="1" hangingPunct="1">
              <a:spcBef>
                <a:spcPct val="50000"/>
              </a:spcBef>
            </a:pPr>
            <a:r>
              <a:rPr lang="en-US" altLang="en-US" sz="2000" b="1" dirty="0">
                <a:solidFill>
                  <a:srgbClr val="FF0000"/>
                </a:solidFill>
                <a:latin typeface="Calibri" panose="020F0502020204030204" pitchFamily="34" charset="0"/>
              </a:rPr>
              <a:t>	2. You can easily address more difficult multigene problems:</a:t>
            </a:r>
          </a:p>
          <a:p>
            <a:pPr eaLnBrk="1" hangingPunct="1">
              <a:spcBef>
                <a:spcPct val="50000"/>
              </a:spcBef>
            </a:pPr>
            <a:r>
              <a:rPr lang="en-US" altLang="en-US" sz="2000" b="1" dirty="0">
                <a:solidFill>
                  <a:srgbClr val="FF0000"/>
                </a:solidFill>
                <a:latin typeface="Calibri" panose="020F0502020204030204" pitchFamily="34" charset="0"/>
              </a:rPr>
              <a:t>		(female) </a:t>
            </a:r>
            <a:r>
              <a:rPr lang="en-US" altLang="en-US" sz="2000" b="1" dirty="0" err="1">
                <a:solidFill>
                  <a:srgbClr val="FF0000"/>
                </a:solidFill>
                <a:latin typeface="Calibri" panose="020F0502020204030204" pitchFamily="34" charset="0"/>
              </a:rPr>
              <a:t>AaBbCcdd</a:t>
            </a:r>
            <a:r>
              <a:rPr lang="en-US" altLang="en-US" sz="2000" b="1" dirty="0">
                <a:solidFill>
                  <a:srgbClr val="FF0000"/>
                </a:solidFill>
                <a:latin typeface="Calibri" panose="020F0502020204030204" pitchFamily="34" charset="0"/>
              </a:rPr>
              <a:t>     x   </a:t>
            </a:r>
            <a:r>
              <a:rPr lang="en-US" altLang="en-US" sz="2000" b="1" dirty="0" err="1">
                <a:solidFill>
                  <a:srgbClr val="FF0000"/>
                </a:solidFill>
                <a:latin typeface="Calibri" panose="020F0502020204030204" pitchFamily="34" charset="0"/>
              </a:rPr>
              <a:t>AABbccDD</a:t>
            </a:r>
            <a:r>
              <a:rPr lang="en-US" altLang="en-US" sz="2000" b="1" dirty="0">
                <a:solidFill>
                  <a:srgbClr val="FF0000"/>
                </a:solidFill>
                <a:latin typeface="Calibri" panose="020F0502020204030204" pitchFamily="34" charset="0"/>
              </a:rPr>
              <a:t> (male)</a:t>
            </a:r>
          </a:p>
          <a:p>
            <a:pPr eaLnBrk="1" hangingPunct="1">
              <a:spcBef>
                <a:spcPct val="50000"/>
              </a:spcBef>
            </a:pPr>
            <a:r>
              <a:rPr lang="en-US" altLang="en-US" sz="2000" b="1" dirty="0">
                <a:solidFill>
                  <a:srgbClr val="0070C0"/>
                </a:solidFill>
                <a:latin typeface="Calibri" panose="020F0502020204030204" pitchFamily="34" charset="0"/>
              </a:rPr>
              <a:t>	- how many types of gametes can each parent produce?</a:t>
            </a:r>
          </a:p>
          <a:p>
            <a:pPr eaLnBrk="1" hangingPunct="1">
              <a:spcBef>
                <a:spcPct val="50000"/>
              </a:spcBef>
            </a:pPr>
            <a:r>
              <a:rPr lang="en-US" altLang="en-US" sz="2000" b="1" dirty="0">
                <a:solidFill>
                  <a:srgbClr val="0070C0"/>
                </a:solidFill>
                <a:latin typeface="Calibri" panose="020F0502020204030204" pitchFamily="34" charset="0"/>
              </a:rPr>
              <a:t>	- What is the probability of an offspring expressing  ABCD?</a:t>
            </a:r>
          </a:p>
          <a:p>
            <a:pPr eaLnBrk="1" hangingPunct="1">
              <a:spcBef>
                <a:spcPct val="50000"/>
              </a:spcBef>
            </a:pPr>
            <a:r>
              <a:rPr lang="en-US" altLang="en-US" sz="2000" b="1" dirty="0">
                <a:solidFill>
                  <a:srgbClr val="0070C0"/>
                </a:solidFill>
                <a:latin typeface="Calibri" panose="020F0502020204030204" pitchFamily="34" charset="0"/>
              </a:rPr>
              <a:t>	- How many genotypes are possible in the offspring?</a:t>
            </a:r>
          </a:p>
          <a:p>
            <a:pPr eaLnBrk="1" hangingPunct="1">
              <a:spcBef>
                <a:spcPct val="50000"/>
              </a:spcBef>
            </a:pPr>
            <a:r>
              <a:rPr lang="en-US" altLang="en-US" sz="2000" b="1" dirty="0">
                <a:solidFill>
                  <a:srgbClr val="0070C0"/>
                </a:solidFill>
                <a:latin typeface="Calibri" panose="020F0502020204030204" pitchFamily="34" charset="0"/>
              </a:rPr>
              <a:t>	- how many phenotypes are possible in the offspring?</a:t>
            </a:r>
          </a:p>
          <a:p>
            <a:pPr eaLnBrk="1" hangingPunct="1">
              <a:spcBef>
                <a:spcPct val="50000"/>
              </a:spcBef>
            </a:pPr>
            <a:r>
              <a:rPr lang="en-US" altLang="en-US" sz="2000" b="1" dirty="0">
                <a:solidFill>
                  <a:srgbClr val="00B050"/>
                </a:solidFill>
                <a:latin typeface="Calibri" panose="020F0502020204030204" pitchFamily="34" charset="0"/>
              </a:rPr>
              <a:t>At A:		At B:		At C:		At D:</a:t>
            </a:r>
          </a:p>
          <a:p>
            <a:pPr eaLnBrk="1" hangingPunct="1">
              <a:spcBef>
                <a:spcPct val="50000"/>
              </a:spcBef>
            </a:pPr>
            <a:endParaRPr lang="en-US" altLang="en-US" sz="2000" b="1" dirty="0">
              <a:solidFill>
                <a:srgbClr val="00B050"/>
              </a:solidFill>
              <a:latin typeface="Calibri" panose="020F0502020204030204" pitchFamily="34" charset="0"/>
            </a:endParaRPr>
          </a:p>
          <a:p>
            <a:pPr eaLnBrk="1" hangingPunct="1">
              <a:spcBef>
                <a:spcPct val="50000"/>
              </a:spcBef>
            </a:pPr>
            <a:endParaRPr lang="en-US" altLang="en-US" sz="2000" b="1" dirty="0">
              <a:solidFill>
                <a:srgbClr val="00B050"/>
              </a:solidFill>
              <a:latin typeface="Calibri" panose="020F0502020204030204" pitchFamily="34" charset="0"/>
            </a:endParaRPr>
          </a:p>
          <a:p>
            <a:pPr eaLnBrk="1" hangingPunct="1">
              <a:spcBef>
                <a:spcPct val="50000"/>
              </a:spcBef>
            </a:pPr>
            <a:endParaRPr lang="en-US" altLang="en-US" sz="2000" b="1" dirty="0">
              <a:solidFill>
                <a:srgbClr val="00B050"/>
              </a:solidFill>
              <a:latin typeface="Calibri" panose="020F0502020204030204" pitchFamily="34" charset="0"/>
            </a:endParaRPr>
          </a:p>
        </p:txBody>
      </p:sp>
      <p:graphicFrame>
        <p:nvGraphicFramePr>
          <p:cNvPr id="6" name="Table 5"/>
          <p:cNvGraphicFramePr>
            <a:graphicFrameLocks noGrp="1"/>
          </p:cNvGraphicFramePr>
          <p:nvPr/>
        </p:nvGraphicFramePr>
        <p:xfrm>
          <a:off x="381000" y="4876800"/>
          <a:ext cx="1524000" cy="1143000"/>
        </p:xfrm>
        <a:graphic>
          <a:graphicData uri="http://schemas.openxmlformats.org/drawingml/2006/table">
            <a:tbl>
              <a:tblPr/>
              <a:tblGrid>
                <a:gridCol w="508000">
                  <a:extLst>
                    <a:ext uri="{9D8B030D-6E8A-4147-A177-3AD203B41FA5}">
                      <a16:colId xmlns:a16="http://schemas.microsoft.com/office/drawing/2014/main" val="20000"/>
                    </a:ext>
                  </a:extLst>
                </a:gridCol>
                <a:gridCol w="508000">
                  <a:extLst>
                    <a:ext uri="{9D8B030D-6E8A-4147-A177-3AD203B41FA5}">
                      <a16:colId xmlns:a16="http://schemas.microsoft.com/office/drawing/2014/main" val="20001"/>
                    </a:ext>
                  </a:extLst>
                </a:gridCol>
                <a:gridCol w="508000">
                  <a:extLst>
                    <a:ext uri="{9D8B030D-6E8A-4147-A177-3AD203B41FA5}">
                      <a16:colId xmlns:a16="http://schemas.microsoft.com/office/drawing/2014/main" val="20002"/>
                    </a:ext>
                  </a:extLst>
                </a:gridCol>
              </a:tblGrid>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nvGraphicFramePr>
        <p:xfrm>
          <a:off x="2057400" y="4876800"/>
          <a:ext cx="1524000" cy="1143000"/>
        </p:xfrm>
        <a:graphic>
          <a:graphicData uri="http://schemas.openxmlformats.org/drawingml/2006/table">
            <a:tbl>
              <a:tblPr/>
              <a:tblGrid>
                <a:gridCol w="508000">
                  <a:extLst>
                    <a:ext uri="{9D8B030D-6E8A-4147-A177-3AD203B41FA5}">
                      <a16:colId xmlns:a16="http://schemas.microsoft.com/office/drawing/2014/main" val="20000"/>
                    </a:ext>
                  </a:extLst>
                </a:gridCol>
                <a:gridCol w="508000">
                  <a:extLst>
                    <a:ext uri="{9D8B030D-6E8A-4147-A177-3AD203B41FA5}">
                      <a16:colId xmlns:a16="http://schemas.microsoft.com/office/drawing/2014/main" val="20001"/>
                    </a:ext>
                  </a:extLst>
                </a:gridCol>
                <a:gridCol w="508000">
                  <a:extLst>
                    <a:ext uri="{9D8B030D-6E8A-4147-A177-3AD203B41FA5}">
                      <a16:colId xmlns:a16="http://schemas.microsoft.com/office/drawing/2014/main" val="20002"/>
                    </a:ext>
                  </a:extLst>
                </a:gridCol>
              </a:tblGrid>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graphicFrame>
        <p:nvGraphicFramePr>
          <p:cNvPr id="8" name="Table 7"/>
          <p:cNvGraphicFramePr>
            <a:graphicFrameLocks noGrp="1"/>
          </p:cNvGraphicFramePr>
          <p:nvPr/>
        </p:nvGraphicFramePr>
        <p:xfrm>
          <a:off x="3886200" y="4876800"/>
          <a:ext cx="1016000" cy="1143000"/>
        </p:xfrm>
        <a:graphic>
          <a:graphicData uri="http://schemas.openxmlformats.org/drawingml/2006/table">
            <a:tbl>
              <a:tblPr/>
              <a:tblGrid>
                <a:gridCol w="508000">
                  <a:extLst>
                    <a:ext uri="{9D8B030D-6E8A-4147-A177-3AD203B41FA5}">
                      <a16:colId xmlns:a16="http://schemas.microsoft.com/office/drawing/2014/main" val="20000"/>
                    </a:ext>
                  </a:extLst>
                </a:gridCol>
                <a:gridCol w="508000">
                  <a:extLst>
                    <a:ext uri="{9D8B030D-6E8A-4147-A177-3AD203B41FA5}">
                      <a16:colId xmlns:a16="http://schemas.microsoft.com/office/drawing/2014/main" val="20001"/>
                    </a:ext>
                  </a:extLst>
                </a:gridCol>
              </a:tblGrid>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Cc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cc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graphicFrame>
        <p:nvGraphicFramePr>
          <p:cNvPr id="9" name="Table 8"/>
          <p:cNvGraphicFramePr>
            <a:graphicFrameLocks noGrp="1"/>
          </p:cNvGraphicFramePr>
          <p:nvPr/>
        </p:nvGraphicFramePr>
        <p:xfrm>
          <a:off x="5562600" y="4876800"/>
          <a:ext cx="1016000" cy="762000"/>
        </p:xfrm>
        <a:graphic>
          <a:graphicData uri="http://schemas.openxmlformats.org/drawingml/2006/table">
            <a:tbl>
              <a:tblPr/>
              <a:tblGrid>
                <a:gridCol w="508000">
                  <a:extLst>
                    <a:ext uri="{9D8B030D-6E8A-4147-A177-3AD203B41FA5}">
                      <a16:colId xmlns:a16="http://schemas.microsoft.com/office/drawing/2014/main" val="20000"/>
                    </a:ext>
                  </a:extLst>
                </a:gridCol>
                <a:gridCol w="508000">
                  <a:extLst>
                    <a:ext uri="{9D8B030D-6E8A-4147-A177-3AD203B41FA5}">
                      <a16:colId xmlns:a16="http://schemas.microsoft.com/office/drawing/2014/main" val="20001"/>
                    </a:ext>
                  </a:extLst>
                </a:gridCol>
              </a:tblGrid>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Dd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5253471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3"/>
          <p:cNvSpPr txBox="1">
            <a:spLocks noChangeArrowheads="1"/>
          </p:cNvSpPr>
          <p:nvPr/>
        </p:nvSpPr>
        <p:spPr bwMode="auto">
          <a:xfrm>
            <a:off x="304800" y="457200"/>
            <a:ext cx="8534400"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smtClean="0">
                <a:solidFill>
                  <a:srgbClr val="FF0000"/>
                </a:solidFill>
                <a:latin typeface="Calibri" panose="020F0502020204030204" pitchFamily="34" charset="0"/>
              </a:rPr>
              <a:t>C. </a:t>
            </a:r>
            <a:r>
              <a:rPr lang="en-US" altLang="en-US" sz="2400" b="1" dirty="0">
                <a:solidFill>
                  <a:srgbClr val="FF0000"/>
                </a:solidFill>
                <a:latin typeface="Calibri" panose="020F0502020204030204" pitchFamily="34" charset="0"/>
              </a:rPr>
              <a:t>The Power of Independent Assortment</a:t>
            </a:r>
          </a:p>
          <a:p>
            <a:pPr eaLnBrk="1" hangingPunct="1">
              <a:spcBef>
                <a:spcPct val="50000"/>
              </a:spcBef>
            </a:pPr>
            <a:r>
              <a:rPr lang="en-US" altLang="en-US" sz="2000" b="1" dirty="0">
                <a:solidFill>
                  <a:srgbClr val="FF0000"/>
                </a:solidFill>
                <a:latin typeface="Calibri" panose="020F0502020204030204" pitchFamily="34" charset="0"/>
              </a:rPr>
              <a:t>	1. If you can assume that the genes assort independently, then you can calculate ‘single gene’ outcomes and multiply results together…</a:t>
            </a:r>
          </a:p>
          <a:p>
            <a:pPr eaLnBrk="1" hangingPunct="1">
              <a:spcBef>
                <a:spcPct val="50000"/>
              </a:spcBef>
            </a:pPr>
            <a:r>
              <a:rPr lang="en-US" altLang="en-US" sz="2000" b="1" dirty="0">
                <a:solidFill>
                  <a:srgbClr val="FF0000"/>
                </a:solidFill>
                <a:latin typeface="Calibri" panose="020F0502020204030204" pitchFamily="34" charset="0"/>
              </a:rPr>
              <a:t>	2. You can easily address more difficult multigene problems:</a:t>
            </a:r>
          </a:p>
          <a:p>
            <a:pPr eaLnBrk="1" hangingPunct="1">
              <a:spcBef>
                <a:spcPct val="50000"/>
              </a:spcBef>
            </a:pPr>
            <a:r>
              <a:rPr lang="en-US" altLang="en-US" sz="2000" b="1" dirty="0">
                <a:solidFill>
                  <a:srgbClr val="FF0000"/>
                </a:solidFill>
                <a:latin typeface="Calibri" panose="020F0502020204030204" pitchFamily="34" charset="0"/>
              </a:rPr>
              <a:t>		(female) </a:t>
            </a:r>
            <a:r>
              <a:rPr lang="en-US" altLang="en-US" sz="2000" b="1" dirty="0" err="1">
                <a:solidFill>
                  <a:srgbClr val="FF0000"/>
                </a:solidFill>
                <a:latin typeface="Calibri" panose="020F0502020204030204" pitchFamily="34" charset="0"/>
              </a:rPr>
              <a:t>AaBbCcdd</a:t>
            </a:r>
            <a:r>
              <a:rPr lang="en-US" altLang="en-US" sz="2000" b="1" dirty="0">
                <a:solidFill>
                  <a:srgbClr val="FF0000"/>
                </a:solidFill>
                <a:latin typeface="Calibri" panose="020F0502020204030204" pitchFamily="34" charset="0"/>
              </a:rPr>
              <a:t>     x   </a:t>
            </a:r>
            <a:r>
              <a:rPr lang="en-US" altLang="en-US" sz="2000" b="1" dirty="0" err="1">
                <a:solidFill>
                  <a:srgbClr val="FF0000"/>
                </a:solidFill>
                <a:latin typeface="Calibri" panose="020F0502020204030204" pitchFamily="34" charset="0"/>
              </a:rPr>
              <a:t>AABbccDD</a:t>
            </a:r>
            <a:r>
              <a:rPr lang="en-US" altLang="en-US" sz="2000" b="1" dirty="0">
                <a:solidFill>
                  <a:srgbClr val="FF0000"/>
                </a:solidFill>
                <a:latin typeface="Calibri" panose="020F0502020204030204" pitchFamily="34" charset="0"/>
              </a:rPr>
              <a:t> (male)</a:t>
            </a:r>
          </a:p>
          <a:p>
            <a:pPr eaLnBrk="1" hangingPunct="1">
              <a:spcBef>
                <a:spcPct val="50000"/>
              </a:spcBef>
            </a:pPr>
            <a:r>
              <a:rPr lang="en-US" altLang="en-US" sz="2000" b="1" dirty="0">
                <a:solidFill>
                  <a:srgbClr val="0070C0"/>
                </a:solidFill>
                <a:latin typeface="Calibri" panose="020F0502020204030204" pitchFamily="34" charset="0"/>
              </a:rPr>
              <a:t>	- how many types of gametes can each parent produce?</a:t>
            </a:r>
          </a:p>
          <a:p>
            <a:pPr eaLnBrk="1" hangingPunct="1">
              <a:spcBef>
                <a:spcPct val="50000"/>
              </a:spcBef>
            </a:pPr>
            <a:r>
              <a:rPr lang="en-US" altLang="en-US" sz="2000" b="1" dirty="0">
                <a:solidFill>
                  <a:srgbClr val="0070C0"/>
                </a:solidFill>
                <a:latin typeface="Calibri" panose="020F0502020204030204" pitchFamily="34" charset="0"/>
              </a:rPr>
              <a:t>	- What is the probability of an offspring expressing  ABCD?</a:t>
            </a:r>
          </a:p>
          <a:p>
            <a:pPr eaLnBrk="1" hangingPunct="1">
              <a:spcBef>
                <a:spcPct val="50000"/>
              </a:spcBef>
            </a:pPr>
            <a:r>
              <a:rPr lang="en-US" altLang="en-US" sz="2000" b="1" dirty="0">
                <a:solidFill>
                  <a:srgbClr val="0070C0"/>
                </a:solidFill>
                <a:latin typeface="Calibri" panose="020F0502020204030204" pitchFamily="34" charset="0"/>
              </a:rPr>
              <a:t>	- How many genotypes are possible in the offspring?   </a:t>
            </a:r>
            <a:r>
              <a:rPr lang="en-US" altLang="en-US" sz="2000" b="1" dirty="0">
                <a:solidFill>
                  <a:srgbClr val="00B050"/>
                </a:solidFill>
                <a:latin typeface="Calibri" panose="020F0502020204030204" pitchFamily="34" charset="0"/>
              </a:rPr>
              <a:t>2 x 3 x 2 x 1= 12</a:t>
            </a:r>
          </a:p>
          <a:p>
            <a:pPr eaLnBrk="1" hangingPunct="1">
              <a:spcBef>
                <a:spcPct val="50000"/>
              </a:spcBef>
            </a:pPr>
            <a:r>
              <a:rPr lang="en-US" altLang="en-US" sz="2000" b="1" dirty="0">
                <a:solidFill>
                  <a:srgbClr val="0070C0"/>
                </a:solidFill>
                <a:latin typeface="Calibri" panose="020F0502020204030204" pitchFamily="34" charset="0"/>
              </a:rPr>
              <a:t>	- how many phenotypes are possible in the offspring? </a:t>
            </a:r>
            <a:r>
              <a:rPr lang="en-US" altLang="en-US" sz="2000" b="1" dirty="0">
                <a:solidFill>
                  <a:srgbClr val="00B050"/>
                </a:solidFill>
                <a:latin typeface="Calibri" panose="020F0502020204030204" pitchFamily="34" charset="0"/>
              </a:rPr>
              <a:t>1 x 2 x 2 x 1 = 4</a:t>
            </a:r>
          </a:p>
          <a:p>
            <a:pPr eaLnBrk="1" hangingPunct="1">
              <a:spcBef>
                <a:spcPct val="50000"/>
              </a:spcBef>
            </a:pPr>
            <a:r>
              <a:rPr lang="en-US" altLang="en-US" sz="2000" b="1" dirty="0">
                <a:solidFill>
                  <a:srgbClr val="00B050"/>
                </a:solidFill>
                <a:latin typeface="Calibri" panose="020F0502020204030204" pitchFamily="34" charset="0"/>
              </a:rPr>
              <a:t>At A:		At B:		At C:		At D:</a:t>
            </a:r>
          </a:p>
          <a:p>
            <a:pPr eaLnBrk="1" hangingPunct="1">
              <a:spcBef>
                <a:spcPct val="50000"/>
              </a:spcBef>
            </a:pPr>
            <a:endParaRPr lang="en-US" altLang="en-US" sz="2000" b="1" dirty="0">
              <a:solidFill>
                <a:srgbClr val="00B050"/>
              </a:solidFill>
              <a:latin typeface="Calibri" panose="020F0502020204030204" pitchFamily="34" charset="0"/>
            </a:endParaRPr>
          </a:p>
          <a:p>
            <a:pPr eaLnBrk="1" hangingPunct="1">
              <a:spcBef>
                <a:spcPct val="50000"/>
              </a:spcBef>
            </a:pPr>
            <a:endParaRPr lang="en-US" altLang="en-US" sz="2000" b="1" dirty="0">
              <a:solidFill>
                <a:srgbClr val="00B050"/>
              </a:solidFill>
              <a:latin typeface="Calibri" panose="020F0502020204030204" pitchFamily="34" charset="0"/>
            </a:endParaRPr>
          </a:p>
          <a:p>
            <a:pPr eaLnBrk="1" hangingPunct="1">
              <a:spcBef>
                <a:spcPct val="50000"/>
              </a:spcBef>
            </a:pPr>
            <a:endParaRPr lang="en-US" altLang="en-US" sz="2000" b="1" dirty="0">
              <a:solidFill>
                <a:srgbClr val="00B050"/>
              </a:solidFill>
              <a:latin typeface="Calibri" panose="020F0502020204030204" pitchFamily="34" charset="0"/>
            </a:endParaRPr>
          </a:p>
        </p:txBody>
      </p:sp>
      <p:graphicFrame>
        <p:nvGraphicFramePr>
          <p:cNvPr id="6" name="Table 5"/>
          <p:cNvGraphicFramePr>
            <a:graphicFrameLocks noGrp="1"/>
          </p:cNvGraphicFramePr>
          <p:nvPr/>
        </p:nvGraphicFramePr>
        <p:xfrm>
          <a:off x="381000" y="4876800"/>
          <a:ext cx="1524000" cy="1143000"/>
        </p:xfrm>
        <a:graphic>
          <a:graphicData uri="http://schemas.openxmlformats.org/drawingml/2006/table">
            <a:tbl>
              <a:tblPr/>
              <a:tblGrid>
                <a:gridCol w="508000">
                  <a:extLst>
                    <a:ext uri="{9D8B030D-6E8A-4147-A177-3AD203B41FA5}">
                      <a16:colId xmlns:a16="http://schemas.microsoft.com/office/drawing/2014/main" val="20000"/>
                    </a:ext>
                  </a:extLst>
                </a:gridCol>
                <a:gridCol w="508000">
                  <a:extLst>
                    <a:ext uri="{9D8B030D-6E8A-4147-A177-3AD203B41FA5}">
                      <a16:colId xmlns:a16="http://schemas.microsoft.com/office/drawing/2014/main" val="20001"/>
                    </a:ext>
                  </a:extLst>
                </a:gridCol>
                <a:gridCol w="508000">
                  <a:extLst>
                    <a:ext uri="{9D8B030D-6E8A-4147-A177-3AD203B41FA5}">
                      <a16:colId xmlns:a16="http://schemas.microsoft.com/office/drawing/2014/main" val="20002"/>
                    </a:ext>
                  </a:extLst>
                </a:gridCol>
              </a:tblGrid>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nvGraphicFramePr>
        <p:xfrm>
          <a:off x="2057400" y="4876800"/>
          <a:ext cx="1524000" cy="1143000"/>
        </p:xfrm>
        <a:graphic>
          <a:graphicData uri="http://schemas.openxmlformats.org/drawingml/2006/table">
            <a:tbl>
              <a:tblPr/>
              <a:tblGrid>
                <a:gridCol w="508000">
                  <a:extLst>
                    <a:ext uri="{9D8B030D-6E8A-4147-A177-3AD203B41FA5}">
                      <a16:colId xmlns:a16="http://schemas.microsoft.com/office/drawing/2014/main" val="20000"/>
                    </a:ext>
                  </a:extLst>
                </a:gridCol>
                <a:gridCol w="508000">
                  <a:extLst>
                    <a:ext uri="{9D8B030D-6E8A-4147-A177-3AD203B41FA5}">
                      <a16:colId xmlns:a16="http://schemas.microsoft.com/office/drawing/2014/main" val="20001"/>
                    </a:ext>
                  </a:extLst>
                </a:gridCol>
                <a:gridCol w="508000">
                  <a:extLst>
                    <a:ext uri="{9D8B030D-6E8A-4147-A177-3AD203B41FA5}">
                      <a16:colId xmlns:a16="http://schemas.microsoft.com/office/drawing/2014/main" val="20002"/>
                    </a:ext>
                  </a:extLst>
                </a:gridCol>
              </a:tblGrid>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graphicFrame>
        <p:nvGraphicFramePr>
          <p:cNvPr id="8" name="Table 7"/>
          <p:cNvGraphicFramePr>
            <a:graphicFrameLocks noGrp="1"/>
          </p:cNvGraphicFramePr>
          <p:nvPr/>
        </p:nvGraphicFramePr>
        <p:xfrm>
          <a:off x="3886200" y="4876800"/>
          <a:ext cx="1016000" cy="1143000"/>
        </p:xfrm>
        <a:graphic>
          <a:graphicData uri="http://schemas.openxmlformats.org/drawingml/2006/table">
            <a:tbl>
              <a:tblPr/>
              <a:tblGrid>
                <a:gridCol w="508000">
                  <a:extLst>
                    <a:ext uri="{9D8B030D-6E8A-4147-A177-3AD203B41FA5}">
                      <a16:colId xmlns:a16="http://schemas.microsoft.com/office/drawing/2014/main" val="20000"/>
                    </a:ext>
                  </a:extLst>
                </a:gridCol>
                <a:gridCol w="508000">
                  <a:extLst>
                    <a:ext uri="{9D8B030D-6E8A-4147-A177-3AD203B41FA5}">
                      <a16:colId xmlns:a16="http://schemas.microsoft.com/office/drawing/2014/main" val="20001"/>
                    </a:ext>
                  </a:extLst>
                </a:gridCol>
              </a:tblGrid>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Cc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cc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graphicFrame>
        <p:nvGraphicFramePr>
          <p:cNvPr id="9" name="Table 8"/>
          <p:cNvGraphicFramePr>
            <a:graphicFrameLocks noGrp="1"/>
          </p:cNvGraphicFramePr>
          <p:nvPr/>
        </p:nvGraphicFramePr>
        <p:xfrm>
          <a:off x="5562600" y="4876800"/>
          <a:ext cx="1016000" cy="762000"/>
        </p:xfrm>
        <a:graphic>
          <a:graphicData uri="http://schemas.openxmlformats.org/drawingml/2006/table">
            <a:tbl>
              <a:tblPr/>
              <a:tblGrid>
                <a:gridCol w="508000">
                  <a:extLst>
                    <a:ext uri="{9D8B030D-6E8A-4147-A177-3AD203B41FA5}">
                      <a16:colId xmlns:a16="http://schemas.microsoft.com/office/drawing/2014/main" val="20000"/>
                    </a:ext>
                  </a:extLst>
                </a:gridCol>
                <a:gridCol w="508000">
                  <a:extLst>
                    <a:ext uri="{9D8B030D-6E8A-4147-A177-3AD203B41FA5}">
                      <a16:colId xmlns:a16="http://schemas.microsoft.com/office/drawing/2014/main" val="20001"/>
                    </a:ext>
                  </a:extLst>
                </a:gridCol>
              </a:tblGrid>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Dd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164873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3"/>
          <p:cNvSpPr txBox="1">
            <a:spLocks noChangeArrowheads="1"/>
          </p:cNvSpPr>
          <p:nvPr/>
        </p:nvSpPr>
        <p:spPr bwMode="auto">
          <a:xfrm>
            <a:off x="304800" y="457200"/>
            <a:ext cx="838200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smtClean="0">
                <a:solidFill>
                  <a:srgbClr val="FF0000"/>
                </a:solidFill>
                <a:latin typeface="Calibri" panose="020F0502020204030204" pitchFamily="34" charset="0"/>
              </a:rPr>
              <a:t>C. </a:t>
            </a:r>
            <a:r>
              <a:rPr lang="en-US" altLang="en-US" sz="2400" b="1" dirty="0">
                <a:solidFill>
                  <a:srgbClr val="FF0000"/>
                </a:solidFill>
                <a:latin typeface="Calibri" panose="020F0502020204030204" pitchFamily="34" charset="0"/>
              </a:rPr>
              <a:t>The Power of Independent Assortment</a:t>
            </a:r>
          </a:p>
          <a:p>
            <a:pPr eaLnBrk="1" hangingPunct="1">
              <a:spcBef>
                <a:spcPct val="50000"/>
              </a:spcBef>
            </a:pPr>
            <a:r>
              <a:rPr lang="en-US" altLang="en-US" sz="2000" b="1" dirty="0">
                <a:solidFill>
                  <a:srgbClr val="FF0000"/>
                </a:solidFill>
                <a:latin typeface="Calibri" panose="020F0502020204030204" pitchFamily="34" charset="0"/>
              </a:rPr>
              <a:t>	1. If you can assume that the genes assort independently, then you can calculate ‘single gene’ outcomes and multiply results together…</a:t>
            </a:r>
          </a:p>
          <a:p>
            <a:pPr eaLnBrk="1" hangingPunct="1">
              <a:spcBef>
                <a:spcPct val="50000"/>
              </a:spcBef>
            </a:pPr>
            <a:r>
              <a:rPr lang="en-US" altLang="en-US" sz="2000" b="1" dirty="0">
                <a:solidFill>
                  <a:srgbClr val="FF0000"/>
                </a:solidFill>
                <a:latin typeface="Calibri" panose="020F0502020204030204" pitchFamily="34" charset="0"/>
              </a:rPr>
              <a:t>	2. You can easily address more difficult multigene problems.</a:t>
            </a:r>
          </a:p>
          <a:p>
            <a:pPr eaLnBrk="1" hangingPunct="1">
              <a:spcBef>
                <a:spcPct val="50000"/>
              </a:spcBef>
            </a:pPr>
            <a:endParaRPr lang="en-US" altLang="en-US" sz="2000" b="1" dirty="0">
              <a:solidFill>
                <a:srgbClr val="FF0000"/>
              </a:solidFill>
              <a:latin typeface="Calibri" panose="020F0502020204030204" pitchFamily="34" charset="0"/>
            </a:endParaRPr>
          </a:p>
          <a:p>
            <a:pPr eaLnBrk="1" hangingPunct="1">
              <a:spcBef>
                <a:spcPct val="50000"/>
              </a:spcBef>
            </a:pPr>
            <a:r>
              <a:rPr lang="en-US" altLang="en-US" sz="2000" b="1" dirty="0">
                <a:solidFill>
                  <a:srgbClr val="FF0000"/>
                </a:solidFill>
                <a:latin typeface="Calibri" panose="020F0502020204030204" pitchFamily="34" charset="0"/>
              </a:rPr>
              <a:t>As you can see, IA produces lots of variation, because of the multiplicative effect of </a:t>
            </a:r>
            <a:r>
              <a:rPr lang="en-US" altLang="en-US" sz="2000" b="1" dirty="0">
                <a:solidFill>
                  <a:srgbClr val="00B050"/>
                </a:solidFill>
                <a:latin typeface="Calibri" panose="020F0502020204030204" pitchFamily="34" charset="0"/>
              </a:rPr>
              <a:t>combining genes from different loci together in gametes</a:t>
            </a:r>
            <a:r>
              <a:rPr lang="en-US" altLang="en-US" sz="2000" b="1" dirty="0">
                <a:solidFill>
                  <a:srgbClr val="FF0000"/>
                </a:solidFill>
                <a:latin typeface="Calibri" panose="020F0502020204030204" pitchFamily="34" charset="0"/>
              </a:rPr>
              <a:t>, and then </a:t>
            </a:r>
            <a:r>
              <a:rPr lang="en-US" altLang="en-US" sz="2000" b="1" dirty="0">
                <a:solidFill>
                  <a:srgbClr val="00B050"/>
                </a:solidFill>
                <a:latin typeface="Calibri" panose="020F0502020204030204" pitchFamily="34" charset="0"/>
              </a:rPr>
              <a:t>combining them together during </a:t>
            </a:r>
            <a:r>
              <a:rPr lang="en-US" altLang="en-US" sz="2000" b="1" dirty="0" smtClean="0">
                <a:solidFill>
                  <a:srgbClr val="00B050"/>
                </a:solidFill>
                <a:latin typeface="Calibri" panose="020F0502020204030204" pitchFamily="34" charset="0"/>
              </a:rPr>
              <a:t>fertilization</a:t>
            </a:r>
            <a:r>
              <a:rPr lang="en-US" altLang="en-US" sz="2000" b="1" dirty="0" smtClean="0">
                <a:solidFill>
                  <a:srgbClr val="FF0000"/>
                </a:solidFill>
                <a:latin typeface="Calibri" panose="020F0502020204030204" pitchFamily="34" charset="0"/>
              </a:rPr>
              <a:t>.</a:t>
            </a:r>
            <a:endParaRPr lang="en-US" altLang="en-US" sz="2000" b="1" dirty="0">
              <a:solidFill>
                <a:srgbClr val="00B050"/>
              </a:solidFill>
              <a:latin typeface="Calibri" panose="020F0502020204030204" pitchFamily="34" charset="0"/>
            </a:endParaRPr>
          </a:p>
        </p:txBody>
      </p:sp>
    </p:spTree>
    <p:extLst>
      <p:ext uri="{BB962C8B-B14F-4D97-AF65-F5344CB8AC3E}">
        <p14:creationId xmlns:p14="http://schemas.microsoft.com/office/powerpoint/2010/main" val="84115301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3"/>
          <p:cNvSpPr txBox="1">
            <a:spLocks noChangeArrowheads="1"/>
          </p:cNvSpPr>
          <p:nvPr/>
        </p:nvSpPr>
        <p:spPr bwMode="auto">
          <a:xfrm>
            <a:off x="1219200" y="1066800"/>
            <a:ext cx="655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11267" name="TextBox 3"/>
          <p:cNvSpPr txBox="1">
            <a:spLocks noChangeArrowheads="1"/>
          </p:cNvSpPr>
          <p:nvPr/>
        </p:nvSpPr>
        <p:spPr bwMode="auto">
          <a:xfrm>
            <a:off x="381000" y="381000"/>
            <a:ext cx="6248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smtClean="0">
                <a:solidFill>
                  <a:srgbClr val="FF0000"/>
                </a:solidFill>
                <a:latin typeface="Calibri" panose="020F0502020204030204" pitchFamily="34" charset="0"/>
              </a:rPr>
              <a:t>D. </a:t>
            </a:r>
            <a:r>
              <a:rPr lang="en-US" altLang="en-US" b="1" dirty="0">
                <a:solidFill>
                  <a:srgbClr val="FF0000"/>
                </a:solidFill>
                <a:latin typeface="Calibri" panose="020F0502020204030204" pitchFamily="34" charset="0"/>
              </a:rPr>
              <a:t>Allelic, Genic, and Environmental Interactions</a:t>
            </a:r>
          </a:p>
          <a:p>
            <a:pPr eaLnBrk="1" hangingPunct="1"/>
            <a:endParaRPr lang="en-US" altLang="en-US" b="1" dirty="0">
              <a:solidFill>
                <a:srgbClr val="FF0000"/>
              </a:solidFill>
              <a:latin typeface="Calibri" panose="020F0502020204030204" pitchFamily="34" charset="0"/>
            </a:endParaRPr>
          </a:p>
          <a:p>
            <a:pPr eaLnBrk="1" hangingPunct="1"/>
            <a:r>
              <a:rPr lang="en-US" altLang="en-US" b="1" dirty="0">
                <a:latin typeface="Calibri" panose="020F0502020204030204" pitchFamily="34" charset="0"/>
              </a:rPr>
              <a:t>	</a:t>
            </a:r>
          </a:p>
        </p:txBody>
      </p:sp>
      <p:pic>
        <p:nvPicPr>
          <p:cNvPr id="11268" name="Picture 2" descr="http://animals.nationalgeographic.com/staticfiles/NGS/Shared/StaticFiles/animals/images/primary/arctic-fo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657600"/>
            <a:ext cx="4178300"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descr="http://wild-facts.com/wp-content/uploads/2010/07/ArcticFox.ashx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05000"/>
            <a:ext cx="428625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3"/>
          <p:cNvSpPr txBox="1">
            <a:spLocks noChangeArrowheads="1"/>
          </p:cNvSpPr>
          <p:nvPr/>
        </p:nvSpPr>
        <p:spPr bwMode="auto">
          <a:xfrm>
            <a:off x="1219200" y="1066800"/>
            <a:ext cx="655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12291" name="TextBox 3"/>
          <p:cNvSpPr txBox="1">
            <a:spLocks noChangeArrowheads="1"/>
          </p:cNvSpPr>
          <p:nvPr/>
        </p:nvSpPr>
        <p:spPr bwMode="auto">
          <a:xfrm>
            <a:off x="381000" y="381000"/>
            <a:ext cx="62484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smtClean="0">
                <a:solidFill>
                  <a:srgbClr val="FF0000"/>
                </a:solidFill>
                <a:latin typeface="Calibri" panose="020F0502020204030204" pitchFamily="34" charset="0"/>
              </a:rPr>
              <a:t>D. </a:t>
            </a:r>
            <a:r>
              <a:rPr lang="en-US" altLang="en-US" b="1" dirty="0">
                <a:solidFill>
                  <a:srgbClr val="FF0000"/>
                </a:solidFill>
                <a:latin typeface="Calibri" panose="020F0502020204030204" pitchFamily="34" charset="0"/>
              </a:rPr>
              <a:t>Allelic, Genic, and Environmental Interactions</a:t>
            </a:r>
          </a:p>
          <a:p>
            <a:pPr eaLnBrk="1" hangingPunct="1"/>
            <a:r>
              <a:rPr lang="en-US" altLang="en-US" b="1" dirty="0" smtClean="0">
                <a:solidFill>
                  <a:srgbClr val="00B0F0"/>
                </a:solidFill>
                <a:latin typeface="Calibri" panose="020F0502020204030204" pitchFamily="34" charset="0"/>
              </a:rPr>
              <a:t>1. </a:t>
            </a:r>
            <a:r>
              <a:rPr lang="en-US" altLang="en-US" b="1" dirty="0">
                <a:solidFill>
                  <a:srgbClr val="00B0F0"/>
                </a:solidFill>
                <a:latin typeface="Calibri" panose="020F0502020204030204" pitchFamily="34" charset="0"/>
              </a:rPr>
              <a:t>Overview:</a:t>
            </a:r>
          </a:p>
          <a:p>
            <a:pPr eaLnBrk="1" hangingPunct="1"/>
            <a:endParaRPr lang="en-US" altLang="en-US" b="1" dirty="0">
              <a:solidFill>
                <a:srgbClr val="FF0000"/>
              </a:solidFill>
              <a:latin typeface="Calibri" panose="020F0502020204030204" pitchFamily="34" charset="0"/>
            </a:endParaRPr>
          </a:p>
          <a:p>
            <a:pPr eaLnBrk="1" hangingPunct="1"/>
            <a:r>
              <a:rPr lang="en-US" altLang="en-US" b="1" dirty="0">
                <a:latin typeface="Calibri" panose="020F0502020204030204" pitchFamily="34" charset="0"/>
              </a:rPr>
              <a:t>The effect of a gene is influenced at three levels:</a:t>
            </a:r>
          </a:p>
          <a:p>
            <a:pPr eaLnBrk="1" hangingPunct="1"/>
            <a:endParaRPr lang="en-US" altLang="en-US" b="1" dirty="0">
              <a:latin typeface="Calibri" panose="020F0502020204030204" pitchFamily="34" charset="0"/>
            </a:endParaRPr>
          </a:p>
          <a:p>
            <a:pPr eaLnBrk="1" hangingPunct="1"/>
            <a:r>
              <a:rPr lang="en-US" altLang="en-US" b="1" dirty="0">
                <a:latin typeface="Calibri" panose="020F0502020204030204" pitchFamily="34" charset="0"/>
              </a:rPr>
              <a:t> - </a:t>
            </a:r>
            <a:r>
              <a:rPr lang="en-US" altLang="en-US" b="1" dirty="0" err="1">
                <a:latin typeface="Calibri" panose="020F0502020204030204" pitchFamily="34" charset="0"/>
              </a:rPr>
              <a:t>Intralocular</a:t>
            </a:r>
            <a:r>
              <a:rPr lang="en-US" altLang="en-US" b="1" dirty="0">
                <a:latin typeface="Calibri" panose="020F0502020204030204" pitchFamily="34" charset="0"/>
              </a:rPr>
              <a:t> (effects of other alleles at this locus)</a:t>
            </a:r>
          </a:p>
          <a:p>
            <a:pPr eaLnBrk="1" hangingPunct="1"/>
            <a:endParaRPr lang="en-US" altLang="en-US" b="1" dirty="0">
              <a:latin typeface="Calibri" panose="020F0502020204030204" pitchFamily="34" charset="0"/>
            </a:endParaRPr>
          </a:p>
          <a:p>
            <a:pPr eaLnBrk="1" hangingPunct="1"/>
            <a:r>
              <a:rPr lang="en-US" altLang="en-US" b="1" dirty="0">
                <a:latin typeface="Calibri" panose="020F0502020204030204" pitchFamily="34" charset="0"/>
              </a:rPr>
              <a:t> - </a:t>
            </a:r>
            <a:r>
              <a:rPr lang="en-US" altLang="en-US" b="1" dirty="0" err="1">
                <a:latin typeface="Calibri" panose="020F0502020204030204" pitchFamily="34" charset="0"/>
              </a:rPr>
              <a:t>Interlocular</a:t>
            </a:r>
            <a:r>
              <a:rPr lang="en-US" altLang="en-US" b="1" dirty="0">
                <a:latin typeface="Calibri" panose="020F0502020204030204" pitchFamily="34" charset="0"/>
              </a:rPr>
              <a:t> (effects of other genes at other loci)</a:t>
            </a:r>
          </a:p>
          <a:p>
            <a:pPr eaLnBrk="1" hangingPunct="1"/>
            <a:endParaRPr lang="en-US" altLang="en-US" b="1" dirty="0">
              <a:latin typeface="Calibri" panose="020F0502020204030204" pitchFamily="34" charset="0"/>
            </a:endParaRPr>
          </a:p>
          <a:p>
            <a:pPr eaLnBrk="1" hangingPunct="1"/>
            <a:r>
              <a:rPr lang="en-US" altLang="en-US" b="1" dirty="0">
                <a:latin typeface="Calibri" panose="020F0502020204030204" pitchFamily="34" charset="0"/>
              </a:rPr>
              <a:t> - Environmental (the effect of the environment on </a:t>
            </a:r>
          </a:p>
          <a:p>
            <a:pPr eaLnBrk="1" hangingPunct="1"/>
            <a:r>
              <a:rPr lang="en-US" altLang="en-US" b="1" dirty="0">
                <a:latin typeface="Calibri" panose="020F0502020204030204" pitchFamily="34" charset="0"/>
              </a:rPr>
              <a:t>determining the effect of a gene on the phenotype)</a:t>
            </a:r>
          </a:p>
          <a:p>
            <a:pPr eaLnBrk="1" hangingPunct="1"/>
            <a:endParaRPr lang="en-US" altLang="en-US" b="1" dirty="0">
              <a:solidFill>
                <a:srgbClr val="FF0000"/>
              </a:solidFill>
              <a:latin typeface="Calibri" panose="020F0502020204030204" pitchFamily="34" charset="0"/>
            </a:endParaRPr>
          </a:p>
          <a:p>
            <a:pPr eaLnBrk="1" hangingPunct="1"/>
            <a:r>
              <a:rPr lang="en-US" altLang="en-US" b="1" dirty="0">
                <a:latin typeface="Calibri" panose="020F0502020204030204" pitchFamily="34" charset="0"/>
              </a:rPr>
              <a:t>	</a:t>
            </a:r>
          </a:p>
        </p:txBody>
      </p:sp>
      <p:grpSp>
        <p:nvGrpSpPr>
          <p:cNvPr id="12292" name="Group 14"/>
          <p:cNvGrpSpPr>
            <a:grpSpLocks/>
          </p:cNvGrpSpPr>
          <p:nvPr/>
        </p:nvGrpSpPr>
        <p:grpSpPr bwMode="auto">
          <a:xfrm>
            <a:off x="5791200" y="838200"/>
            <a:ext cx="3048000" cy="3733800"/>
            <a:chOff x="5791200" y="838200"/>
            <a:chExt cx="3048000" cy="3733800"/>
          </a:xfrm>
        </p:grpSpPr>
        <p:sp>
          <p:nvSpPr>
            <p:cNvPr id="7" name="Oval 6"/>
            <p:cNvSpPr/>
            <p:nvPr/>
          </p:nvSpPr>
          <p:spPr>
            <a:xfrm>
              <a:off x="5791200" y="2057400"/>
              <a:ext cx="3048000" cy="25146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Oval 3"/>
            <p:cNvSpPr/>
            <p:nvPr/>
          </p:nvSpPr>
          <p:spPr>
            <a:xfrm>
              <a:off x="6629400" y="2895600"/>
              <a:ext cx="1371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95" name="TextBox 4"/>
            <p:cNvSpPr txBox="1">
              <a:spLocks noChangeArrowheads="1"/>
            </p:cNvSpPr>
            <p:nvPr/>
          </p:nvSpPr>
          <p:spPr bwMode="auto">
            <a:xfrm>
              <a:off x="6781800" y="2971800"/>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bg1"/>
                  </a:solidFill>
                </a:rPr>
                <a:t>A        a</a:t>
              </a:r>
            </a:p>
          </p:txBody>
        </p:sp>
        <p:sp>
          <p:nvSpPr>
            <p:cNvPr id="6" name="Left-Right Arrow 5"/>
            <p:cNvSpPr/>
            <p:nvPr/>
          </p:nvSpPr>
          <p:spPr>
            <a:xfrm>
              <a:off x="7086600" y="3048000"/>
              <a:ext cx="381000" cy="228600"/>
            </a:xfrm>
            <a:prstGeom prst="lef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97" name="TextBox 8"/>
            <p:cNvSpPr txBox="1">
              <a:spLocks noChangeArrowheads="1"/>
            </p:cNvSpPr>
            <p:nvPr/>
          </p:nvSpPr>
          <p:spPr bwMode="auto">
            <a:xfrm rot="-2460704">
              <a:off x="5842797" y="2563075"/>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rPr>
                <a:t>GENOME</a:t>
              </a:r>
            </a:p>
          </p:txBody>
        </p:sp>
        <p:sp>
          <p:nvSpPr>
            <p:cNvPr id="10" name="Down Arrow 9"/>
            <p:cNvSpPr/>
            <p:nvPr/>
          </p:nvSpPr>
          <p:spPr>
            <a:xfrm>
              <a:off x="6705600" y="2590800"/>
              <a:ext cx="457200" cy="2286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99" name="TextBox 10"/>
            <p:cNvSpPr txBox="1">
              <a:spLocks noChangeArrowheads="1"/>
            </p:cNvSpPr>
            <p:nvPr/>
          </p:nvSpPr>
          <p:spPr bwMode="auto">
            <a:xfrm>
              <a:off x="6477000" y="838200"/>
              <a:ext cx="1600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B050"/>
                  </a:solidFill>
                </a:rPr>
                <a:t>Environment</a:t>
              </a:r>
            </a:p>
          </p:txBody>
        </p:sp>
        <p:sp>
          <p:nvSpPr>
            <p:cNvPr id="12" name="Down Arrow 11"/>
            <p:cNvSpPr/>
            <p:nvPr/>
          </p:nvSpPr>
          <p:spPr>
            <a:xfrm>
              <a:off x="7162800" y="1219200"/>
              <a:ext cx="381000" cy="16002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Down Arrow 12"/>
            <p:cNvSpPr/>
            <p:nvPr/>
          </p:nvSpPr>
          <p:spPr>
            <a:xfrm>
              <a:off x="6629400" y="3581400"/>
              <a:ext cx="1447800" cy="5334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02" name="TextBox 13"/>
            <p:cNvSpPr txBox="1">
              <a:spLocks noChangeArrowheads="1"/>
            </p:cNvSpPr>
            <p:nvPr/>
          </p:nvSpPr>
          <p:spPr bwMode="auto">
            <a:xfrm>
              <a:off x="6553200" y="4114800"/>
              <a:ext cx="167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PHENOTYPE</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04800" y="457200"/>
            <a:ext cx="8458200" cy="2554288"/>
          </a:xfrm>
          <a:prstGeom prst="rect">
            <a:avLst/>
          </a:prstGeom>
          <a:noFill/>
          <a:ln w="9525">
            <a:noFill/>
            <a:miter lim="800000"/>
            <a:headEnd/>
            <a:tailEnd/>
          </a:ln>
        </p:spPr>
        <p:txBody>
          <a:bodyPr>
            <a:spAutoFit/>
          </a:bodyPr>
          <a:lstStyle/>
          <a:p>
            <a:pPr>
              <a:spcBef>
                <a:spcPct val="50000"/>
              </a:spcBef>
              <a:defRPr/>
            </a:pPr>
            <a:r>
              <a:rPr lang="en-US" sz="2000" b="1" dirty="0">
                <a:solidFill>
                  <a:schemeClr val="accent6"/>
                </a:solidFill>
                <a:latin typeface="Arial" charset="0"/>
              </a:rPr>
              <a:t>- WHY??</a:t>
            </a:r>
          </a:p>
          <a:p>
            <a:pPr>
              <a:spcBef>
                <a:spcPct val="50000"/>
              </a:spcBef>
              <a:defRPr/>
            </a:pPr>
            <a:r>
              <a:rPr lang="en-US" sz="2000" b="1" dirty="0">
                <a:solidFill>
                  <a:srgbClr val="FF0000"/>
                </a:solidFill>
                <a:latin typeface="Arial" charset="0"/>
              </a:rPr>
              <a:t> Bigger is better….</a:t>
            </a:r>
          </a:p>
          <a:p>
            <a:pPr>
              <a:spcBef>
                <a:spcPct val="50000"/>
              </a:spcBef>
              <a:defRPr/>
            </a:pPr>
            <a:r>
              <a:rPr lang="en-US" sz="2000" b="1" dirty="0">
                <a:solidFill>
                  <a:srgbClr val="FF0000"/>
                </a:solidFill>
                <a:latin typeface="Arial" charset="0"/>
              </a:rPr>
              <a:t> So selection favors growth…</a:t>
            </a:r>
          </a:p>
          <a:p>
            <a:pPr>
              <a:spcBef>
                <a:spcPct val="50000"/>
              </a:spcBef>
              <a:defRPr/>
            </a:pPr>
            <a:r>
              <a:rPr lang="en-US" sz="2000" b="1" dirty="0">
                <a:solidFill>
                  <a:srgbClr val="FF0000"/>
                </a:solidFill>
                <a:latin typeface="Arial" charset="0"/>
              </a:rPr>
              <a:t> But as cells increase in size, they decrease in efficiency.</a:t>
            </a:r>
          </a:p>
          <a:p>
            <a:pPr>
              <a:spcBef>
                <a:spcPct val="50000"/>
              </a:spcBef>
              <a:defRPr/>
            </a:pPr>
            <a:r>
              <a:rPr lang="en-US" sz="2000" b="1" dirty="0">
                <a:solidFill>
                  <a:srgbClr val="FF0000"/>
                </a:solidFill>
                <a:latin typeface="Arial" charset="0"/>
              </a:rPr>
              <a:t>So, to get bigger, most </a:t>
            </a:r>
            <a:r>
              <a:rPr lang="en-US" sz="2000" b="1" dirty="0">
                <a:solidFill>
                  <a:srgbClr val="0070C0"/>
                </a:solidFill>
                <a:latin typeface="Arial" charset="0"/>
              </a:rPr>
              <a:t>organisms  increase cell number, not cell size….</a:t>
            </a:r>
          </a:p>
        </p:txBody>
      </p:sp>
    </p:spTree>
    <p:extLst>
      <p:ext uri="{BB962C8B-B14F-4D97-AF65-F5344CB8AC3E}">
        <p14:creationId xmlns:p14="http://schemas.microsoft.com/office/powerpoint/2010/main" val="23570731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3"/>
          <p:cNvSpPr txBox="1">
            <a:spLocks noChangeArrowheads="1"/>
          </p:cNvSpPr>
          <p:nvPr/>
        </p:nvSpPr>
        <p:spPr bwMode="auto">
          <a:xfrm>
            <a:off x="1219200" y="1066800"/>
            <a:ext cx="655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13315" name="TextBox 3"/>
          <p:cNvSpPr txBox="1">
            <a:spLocks noChangeArrowheads="1"/>
          </p:cNvSpPr>
          <p:nvPr/>
        </p:nvSpPr>
        <p:spPr bwMode="auto">
          <a:xfrm>
            <a:off x="381000" y="381000"/>
            <a:ext cx="4953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smtClean="0">
                <a:solidFill>
                  <a:srgbClr val="FF0000"/>
                </a:solidFill>
                <a:latin typeface="Calibri" panose="020F0502020204030204" pitchFamily="34" charset="0"/>
              </a:rPr>
              <a:t>D. </a:t>
            </a:r>
            <a:r>
              <a:rPr lang="en-US" altLang="en-US" b="1" dirty="0">
                <a:solidFill>
                  <a:srgbClr val="FF0000"/>
                </a:solidFill>
                <a:latin typeface="Calibri" panose="020F0502020204030204" pitchFamily="34" charset="0"/>
              </a:rPr>
              <a:t>Allelic, Genic, and Environmental Interactions</a:t>
            </a:r>
          </a:p>
          <a:p>
            <a:pPr eaLnBrk="1" hangingPunct="1"/>
            <a:r>
              <a:rPr lang="en-US" altLang="en-US" b="1" dirty="0" smtClean="0">
                <a:solidFill>
                  <a:srgbClr val="00B0F0"/>
                </a:solidFill>
                <a:latin typeface="Calibri" panose="020F0502020204030204" pitchFamily="34" charset="0"/>
              </a:rPr>
              <a:t>1. </a:t>
            </a:r>
            <a:r>
              <a:rPr lang="en-US" altLang="en-US" b="1" dirty="0">
                <a:solidFill>
                  <a:srgbClr val="00B0F0"/>
                </a:solidFill>
                <a:latin typeface="Calibri" panose="020F0502020204030204" pitchFamily="34" charset="0"/>
              </a:rPr>
              <a:t>Overview:</a:t>
            </a:r>
          </a:p>
          <a:p>
            <a:pPr eaLnBrk="1" hangingPunct="1"/>
            <a:r>
              <a:rPr lang="en-US" altLang="en-US" b="1" dirty="0" smtClean="0">
                <a:solidFill>
                  <a:srgbClr val="00B0F0"/>
                </a:solidFill>
                <a:latin typeface="Calibri" panose="020F0502020204030204" pitchFamily="34" charset="0"/>
              </a:rPr>
              <a:t>2. </a:t>
            </a:r>
            <a:r>
              <a:rPr lang="en-US" altLang="en-US" b="1" dirty="0" err="1">
                <a:solidFill>
                  <a:srgbClr val="00B0F0"/>
                </a:solidFill>
                <a:latin typeface="Calibri" panose="020F0502020204030204" pitchFamily="34" charset="0"/>
              </a:rPr>
              <a:t>Intralocular</a:t>
            </a:r>
            <a:r>
              <a:rPr lang="en-US" altLang="en-US" b="1" dirty="0">
                <a:solidFill>
                  <a:srgbClr val="00B0F0"/>
                </a:solidFill>
                <a:latin typeface="Calibri" panose="020F0502020204030204" pitchFamily="34" charset="0"/>
              </a:rPr>
              <a:t> Interactions</a:t>
            </a:r>
          </a:p>
          <a:p>
            <a:pPr eaLnBrk="1" hangingPunct="1"/>
            <a:endParaRPr lang="en-US" altLang="en-US" b="1" dirty="0">
              <a:latin typeface="Calibri" panose="020F0502020204030204" pitchFamily="34" charset="0"/>
            </a:endParaRPr>
          </a:p>
          <a:p>
            <a:pPr eaLnBrk="1" hangingPunct="1"/>
            <a:r>
              <a:rPr lang="en-US" altLang="en-US" b="1" dirty="0">
                <a:latin typeface="Calibri" panose="020F0502020204030204" pitchFamily="34" charset="0"/>
              </a:rPr>
              <a:t>		</a:t>
            </a:r>
          </a:p>
        </p:txBody>
      </p:sp>
      <p:sp>
        <p:nvSpPr>
          <p:cNvPr id="13316" name="TextBox 5"/>
          <p:cNvSpPr txBox="1">
            <a:spLocks noChangeArrowheads="1"/>
          </p:cNvSpPr>
          <p:nvPr/>
        </p:nvSpPr>
        <p:spPr bwMode="auto">
          <a:xfrm>
            <a:off x="5105400" y="685800"/>
            <a:ext cx="3124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600">
                <a:latin typeface="Calibri" panose="020F0502020204030204" pitchFamily="34" charset="0"/>
              </a:rPr>
              <a:t>A     a</a:t>
            </a:r>
          </a:p>
        </p:txBody>
      </p:sp>
      <p:sp>
        <p:nvSpPr>
          <p:cNvPr id="7" name="Left-Right Arrow 6"/>
          <p:cNvSpPr/>
          <p:nvPr/>
        </p:nvSpPr>
        <p:spPr>
          <a:xfrm>
            <a:off x="5943600" y="1219200"/>
            <a:ext cx="1219200" cy="685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p:cNvSpPr txBox="1">
            <a:spLocks noChangeArrowheads="1"/>
          </p:cNvSpPr>
          <p:nvPr/>
        </p:nvSpPr>
        <p:spPr bwMode="auto">
          <a:xfrm>
            <a:off x="1219200" y="1066800"/>
            <a:ext cx="655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14339" name="TextBox 3"/>
          <p:cNvSpPr txBox="1">
            <a:spLocks noChangeArrowheads="1"/>
          </p:cNvSpPr>
          <p:nvPr/>
        </p:nvSpPr>
        <p:spPr bwMode="auto">
          <a:xfrm>
            <a:off x="381000" y="381000"/>
            <a:ext cx="49530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smtClean="0">
                <a:solidFill>
                  <a:srgbClr val="FF0000"/>
                </a:solidFill>
                <a:latin typeface="Calibri" panose="020F0502020204030204" pitchFamily="34" charset="0"/>
              </a:rPr>
              <a:t>D. Allelic, Genic, and Environmental Interactions</a:t>
            </a:r>
          </a:p>
          <a:p>
            <a:pPr eaLnBrk="1" hangingPunct="1"/>
            <a:r>
              <a:rPr lang="en-US" altLang="en-US" b="1" dirty="0" smtClean="0">
                <a:solidFill>
                  <a:srgbClr val="00B0F0"/>
                </a:solidFill>
                <a:latin typeface="Calibri" panose="020F0502020204030204" pitchFamily="34" charset="0"/>
              </a:rPr>
              <a:t>1. Overview:</a:t>
            </a:r>
          </a:p>
          <a:p>
            <a:pPr eaLnBrk="1" hangingPunct="1"/>
            <a:r>
              <a:rPr lang="en-US" altLang="en-US" b="1" dirty="0" smtClean="0">
                <a:solidFill>
                  <a:srgbClr val="00B0F0"/>
                </a:solidFill>
                <a:latin typeface="Calibri" panose="020F0502020204030204" pitchFamily="34" charset="0"/>
              </a:rPr>
              <a:t>2. </a:t>
            </a:r>
            <a:r>
              <a:rPr lang="en-US" altLang="en-US" b="1" dirty="0" err="1" smtClean="0">
                <a:solidFill>
                  <a:srgbClr val="00B0F0"/>
                </a:solidFill>
                <a:latin typeface="Calibri" panose="020F0502020204030204" pitchFamily="34" charset="0"/>
              </a:rPr>
              <a:t>Intralocular</a:t>
            </a:r>
            <a:r>
              <a:rPr lang="en-US" altLang="en-US" b="1" dirty="0" smtClean="0">
                <a:solidFill>
                  <a:srgbClr val="00B0F0"/>
                </a:solidFill>
                <a:latin typeface="Calibri" panose="020F0502020204030204" pitchFamily="34" charset="0"/>
              </a:rPr>
              <a:t> Interactions</a:t>
            </a:r>
          </a:p>
          <a:p>
            <a:pPr eaLnBrk="1" hangingPunct="1"/>
            <a:endParaRPr lang="en-US" altLang="en-US" b="1" dirty="0">
              <a:solidFill>
                <a:srgbClr val="FF0000"/>
              </a:solidFill>
              <a:latin typeface="Calibri" panose="020F0502020204030204" pitchFamily="34" charset="0"/>
            </a:endParaRPr>
          </a:p>
          <a:p>
            <a:pPr eaLnBrk="1" hangingPunct="1"/>
            <a:r>
              <a:rPr lang="en-US" altLang="en-US" b="1" dirty="0" smtClean="0">
                <a:solidFill>
                  <a:srgbClr val="7030A0"/>
                </a:solidFill>
                <a:latin typeface="Calibri" panose="020F0502020204030204" pitchFamily="34" charset="0"/>
              </a:rPr>
              <a:t>a. </a:t>
            </a:r>
            <a:r>
              <a:rPr lang="en-US" altLang="en-US" b="1" dirty="0">
                <a:solidFill>
                  <a:srgbClr val="7030A0"/>
                </a:solidFill>
                <a:latin typeface="Calibri" panose="020F0502020204030204" pitchFamily="34" charset="0"/>
              </a:rPr>
              <a:t>Complete Dominance:</a:t>
            </a:r>
          </a:p>
          <a:p>
            <a:pPr eaLnBrk="1" hangingPunct="1"/>
            <a:r>
              <a:rPr lang="en-US" altLang="en-US" b="1" dirty="0">
                <a:solidFill>
                  <a:srgbClr val="FF0000"/>
                </a:solidFill>
                <a:latin typeface="Calibri" panose="020F0502020204030204" pitchFamily="34" charset="0"/>
              </a:rPr>
              <a:t>	     </a:t>
            </a:r>
            <a:r>
              <a:rPr lang="en-US" altLang="en-US" b="1" dirty="0">
                <a:latin typeface="Calibri" panose="020F0502020204030204" pitchFamily="34" charset="0"/>
              </a:rPr>
              <a:t>- The presence of one allele is enough to cause the complete expression of a given phenotype.  </a:t>
            </a:r>
          </a:p>
          <a:p>
            <a:pPr eaLnBrk="1" hangingPunct="1"/>
            <a:r>
              <a:rPr lang="en-US" altLang="en-US" b="1" dirty="0">
                <a:latin typeface="Calibri" panose="020F0502020204030204" pitchFamily="34" charset="0"/>
              </a:rPr>
              <a:t>	     	</a:t>
            </a:r>
          </a:p>
        </p:txBody>
      </p:sp>
      <p:pic>
        <p:nvPicPr>
          <p:cNvPr id="14340" name="Picture 2" descr="https://eapbiofield.wikispaces.com/file/view/14.6_phenotype:genoty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04800"/>
            <a:ext cx="367665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3"/>
          <p:cNvSpPr txBox="1">
            <a:spLocks noChangeArrowheads="1"/>
          </p:cNvSpPr>
          <p:nvPr/>
        </p:nvSpPr>
        <p:spPr bwMode="auto">
          <a:xfrm>
            <a:off x="1219200" y="1066800"/>
            <a:ext cx="655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15363" name="TextBox 3"/>
          <p:cNvSpPr txBox="1">
            <a:spLocks noChangeArrowheads="1"/>
          </p:cNvSpPr>
          <p:nvPr/>
        </p:nvSpPr>
        <p:spPr bwMode="auto">
          <a:xfrm>
            <a:off x="381000" y="381000"/>
            <a:ext cx="51816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smtClean="0">
                <a:solidFill>
                  <a:srgbClr val="FF0000"/>
                </a:solidFill>
                <a:latin typeface="Calibri" panose="020F0502020204030204" pitchFamily="34" charset="0"/>
              </a:rPr>
              <a:t>D. Allelic, Genic, and Environmental Interactions</a:t>
            </a:r>
          </a:p>
          <a:p>
            <a:pPr eaLnBrk="1" hangingPunct="1"/>
            <a:r>
              <a:rPr lang="en-US" altLang="en-US" b="1" dirty="0" smtClean="0">
                <a:solidFill>
                  <a:srgbClr val="00B0F0"/>
                </a:solidFill>
                <a:latin typeface="Calibri" panose="020F0502020204030204" pitchFamily="34" charset="0"/>
              </a:rPr>
              <a:t>1. Overview:</a:t>
            </a:r>
          </a:p>
          <a:p>
            <a:pPr eaLnBrk="1" hangingPunct="1"/>
            <a:r>
              <a:rPr lang="en-US" altLang="en-US" b="1" dirty="0" smtClean="0">
                <a:solidFill>
                  <a:srgbClr val="00B0F0"/>
                </a:solidFill>
                <a:latin typeface="Calibri" panose="020F0502020204030204" pitchFamily="34" charset="0"/>
              </a:rPr>
              <a:t>2. </a:t>
            </a:r>
            <a:r>
              <a:rPr lang="en-US" altLang="en-US" b="1" dirty="0" err="1" smtClean="0">
                <a:solidFill>
                  <a:srgbClr val="00B0F0"/>
                </a:solidFill>
                <a:latin typeface="Calibri" panose="020F0502020204030204" pitchFamily="34" charset="0"/>
              </a:rPr>
              <a:t>Intralocular</a:t>
            </a:r>
            <a:r>
              <a:rPr lang="en-US" altLang="en-US" b="1" dirty="0" smtClean="0">
                <a:solidFill>
                  <a:srgbClr val="00B0F0"/>
                </a:solidFill>
                <a:latin typeface="Calibri" panose="020F0502020204030204" pitchFamily="34" charset="0"/>
              </a:rPr>
              <a:t> Interactions</a:t>
            </a:r>
          </a:p>
          <a:p>
            <a:pPr eaLnBrk="1" hangingPunct="1"/>
            <a:endParaRPr lang="en-US" altLang="en-US" b="1" dirty="0">
              <a:solidFill>
                <a:srgbClr val="FF0000"/>
              </a:solidFill>
              <a:latin typeface="Calibri" panose="020F0502020204030204" pitchFamily="34" charset="0"/>
            </a:endParaRPr>
          </a:p>
          <a:p>
            <a:pPr eaLnBrk="1" hangingPunct="1"/>
            <a:r>
              <a:rPr lang="en-US" altLang="en-US" b="1" dirty="0" smtClean="0">
                <a:solidFill>
                  <a:srgbClr val="7030A0"/>
                </a:solidFill>
                <a:latin typeface="Calibri" panose="020F0502020204030204" pitchFamily="34" charset="0"/>
              </a:rPr>
              <a:t>a. </a:t>
            </a:r>
            <a:r>
              <a:rPr lang="en-US" altLang="en-US" b="1" dirty="0">
                <a:solidFill>
                  <a:srgbClr val="7030A0"/>
                </a:solidFill>
                <a:latin typeface="Calibri" panose="020F0502020204030204" pitchFamily="34" charset="0"/>
              </a:rPr>
              <a:t>Complete Dominance:</a:t>
            </a:r>
          </a:p>
          <a:p>
            <a:pPr eaLnBrk="1" hangingPunct="1"/>
            <a:r>
              <a:rPr lang="en-US" altLang="en-US" b="1" dirty="0" smtClean="0">
                <a:solidFill>
                  <a:srgbClr val="7030A0"/>
                </a:solidFill>
                <a:latin typeface="Calibri" panose="020F0502020204030204" pitchFamily="34" charset="0"/>
              </a:rPr>
              <a:t>b. </a:t>
            </a:r>
            <a:r>
              <a:rPr lang="en-US" altLang="en-US" b="1" dirty="0">
                <a:solidFill>
                  <a:srgbClr val="7030A0"/>
                </a:solidFill>
                <a:latin typeface="Calibri" panose="020F0502020204030204" pitchFamily="34" charset="0"/>
              </a:rPr>
              <a:t>Incomplete Dominance:</a:t>
            </a:r>
          </a:p>
          <a:p>
            <a:pPr eaLnBrk="1" hangingPunct="1"/>
            <a:r>
              <a:rPr lang="en-US" altLang="en-US" b="1" dirty="0">
                <a:solidFill>
                  <a:srgbClr val="FF0000"/>
                </a:solidFill>
                <a:latin typeface="Calibri" panose="020F0502020204030204" pitchFamily="34" charset="0"/>
              </a:rPr>
              <a:t>	</a:t>
            </a:r>
            <a:r>
              <a:rPr lang="en-US" altLang="en-US" b="1" dirty="0">
                <a:latin typeface="Calibri" panose="020F0502020204030204" pitchFamily="34" charset="0"/>
              </a:rPr>
              <a:t>- The heterozygote expresses a phenotype </a:t>
            </a:r>
            <a:r>
              <a:rPr lang="en-US" altLang="en-US" b="1" i="1" dirty="0">
                <a:latin typeface="Calibri" panose="020F0502020204030204" pitchFamily="34" charset="0"/>
              </a:rPr>
              <a:t>between</a:t>
            </a:r>
            <a:r>
              <a:rPr lang="en-US" altLang="en-US" b="1" dirty="0">
                <a:latin typeface="Calibri" panose="020F0502020204030204" pitchFamily="34" charset="0"/>
              </a:rPr>
              <a:t> or </a:t>
            </a:r>
            <a:r>
              <a:rPr lang="en-US" altLang="en-US" b="1" i="1" dirty="0">
                <a:latin typeface="Calibri" panose="020F0502020204030204" pitchFamily="34" charset="0"/>
              </a:rPr>
              <a:t>intermediate</a:t>
            </a:r>
            <a:r>
              <a:rPr lang="en-US" altLang="en-US" b="1" dirty="0">
                <a:latin typeface="Calibri" panose="020F0502020204030204" pitchFamily="34" charset="0"/>
              </a:rPr>
              <a:t> to the phenotypes of the homozygotes.</a:t>
            </a:r>
          </a:p>
          <a:p>
            <a:pPr eaLnBrk="1" hangingPunct="1"/>
            <a:r>
              <a:rPr lang="en-US" altLang="en-US" b="1" dirty="0">
                <a:latin typeface="Calibri" panose="020F0502020204030204" pitchFamily="34" charset="0"/>
              </a:rPr>
              <a:t>	  </a:t>
            </a:r>
          </a:p>
          <a:p>
            <a:pPr eaLnBrk="1" hangingPunct="1"/>
            <a:r>
              <a:rPr lang="en-US" altLang="en-US" b="1" dirty="0">
                <a:latin typeface="Calibri" panose="020F0502020204030204" pitchFamily="34" charset="0"/>
              </a:rPr>
              <a:t>	     	</a:t>
            </a:r>
          </a:p>
        </p:txBody>
      </p:sp>
      <p:pic>
        <p:nvPicPr>
          <p:cNvPr id="15364" name="Picture 2" descr="http://courses.bio.psu.edu/fall2005/biol110/tutorials/tutorial5_files/figure_14_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685800"/>
            <a:ext cx="3443288" cy="3733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3"/>
          <p:cNvSpPr txBox="1">
            <a:spLocks noChangeArrowheads="1"/>
          </p:cNvSpPr>
          <p:nvPr/>
        </p:nvSpPr>
        <p:spPr bwMode="auto">
          <a:xfrm>
            <a:off x="1219200" y="1066800"/>
            <a:ext cx="655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16387" name="TextBox 3"/>
          <p:cNvSpPr txBox="1">
            <a:spLocks noChangeArrowheads="1"/>
          </p:cNvSpPr>
          <p:nvPr/>
        </p:nvSpPr>
        <p:spPr bwMode="auto">
          <a:xfrm>
            <a:off x="381000" y="381000"/>
            <a:ext cx="5181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smtClean="0">
                <a:solidFill>
                  <a:srgbClr val="FF0000"/>
                </a:solidFill>
                <a:latin typeface="Calibri" panose="020F0502020204030204" pitchFamily="34" charset="0"/>
              </a:rPr>
              <a:t>D. Allelic, Genic, and Environmental Interactions</a:t>
            </a:r>
          </a:p>
          <a:p>
            <a:pPr eaLnBrk="1" hangingPunct="1"/>
            <a:r>
              <a:rPr lang="en-US" altLang="en-US" b="1" dirty="0" smtClean="0">
                <a:solidFill>
                  <a:srgbClr val="00B0F0"/>
                </a:solidFill>
                <a:latin typeface="Calibri" panose="020F0502020204030204" pitchFamily="34" charset="0"/>
              </a:rPr>
              <a:t>1. Overview:</a:t>
            </a:r>
          </a:p>
          <a:p>
            <a:pPr eaLnBrk="1" hangingPunct="1"/>
            <a:r>
              <a:rPr lang="en-US" altLang="en-US" b="1" dirty="0" smtClean="0">
                <a:solidFill>
                  <a:srgbClr val="00B0F0"/>
                </a:solidFill>
                <a:latin typeface="Calibri" panose="020F0502020204030204" pitchFamily="34" charset="0"/>
              </a:rPr>
              <a:t>2. </a:t>
            </a:r>
            <a:r>
              <a:rPr lang="en-US" altLang="en-US" b="1" dirty="0" err="1" smtClean="0">
                <a:solidFill>
                  <a:srgbClr val="00B0F0"/>
                </a:solidFill>
                <a:latin typeface="Calibri" panose="020F0502020204030204" pitchFamily="34" charset="0"/>
              </a:rPr>
              <a:t>Intralocular</a:t>
            </a:r>
            <a:r>
              <a:rPr lang="en-US" altLang="en-US" b="1" dirty="0" smtClean="0">
                <a:solidFill>
                  <a:srgbClr val="00B0F0"/>
                </a:solidFill>
                <a:latin typeface="Calibri" panose="020F0502020204030204" pitchFamily="34" charset="0"/>
              </a:rPr>
              <a:t> Interactions</a:t>
            </a:r>
          </a:p>
          <a:p>
            <a:pPr eaLnBrk="1" hangingPunct="1"/>
            <a:endParaRPr lang="en-US" altLang="en-US" b="1" dirty="0">
              <a:solidFill>
                <a:srgbClr val="FF0000"/>
              </a:solidFill>
              <a:latin typeface="Calibri" panose="020F0502020204030204" pitchFamily="34" charset="0"/>
            </a:endParaRPr>
          </a:p>
          <a:p>
            <a:pPr eaLnBrk="1" hangingPunct="1"/>
            <a:r>
              <a:rPr lang="en-US" altLang="en-US" b="1" dirty="0" smtClean="0">
                <a:solidFill>
                  <a:srgbClr val="7030A0"/>
                </a:solidFill>
                <a:latin typeface="Calibri" panose="020F0502020204030204" pitchFamily="34" charset="0"/>
              </a:rPr>
              <a:t>a. </a:t>
            </a:r>
            <a:r>
              <a:rPr lang="en-US" altLang="en-US" b="1" dirty="0">
                <a:solidFill>
                  <a:srgbClr val="7030A0"/>
                </a:solidFill>
                <a:latin typeface="Calibri" panose="020F0502020204030204" pitchFamily="34" charset="0"/>
              </a:rPr>
              <a:t>Complete Dominance:</a:t>
            </a:r>
          </a:p>
          <a:p>
            <a:pPr eaLnBrk="1" hangingPunct="1"/>
            <a:r>
              <a:rPr lang="en-US" altLang="en-US" b="1" dirty="0" smtClean="0">
                <a:solidFill>
                  <a:srgbClr val="7030A0"/>
                </a:solidFill>
                <a:latin typeface="Calibri" panose="020F0502020204030204" pitchFamily="34" charset="0"/>
              </a:rPr>
              <a:t>b. </a:t>
            </a:r>
            <a:r>
              <a:rPr lang="en-US" altLang="en-US" b="1" dirty="0">
                <a:solidFill>
                  <a:srgbClr val="7030A0"/>
                </a:solidFill>
                <a:latin typeface="Calibri" panose="020F0502020204030204" pitchFamily="34" charset="0"/>
              </a:rPr>
              <a:t>Incomplete Dominance:</a:t>
            </a:r>
          </a:p>
          <a:p>
            <a:pPr eaLnBrk="1" hangingPunct="1"/>
            <a:r>
              <a:rPr lang="en-US" altLang="en-US" b="1" dirty="0" smtClean="0">
                <a:solidFill>
                  <a:srgbClr val="7030A0"/>
                </a:solidFill>
                <a:latin typeface="Calibri" panose="020F0502020204030204" pitchFamily="34" charset="0"/>
              </a:rPr>
              <a:t>c. </a:t>
            </a:r>
            <a:r>
              <a:rPr lang="en-US" altLang="en-US" b="1" dirty="0">
                <a:solidFill>
                  <a:srgbClr val="7030A0"/>
                </a:solidFill>
                <a:latin typeface="Calibri" panose="020F0502020204030204" pitchFamily="34" charset="0"/>
              </a:rPr>
              <a:t>Codominance:</a:t>
            </a:r>
          </a:p>
          <a:p>
            <a:pPr eaLnBrk="1" hangingPunct="1"/>
            <a:r>
              <a:rPr lang="en-US" altLang="en-US" b="1" dirty="0">
                <a:solidFill>
                  <a:srgbClr val="FF0000"/>
                </a:solidFill>
                <a:latin typeface="Calibri" panose="020F0502020204030204" pitchFamily="34" charset="0"/>
              </a:rPr>
              <a:t>	     </a:t>
            </a:r>
            <a:r>
              <a:rPr lang="en-US" altLang="en-US" b="1" dirty="0">
                <a:latin typeface="Calibri" panose="020F0502020204030204" pitchFamily="34" charset="0"/>
              </a:rPr>
              <a:t>- Both alleles are expressed completely; the heterozygote does not have an intermediate phenotype, it has BOTH phenotypes.</a:t>
            </a:r>
          </a:p>
          <a:p>
            <a:pPr eaLnBrk="1" hangingPunct="1"/>
            <a:r>
              <a:rPr lang="en-US" altLang="en-US" b="1" dirty="0">
                <a:latin typeface="Calibri" panose="020F0502020204030204" pitchFamily="34" charset="0"/>
              </a:rPr>
              <a:t>		  </a:t>
            </a:r>
          </a:p>
          <a:p>
            <a:pPr eaLnBrk="1" hangingPunct="1"/>
            <a:r>
              <a:rPr lang="en-US" altLang="en-US" b="1" dirty="0">
                <a:latin typeface="Calibri" panose="020F0502020204030204" pitchFamily="34" charset="0"/>
              </a:rPr>
              <a:t>	     	</a:t>
            </a:r>
          </a:p>
        </p:txBody>
      </p:sp>
      <p:sp>
        <p:nvSpPr>
          <p:cNvPr id="16388" name="TextBox 6"/>
          <p:cNvSpPr txBox="1">
            <a:spLocks noChangeArrowheads="1"/>
          </p:cNvSpPr>
          <p:nvPr/>
        </p:nvSpPr>
        <p:spPr bwMode="auto">
          <a:xfrm>
            <a:off x="5791200" y="990600"/>
            <a:ext cx="32004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ABO Blood Type:</a:t>
            </a:r>
          </a:p>
          <a:p>
            <a:pPr eaLnBrk="1" hangingPunct="1"/>
            <a:endParaRPr lang="en-US" altLang="en-US">
              <a:latin typeface="Calibri" panose="020F0502020204030204" pitchFamily="34" charset="0"/>
            </a:endParaRPr>
          </a:p>
          <a:p>
            <a:pPr eaLnBrk="1" hangingPunct="1"/>
            <a:r>
              <a:rPr lang="en-US" altLang="en-US">
                <a:latin typeface="Calibri" panose="020F0502020204030204" pitchFamily="34" charset="0"/>
              </a:rPr>
              <a:t>A = ‘A’ surface antigens</a:t>
            </a:r>
          </a:p>
          <a:p>
            <a:pPr eaLnBrk="1" hangingPunct="1"/>
            <a:endParaRPr lang="en-US" altLang="en-US">
              <a:latin typeface="Calibri" panose="020F0502020204030204" pitchFamily="34" charset="0"/>
            </a:endParaRPr>
          </a:p>
          <a:p>
            <a:pPr eaLnBrk="1" hangingPunct="1"/>
            <a:r>
              <a:rPr lang="en-US" altLang="en-US">
                <a:latin typeface="Calibri" panose="020F0502020204030204" pitchFamily="34" charset="0"/>
              </a:rPr>
              <a:t>B = ‘B’ surface antigens</a:t>
            </a:r>
          </a:p>
          <a:p>
            <a:pPr eaLnBrk="1" hangingPunct="1"/>
            <a:endParaRPr lang="en-US" altLang="en-US">
              <a:latin typeface="Calibri" panose="020F0502020204030204" pitchFamily="34" charset="0"/>
            </a:endParaRPr>
          </a:p>
          <a:p>
            <a:pPr eaLnBrk="1" hangingPunct="1"/>
            <a:r>
              <a:rPr lang="en-US" altLang="en-US">
                <a:latin typeface="Calibri" panose="020F0502020204030204" pitchFamily="34" charset="0"/>
              </a:rPr>
              <a:t>O = no surface antigen from this locus</a:t>
            </a:r>
          </a:p>
          <a:p>
            <a:pPr eaLnBrk="1" hangingPunct="1"/>
            <a:endParaRPr lang="en-US" altLang="en-US">
              <a:latin typeface="Calibri" panose="020F0502020204030204" pitchFamily="34" charset="0"/>
            </a:endParaRPr>
          </a:p>
          <a:p>
            <a:pPr eaLnBrk="1" hangingPunct="1"/>
            <a:r>
              <a:rPr lang="en-US" altLang="en-US">
                <a:latin typeface="Calibri" panose="020F0502020204030204" pitchFamily="34" charset="0"/>
              </a:rPr>
              <a:t>Phenotype	Genotypes</a:t>
            </a:r>
          </a:p>
          <a:p>
            <a:pPr eaLnBrk="1" hangingPunct="1"/>
            <a:endParaRPr lang="en-US" altLang="en-US">
              <a:latin typeface="Calibri" panose="020F0502020204030204" pitchFamily="34" charset="0"/>
            </a:endParaRPr>
          </a:p>
          <a:p>
            <a:pPr eaLnBrk="1" hangingPunct="1"/>
            <a:r>
              <a:rPr lang="en-US" altLang="en-US">
                <a:latin typeface="Calibri" panose="020F0502020204030204" pitchFamily="34" charset="0"/>
              </a:rPr>
              <a:t>A		AA, AO</a:t>
            </a:r>
          </a:p>
          <a:p>
            <a:pPr eaLnBrk="1" hangingPunct="1"/>
            <a:endParaRPr lang="en-US" altLang="en-US">
              <a:latin typeface="Calibri" panose="020F0502020204030204" pitchFamily="34" charset="0"/>
            </a:endParaRPr>
          </a:p>
          <a:p>
            <a:pPr eaLnBrk="1" hangingPunct="1"/>
            <a:r>
              <a:rPr lang="en-US" altLang="en-US">
                <a:latin typeface="Calibri" panose="020F0502020204030204" pitchFamily="34" charset="0"/>
              </a:rPr>
              <a:t>B		BB, BO</a:t>
            </a:r>
          </a:p>
          <a:p>
            <a:pPr eaLnBrk="1" hangingPunct="1"/>
            <a:endParaRPr lang="en-US" altLang="en-US">
              <a:latin typeface="Calibri" panose="020F0502020204030204" pitchFamily="34" charset="0"/>
            </a:endParaRPr>
          </a:p>
          <a:p>
            <a:pPr eaLnBrk="1" hangingPunct="1"/>
            <a:r>
              <a:rPr lang="en-US" altLang="en-US">
                <a:latin typeface="Calibri" panose="020F0502020204030204" pitchFamily="34" charset="0"/>
              </a:rPr>
              <a:t>O		OO</a:t>
            </a:r>
          </a:p>
          <a:p>
            <a:pPr eaLnBrk="1" hangingPunct="1"/>
            <a:endParaRPr lang="en-US" altLang="en-US">
              <a:latin typeface="Calibri" panose="020F0502020204030204" pitchFamily="34" charset="0"/>
            </a:endParaRPr>
          </a:p>
          <a:p>
            <a:pPr eaLnBrk="1" hangingPunct="1"/>
            <a:r>
              <a:rPr lang="en-US" altLang="en-US">
                <a:solidFill>
                  <a:srgbClr val="FF0000"/>
                </a:solidFill>
                <a:latin typeface="Calibri" panose="020F0502020204030204" pitchFamily="34" charset="0"/>
              </a:rPr>
              <a:t>AB		AB</a:t>
            </a:r>
          </a:p>
          <a:p>
            <a:pPr eaLnBrk="1" hangingPunct="1"/>
            <a:r>
              <a:rPr lang="en-US" altLang="en-US">
                <a:solidFill>
                  <a:srgbClr val="FF0000"/>
                </a:solidFill>
                <a:latin typeface="Calibri" panose="020F0502020204030204" pitchFamily="34" charset="0"/>
              </a:rPr>
              <a:t>codominance</a:t>
            </a:r>
          </a:p>
        </p:txBody>
      </p:sp>
      <p:sp>
        <p:nvSpPr>
          <p:cNvPr id="8" name="Oval 7"/>
          <p:cNvSpPr/>
          <p:nvPr/>
        </p:nvSpPr>
        <p:spPr>
          <a:xfrm>
            <a:off x="2133600" y="4038600"/>
            <a:ext cx="1981200" cy="1981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Arc 8"/>
          <p:cNvSpPr/>
          <p:nvPr/>
        </p:nvSpPr>
        <p:spPr>
          <a:xfrm>
            <a:off x="2819400" y="4419600"/>
            <a:ext cx="914400" cy="1219200"/>
          </a:xfrm>
          <a:prstGeom prst="arc">
            <a:avLst>
              <a:gd name="adj1" fmla="val 16200006"/>
              <a:gd name="adj2" fmla="val 3859391"/>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0" name="Isosceles Triangle 19"/>
          <p:cNvSpPr/>
          <p:nvPr/>
        </p:nvSpPr>
        <p:spPr>
          <a:xfrm>
            <a:off x="8229600" y="1676400"/>
            <a:ext cx="152400"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egular Pentagon 20"/>
          <p:cNvSpPr/>
          <p:nvPr/>
        </p:nvSpPr>
        <p:spPr>
          <a:xfrm>
            <a:off x="8153400" y="2133600"/>
            <a:ext cx="304800" cy="228600"/>
          </a:xfrm>
          <a:prstGeom prst="pent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Isosceles Triangle 9"/>
          <p:cNvSpPr/>
          <p:nvPr/>
        </p:nvSpPr>
        <p:spPr>
          <a:xfrm>
            <a:off x="2438400" y="5791200"/>
            <a:ext cx="152400"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Isosceles Triangle 10"/>
          <p:cNvSpPr/>
          <p:nvPr/>
        </p:nvSpPr>
        <p:spPr>
          <a:xfrm>
            <a:off x="3962400" y="5486400"/>
            <a:ext cx="152400"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Isosceles Triangle 11"/>
          <p:cNvSpPr/>
          <p:nvPr/>
        </p:nvSpPr>
        <p:spPr>
          <a:xfrm>
            <a:off x="1981200" y="4648200"/>
            <a:ext cx="152400"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Isosceles Triangle 12"/>
          <p:cNvSpPr/>
          <p:nvPr/>
        </p:nvSpPr>
        <p:spPr>
          <a:xfrm>
            <a:off x="2895600" y="3886200"/>
            <a:ext cx="152400"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Isosceles Triangle 13"/>
          <p:cNvSpPr/>
          <p:nvPr/>
        </p:nvSpPr>
        <p:spPr>
          <a:xfrm>
            <a:off x="3886200" y="4267200"/>
            <a:ext cx="152400"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gular Pentagon 14"/>
          <p:cNvSpPr/>
          <p:nvPr/>
        </p:nvSpPr>
        <p:spPr>
          <a:xfrm>
            <a:off x="3276600" y="5943600"/>
            <a:ext cx="304800" cy="228600"/>
          </a:xfrm>
          <a:prstGeom prst="pent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gular Pentagon 15"/>
          <p:cNvSpPr/>
          <p:nvPr/>
        </p:nvSpPr>
        <p:spPr>
          <a:xfrm>
            <a:off x="1905000" y="5410200"/>
            <a:ext cx="304800" cy="228600"/>
          </a:xfrm>
          <a:prstGeom prst="pent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gular Pentagon 16"/>
          <p:cNvSpPr/>
          <p:nvPr/>
        </p:nvSpPr>
        <p:spPr>
          <a:xfrm>
            <a:off x="2133600" y="4038600"/>
            <a:ext cx="304800" cy="228600"/>
          </a:xfrm>
          <a:prstGeom prst="pent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gular Pentagon 17"/>
          <p:cNvSpPr/>
          <p:nvPr/>
        </p:nvSpPr>
        <p:spPr>
          <a:xfrm>
            <a:off x="3352800" y="3810000"/>
            <a:ext cx="304800" cy="228600"/>
          </a:xfrm>
          <a:prstGeom prst="pent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gular Pentagon 18"/>
          <p:cNvSpPr/>
          <p:nvPr/>
        </p:nvSpPr>
        <p:spPr>
          <a:xfrm>
            <a:off x="4114800" y="4800600"/>
            <a:ext cx="304800" cy="228600"/>
          </a:xfrm>
          <a:prstGeom prst="pent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403" name="TextBox 21"/>
          <p:cNvSpPr txBox="1">
            <a:spLocks noChangeArrowheads="1"/>
          </p:cNvSpPr>
          <p:nvPr/>
        </p:nvSpPr>
        <p:spPr bwMode="auto">
          <a:xfrm>
            <a:off x="304800" y="45720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AB Phenotype</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
          <p:cNvSpPr txBox="1">
            <a:spLocks noChangeArrowheads="1"/>
          </p:cNvSpPr>
          <p:nvPr/>
        </p:nvSpPr>
        <p:spPr bwMode="auto">
          <a:xfrm>
            <a:off x="381000" y="381000"/>
            <a:ext cx="45720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smtClean="0">
                <a:solidFill>
                  <a:srgbClr val="FF0000"/>
                </a:solidFill>
                <a:latin typeface="Calibri" panose="020F0502020204030204" pitchFamily="34" charset="0"/>
              </a:rPr>
              <a:t>D. Allelic, Genic, and Environmental Interactions</a:t>
            </a:r>
          </a:p>
          <a:p>
            <a:pPr eaLnBrk="1" hangingPunct="1"/>
            <a:r>
              <a:rPr lang="en-US" altLang="en-US" b="1" dirty="0" smtClean="0">
                <a:solidFill>
                  <a:srgbClr val="00B0F0"/>
                </a:solidFill>
                <a:latin typeface="Calibri" panose="020F0502020204030204" pitchFamily="34" charset="0"/>
              </a:rPr>
              <a:t>1. Overview:</a:t>
            </a:r>
          </a:p>
          <a:p>
            <a:pPr eaLnBrk="1" hangingPunct="1"/>
            <a:r>
              <a:rPr lang="en-US" altLang="en-US" b="1" dirty="0" smtClean="0">
                <a:solidFill>
                  <a:srgbClr val="00B0F0"/>
                </a:solidFill>
                <a:latin typeface="Calibri" panose="020F0502020204030204" pitchFamily="34" charset="0"/>
              </a:rPr>
              <a:t>2. </a:t>
            </a:r>
            <a:r>
              <a:rPr lang="en-US" altLang="en-US" b="1" dirty="0" err="1" smtClean="0">
                <a:solidFill>
                  <a:srgbClr val="00B0F0"/>
                </a:solidFill>
                <a:latin typeface="Calibri" panose="020F0502020204030204" pitchFamily="34" charset="0"/>
              </a:rPr>
              <a:t>Intralocular</a:t>
            </a:r>
            <a:r>
              <a:rPr lang="en-US" altLang="en-US" b="1" dirty="0" smtClean="0">
                <a:solidFill>
                  <a:srgbClr val="00B0F0"/>
                </a:solidFill>
                <a:latin typeface="Calibri" panose="020F0502020204030204" pitchFamily="34" charset="0"/>
              </a:rPr>
              <a:t> Interactions</a:t>
            </a:r>
          </a:p>
          <a:p>
            <a:pPr eaLnBrk="1" hangingPunct="1"/>
            <a:endParaRPr lang="en-US" altLang="en-US" b="1" dirty="0">
              <a:solidFill>
                <a:srgbClr val="FF0000"/>
              </a:solidFill>
              <a:latin typeface="Calibri" panose="020F0502020204030204" pitchFamily="34" charset="0"/>
            </a:endParaRPr>
          </a:p>
          <a:p>
            <a:pPr eaLnBrk="1" hangingPunct="1"/>
            <a:r>
              <a:rPr lang="en-US" altLang="en-US" b="1" dirty="0" smtClean="0">
                <a:solidFill>
                  <a:srgbClr val="7030A0"/>
                </a:solidFill>
                <a:latin typeface="Calibri" panose="020F0502020204030204" pitchFamily="34" charset="0"/>
              </a:rPr>
              <a:t>a. </a:t>
            </a:r>
            <a:r>
              <a:rPr lang="en-US" altLang="en-US" b="1" dirty="0">
                <a:solidFill>
                  <a:srgbClr val="7030A0"/>
                </a:solidFill>
                <a:latin typeface="Calibri" panose="020F0502020204030204" pitchFamily="34" charset="0"/>
              </a:rPr>
              <a:t>Complete Dominance:</a:t>
            </a:r>
          </a:p>
          <a:p>
            <a:pPr eaLnBrk="1" hangingPunct="1"/>
            <a:r>
              <a:rPr lang="en-US" altLang="en-US" b="1" dirty="0" smtClean="0">
                <a:solidFill>
                  <a:srgbClr val="7030A0"/>
                </a:solidFill>
                <a:latin typeface="Calibri" panose="020F0502020204030204" pitchFamily="34" charset="0"/>
              </a:rPr>
              <a:t>b. </a:t>
            </a:r>
            <a:r>
              <a:rPr lang="en-US" altLang="en-US" b="1" dirty="0">
                <a:solidFill>
                  <a:srgbClr val="7030A0"/>
                </a:solidFill>
                <a:latin typeface="Calibri" panose="020F0502020204030204" pitchFamily="34" charset="0"/>
              </a:rPr>
              <a:t>Incomplete Dominance:</a:t>
            </a:r>
          </a:p>
          <a:p>
            <a:pPr eaLnBrk="1" hangingPunct="1"/>
            <a:r>
              <a:rPr lang="en-US" altLang="en-US" b="1" dirty="0" smtClean="0">
                <a:solidFill>
                  <a:srgbClr val="7030A0"/>
                </a:solidFill>
                <a:latin typeface="Calibri" panose="020F0502020204030204" pitchFamily="34" charset="0"/>
              </a:rPr>
              <a:t>c. </a:t>
            </a:r>
            <a:r>
              <a:rPr lang="en-US" altLang="en-US" b="1" dirty="0">
                <a:solidFill>
                  <a:srgbClr val="7030A0"/>
                </a:solidFill>
                <a:latin typeface="Calibri" panose="020F0502020204030204" pitchFamily="34" charset="0"/>
              </a:rPr>
              <a:t>Codominance:</a:t>
            </a:r>
          </a:p>
          <a:p>
            <a:pPr eaLnBrk="1" hangingPunct="1"/>
            <a:r>
              <a:rPr lang="en-US" altLang="en-US" b="1" dirty="0" smtClean="0">
                <a:solidFill>
                  <a:srgbClr val="7030A0"/>
                </a:solidFill>
                <a:latin typeface="Calibri" panose="020F0502020204030204" pitchFamily="34" charset="0"/>
              </a:rPr>
              <a:t>d. </a:t>
            </a:r>
            <a:r>
              <a:rPr lang="en-US" altLang="en-US" b="1" dirty="0" err="1">
                <a:solidFill>
                  <a:srgbClr val="7030A0"/>
                </a:solidFill>
                <a:latin typeface="Calibri" panose="020F0502020204030204" pitchFamily="34" charset="0"/>
              </a:rPr>
              <a:t>Overdominance</a:t>
            </a:r>
            <a:r>
              <a:rPr lang="en-US" altLang="en-US" b="1" dirty="0">
                <a:solidFill>
                  <a:srgbClr val="7030A0"/>
                </a:solidFill>
                <a:latin typeface="Calibri" panose="020F0502020204030204" pitchFamily="34" charset="0"/>
              </a:rPr>
              <a:t> :</a:t>
            </a:r>
          </a:p>
          <a:p>
            <a:pPr eaLnBrk="1" hangingPunct="1"/>
            <a:r>
              <a:rPr lang="en-US" altLang="en-US" b="1" dirty="0">
                <a:solidFill>
                  <a:srgbClr val="FF0000"/>
                </a:solidFill>
                <a:latin typeface="Calibri" panose="020F0502020204030204" pitchFamily="34" charset="0"/>
              </a:rPr>
              <a:t>	</a:t>
            </a:r>
            <a:r>
              <a:rPr lang="en-US" altLang="en-US" b="1" dirty="0">
                <a:latin typeface="Calibri" panose="020F0502020204030204" pitchFamily="34" charset="0"/>
              </a:rPr>
              <a:t>– the heterozygote expresses a phenotype MORE EXTREME than either homozygote </a:t>
            </a:r>
            <a:r>
              <a:rPr lang="en-US" altLang="en-US" b="1" dirty="0">
                <a:solidFill>
                  <a:srgbClr val="FF0000"/>
                </a:solidFill>
                <a:latin typeface="Calibri" panose="020F0502020204030204" pitchFamily="34" charset="0"/>
              </a:rPr>
              <a:t>	</a:t>
            </a:r>
            <a:r>
              <a:rPr lang="en-US" altLang="en-US" b="1" dirty="0">
                <a:latin typeface="Calibri" panose="020F0502020204030204" pitchFamily="34" charset="0"/>
              </a:rPr>
              <a:t>		  </a:t>
            </a:r>
          </a:p>
          <a:p>
            <a:pPr eaLnBrk="1" hangingPunct="1"/>
            <a:r>
              <a:rPr lang="en-US" altLang="en-US" b="1" dirty="0">
                <a:latin typeface="Calibri" panose="020F0502020204030204" pitchFamily="34" charset="0"/>
              </a:rPr>
              <a:t>	     	</a:t>
            </a:r>
          </a:p>
        </p:txBody>
      </p:sp>
      <p:grpSp>
        <p:nvGrpSpPr>
          <p:cNvPr id="17411" name="Group 19"/>
          <p:cNvGrpSpPr>
            <a:grpSpLocks/>
          </p:cNvGrpSpPr>
          <p:nvPr/>
        </p:nvGrpSpPr>
        <p:grpSpPr bwMode="auto">
          <a:xfrm>
            <a:off x="5486400" y="457200"/>
            <a:ext cx="3295650" cy="5094288"/>
            <a:chOff x="5486400" y="457200"/>
            <a:chExt cx="3296093" cy="5093732"/>
          </a:xfrm>
        </p:grpSpPr>
        <p:grpSp>
          <p:nvGrpSpPr>
            <p:cNvPr id="17413" name="Group 10"/>
            <p:cNvGrpSpPr>
              <a:grpSpLocks/>
            </p:cNvGrpSpPr>
            <p:nvPr/>
          </p:nvGrpSpPr>
          <p:grpSpPr bwMode="auto">
            <a:xfrm>
              <a:off x="5486400" y="457200"/>
              <a:ext cx="3296093" cy="2502932"/>
              <a:chOff x="5486400" y="457200"/>
              <a:chExt cx="3296093" cy="2502932"/>
            </a:xfrm>
          </p:grpSpPr>
          <p:cxnSp>
            <p:nvCxnSpPr>
              <p:cNvPr id="4" name="Straight Connector 3"/>
              <p:cNvCxnSpPr/>
              <p:nvPr/>
            </p:nvCxnSpPr>
            <p:spPr>
              <a:xfrm rot="5400000">
                <a:off x="4991265" y="1561979"/>
                <a:ext cx="19047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943661" y="2514376"/>
                <a:ext cx="27435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6697826" y="831809"/>
                <a:ext cx="2084667" cy="1677805"/>
              </a:xfrm>
              <a:custGeom>
                <a:avLst/>
                <a:gdLst>
                  <a:gd name="connsiteX0" fmla="*/ 0 w 2083981"/>
                  <a:gd name="connsiteY0" fmla="*/ 1667539 h 1678172"/>
                  <a:gd name="connsiteX1" fmla="*/ 372139 w 2083981"/>
                  <a:gd name="connsiteY1" fmla="*/ 1497418 h 1678172"/>
                  <a:gd name="connsiteX2" fmla="*/ 563525 w 2083981"/>
                  <a:gd name="connsiteY2" fmla="*/ 1199707 h 1678172"/>
                  <a:gd name="connsiteX3" fmla="*/ 754911 w 2083981"/>
                  <a:gd name="connsiteY3" fmla="*/ 572386 h 1678172"/>
                  <a:gd name="connsiteX4" fmla="*/ 861237 w 2083981"/>
                  <a:gd name="connsiteY4" fmla="*/ 147083 h 1678172"/>
                  <a:gd name="connsiteX5" fmla="*/ 978195 w 2083981"/>
                  <a:gd name="connsiteY5" fmla="*/ 19493 h 1678172"/>
                  <a:gd name="connsiteX6" fmla="*/ 1148316 w 2083981"/>
                  <a:gd name="connsiteY6" fmla="*/ 30125 h 1678172"/>
                  <a:gd name="connsiteX7" fmla="*/ 1244009 w 2083981"/>
                  <a:gd name="connsiteY7" fmla="*/ 157716 h 1678172"/>
                  <a:gd name="connsiteX8" fmla="*/ 1307804 w 2083981"/>
                  <a:gd name="connsiteY8" fmla="*/ 317204 h 1678172"/>
                  <a:gd name="connsiteX9" fmla="*/ 1456660 w 2083981"/>
                  <a:gd name="connsiteY9" fmla="*/ 721241 h 1678172"/>
                  <a:gd name="connsiteX10" fmla="*/ 1669311 w 2083981"/>
                  <a:gd name="connsiteY10" fmla="*/ 1348562 h 1678172"/>
                  <a:gd name="connsiteX11" fmla="*/ 1786269 w 2083981"/>
                  <a:gd name="connsiteY11" fmla="*/ 1518683 h 1678172"/>
                  <a:gd name="connsiteX12" fmla="*/ 2083981 w 2083981"/>
                  <a:gd name="connsiteY12" fmla="*/ 1678172 h 1678172"/>
                  <a:gd name="connsiteX13" fmla="*/ 2083981 w 2083981"/>
                  <a:gd name="connsiteY13" fmla="*/ 1678172 h 16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83981" h="1678172">
                    <a:moveTo>
                      <a:pt x="0" y="1667539"/>
                    </a:moveTo>
                    <a:cubicBezTo>
                      <a:pt x="139109" y="1621464"/>
                      <a:pt x="278218" y="1575390"/>
                      <a:pt x="372139" y="1497418"/>
                    </a:cubicBezTo>
                    <a:cubicBezTo>
                      <a:pt x="466060" y="1419446"/>
                      <a:pt x="499730" y="1353879"/>
                      <a:pt x="563525" y="1199707"/>
                    </a:cubicBezTo>
                    <a:cubicBezTo>
                      <a:pt x="627320" y="1045535"/>
                      <a:pt x="705292" y="747823"/>
                      <a:pt x="754911" y="572386"/>
                    </a:cubicBezTo>
                    <a:cubicBezTo>
                      <a:pt x="804530" y="396949"/>
                      <a:pt x="824023" y="239232"/>
                      <a:pt x="861237" y="147083"/>
                    </a:cubicBezTo>
                    <a:cubicBezTo>
                      <a:pt x="898451" y="54934"/>
                      <a:pt x="930349" y="38986"/>
                      <a:pt x="978195" y="19493"/>
                    </a:cubicBezTo>
                    <a:cubicBezTo>
                      <a:pt x="1026041" y="0"/>
                      <a:pt x="1104014" y="7088"/>
                      <a:pt x="1148316" y="30125"/>
                    </a:cubicBezTo>
                    <a:cubicBezTo>
                      <a:pt x="1192618" y="53162"/>
                      <a:pt x="1217428" y="109870"/>
                      <a:pt x="1244009" y="157716"/>
                    </a:cubicBezTo>
                    <a:cubicBezTo>
                      <a:pt x="1270590" y="205562"/>
                      <a:pt x="1272362" y="223283"/>
                      <a:pt x="1307804" y="317204"/>
                    </a:cubicBezTo>
                    <a:cubicBezTo>
                      <a:pt x="1343246" y="411125"/>
                      <a:pt x="1396409" y="549348"/>
                      <a:pt x="1456660" y="721241"/>
                    </a:cubicBezTo>
                    <a:cubicBezTo>
                      <a:pt x="1516911" y="893134"/>
                      <a:pt x="1614376" y="1215655"/>
                      <a:pt x="1669311" y="1348562"/>
                    </a:cubicBezTo>
                    <a:cubicBezTo>
                      <a:pt x="1724246" y="1481469"/>
                      <a:pt x="1717157" y="1463748"/>
                      <a:pt x="1786269" y="1518683"/>
                    </a:cubicBezTo>
                    <a:cubicBezTo>
                      <a:pt x="1855381" y="1573618"/>
                      <a:pt x="2083981" y="1678172"/>
                      <a:pt x="2083981" y="1678172"/>
                    </a:cubicBezTo>
                    <a:lnTo>
                      <a:pt x="2083981" y="1678172"/>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424" name="TextBox 7"/>
              <p:cNvSpPr txBox="1">
                <a:spLocks noChangeArrowheads="1"/>
              </p:cNvSpPr>
              <p:nvPr/>
            </p:nvSpPr>
            <p:spPr bwMode="auto">
              <a:xfrm>
                <a:off x="6858000" y="2590800"/>
                <a:ext cx="167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TEMP</a:t>
                </a:r>
              </a:p>
            </p:txBody>
          </p:sp>
          <p:sp>
            <p:nvSpPr>
              <p:cNvPr id="17425" name="TextBox 8"/>
              <p:cNvSpPr txBox="1">
                <a:spLocks noChangeArrowheads="1"/>
              </p:cNvSpPr>
              <p:nvPr/>
            </p:nvSpPr>
            <p:spPr bwMode="auto">
              <a:xfrm rot="-5400000">
                <a:off x="4604266" y="1339334"/>
                <a:ext cx="2133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Enzyme Activity</a:t>
                </a:r>
              </a:p>
            </p:txBody>
          </p:sp>
          <p:sp>
            <p:nvSpPr>
              <p:cNvPr id="17426" name="TextBox 9"/>
              <p:cNvSpPr txBox="1">
                <a:spLocks noChangeArrowheads="1"/>
              </p:cNvSpPr>
              <p:nvPr/>
            </p:nvSpPr>
            <p:spPr bwMode="auto">
              <a:xfrm>
                <a:off x="7543800" y="457200"/>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“T”</a:t>
                </a:r>
              </a:p>
            </p:txBody>
          </p:sp>
        </p:grpSp>
        <p:grpSp>
          <p:nvGrpSpPr>
            <p:cNvPr id="17414" name="Group 11"/>
            <p:cNvGrpSpPr>
              <a:grpSpLocks/>
            </p:cNvGrpSpPr>
            <p:nvPr/>
          </p:nvGrpSpPr>
          <p:grpSpPr bwMode="auto">
            <a:xfrm>
              <a:off x="5486400" y="3048000"/>
              <a:ext cx="3200400" cy="2502932"/>
              <a:chOff x="5486400" y="457200"/>
              <a:chExt cx="3200400" cy="2502932"/>
            </a:xfrm>
          </p:grpSpPr>
          <p:cxnSp>
            <p:nvCxnSpPr>
              <p:cNvPr id="13" name="Straight Connector 12"/>
              <p:cNvCxnSpPr/>
              <p:nvPr/>
            </p:nvCxnSpPr>
            <p:spPr>
              <a:xfrm rot="5400000">
                <a:off x="4991265" y="1561697"/>
                <a:ext cx="19047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943661" y="2514093"/>
                <a:ext cx="27435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6019872" y="837875"/>
                <a:ext cx="2084668" cy="1677805"/>
              </a:xfrm>
              <a:custGeom>
                <a:avLst/>
                <a:gdLst>
                  <a:gd name="connsiteX0" fmla="*/ 0 w 2083981"/>
                  <a:gd name="connsiteY0" fmla="*/ 1667539 h 1678172"/>
                  <a:gd name="connsiteX1" fmla="*/ 372139 w 2083981"/>
                  <a:gd name="connsiteY1" fmla="*/ 1497418 h 1678172"/>
                  <a:gd name="connsiteX2" fmla="*/ 563525 w 2083981"/>
                  <a:gd name="connsiteY2" fmla="*/ 1199707 h 1678172"/>
                  <a:gd name="connsiteX3" fmla="*/ 754911 w 2083981"/>
                  <a:gd name="connsiteY3" fmla="*/ 572386 h 1678172"/>
                  <a:gd name="connsiteX4" fmla="*/ 861237 w 2083981"/>
                  <a:gd name="connsiteY4" fmla="*/ 147083 h 1678172"/>
                  <a:gd name="connsiteX5" fmla="*/ 978195 w 2083981"/>
                  <a:gd name="connsiteY5" fmla="*/ 19493 h 1678172"/>
                  <a:gd name="connsiteX6" fmla="*/ 1148316 w 2083981"/>
                  <a:gd name="connsiteY6" fmla="*/ 30125 h 1678172"/>
                  <a:gd name="connsiteX7" fmla="*/ 1244009 w 2083981"/>
                  <a:gd name="connsiteY7" fmla="*/ 157716 h 1678172"/>
                  <a:gd name="connsiteX8" fmla="*/ 1307804 w 2083981"/>
                  <a:gd name="connsiteY8" fmla="*/ 317204 h 1678172"/>
                  <a:gd name="connsiteX9" fmla="*/ 1456660 w 2083981"/>
                  <a:gd name="connsiteY9" fmla="*/ 721241 h 1678172"/>
                  <a:gd name="connsiteX10" fmla="*/ 1669311 w 2083981"/>
                  <a:gd name="connsiteY10" fmla="*/ 1348562 h 1678172"/>
                  <a:gd name="connsiteX11" fmla="*/ 1786269 w 2083981"/>
                  <a:gd name="connsiteY11" fmla="*/ 1518683 h 1678172"/>
                  <a:gd name="connsiteX12" fmla="*/ 2083981 w 2083981"/>
                  <a:gd name="connsiteY12" fmla="*/ 1678172 h 1678172"/>
                  <a:gd name="connsiteX13" fmla="*/ 2083981 w 2083981"/>
                  <a:gd name="connsiteY13" fmla="*/ 1678172 h 16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83981" h="1678172">
                    <a:moveTo>
                      <a:pt x="0" y="1667539"/>
                    </a:moveTo>
                    <a:cubicBezTo>
                      <a:pt x="139109" y="1621464"/>
                      <a:pt x="278218" y="1575390"/>
                      <a:pt x="372139" y="1497418"/>
                    </a:cubicBezTo>
                    <a:cubicBezTo>
                      <a:pt x="466060" y="1419446"/>
                      <a:pt x="499730" y="1353879"/>
                      <a:pt x="563525" y="1199707"/>
                    </a:cubicBezTo>
                    <a:cubicBezTo>
                      <a:pt x="627320" y="1045535"/>
                      <a:pt x="705292" y="747823"/>
                      <a:pt x="754911" y="572386"/>
                    </a:cubicBezTo>
                    <a:cubicBezTo>
                      <a:pt x="804530" y="396949"/>
                      <a:pt x="824023" y="239232"/>
                      <a:pt x="861237" y="147083"/>
                    </a:cubicBezTo>
                    <a:cubicBezTo>
                      <a:pt x="898451" y="54934"/>
                      <a:pt x="930349" y="38986"/>
                      <a:pt x="978195" y="19493"/>
                    </a:cubicBezTo>
                    <a:cubicBezTo>
                      <a:pt x="1026041" y="0"/>
                      <a:pt x="1104014" y="7088"/>
                      <a:pt x="1148316" y="30125"/>
                    </a:cubicBezTo>
                    <a:cubicBezTo>
                      <a:pt x="1192618" y="53162"/>
                      <a:pt x="1217428" y="109870"/>
                      <a:pt x="1244009" y="157716"/>
                    </a:cubicBezTo>
                    <a:cubicBezTo>
                      <a:pt x="1270590" y="205562"/>
                      <a:pt x="1272362" y="223283"/>
                      <a:pt x="1307804" y="317204"/>
                    </a:cubicBezTo>
                    <a:cubicBezTo>
                      <a:pt x="1343246" y="411125"/>
                      <a:pt x="1396409" y="549348"/>
                      <a:pt x="1456660" y="721241"/>
                    </a:cubicBezTo>
                    <a:cubicBezTo>
                      <a:pt x="1516911" y="893134"/>
                      <a:pt x="1614376" y="1215655"/>
                      <a:pt x="1669311" y="1348562"/>
                    </a:cubicBezTo>
                    <a:cubicBezTo>
                      <a:pt x="1724246" y="1481469"/>
                      <a:pt x="1717157" y="1463748"/>
                      <a:pt x="1786269" y="1518683"/>
                    </a:cubicBezTo>
                    <a:cubicBezTo>
                      <a:pt x="1855381" y="1573618"/>
                      <a:pt x="2083981" y="1678172"/>
                      <a:pt x="2083981" y="1678172"/>
                    </a:cubicBezTo>
                    <a:lnTo>
                      <a:pt x="2083981" y="1678172"/>
                    </a:lnTo>
                  </a:path>
                </a:pathLst>
              </a:custGeom>
              <a:ln>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418" name="TextBox 15"/>
              <p:cNvSpPr txBox="1">
                <a:spLocks noChangeArrowheads="1"/>
              </p:cNvSpPr>
              <p:nvPr/>
            </p:nvSpPr>
            <p:spPr bwMode="auto">
              <a:xfrm>
                <a:off x="6858000" y="2590800"/>
                <a:ext cx="167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TEMP</a:t>
                </a:r>
              </a:p>
            </p:txBody>
          </p:sp>
          <p:sp>
            <p:nvSpPr>
              <p:cNvPr id="17419" name="TextBox 16"/>
              <p:cNvSpPr txBox="1">
                <a:spLocks noChangeArrowheads="1"/>
              </p:cNvSpPr>
              <p:nvPr/>
            </p:nvSpPr>
            <p:spPr bwMode="auto">
              <a:xfrm rot="-5400000">
                <a:off x="4604266" y="1339334"/>
                <a:ext cx="2133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Enzyme Activity</a:t>
                </a:r>
              </a:p>
            </p:txBody>
          </p:sp>
          <p:sp>
            <p:nvSpPr>
              <p:cNvPr id="17420" name="TextBox 17"/>
              <p:cNvSpPr txBox="1">
                <a:spLocks noChangeArrowheads="1"/>
              </p:cNvSpPr>
              <p:nvPr/>
            </p:nvSpPr>
            <p:spPr bwMode="auto">
              <a:xfrm>
                <a:off x="6781800" y="457200"/>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“t”</a:t>
                </a:r>
              </a:p>
            </p:txBody>
          </p:sp>
        </p:grpSp>
      </p:grpSp>
      <p:sp>
        <p:nvSpPr>
          <p:cNvPr id="17412" name="TextBox 18"/>
          <p:cNvSpPr txBox="1">
            <a:spLocks noChangeArrowheads="1"/>
          </p:cNvSpPr>
          <p:nvPr/>
        </p:nvSpPr>
        <p:spPr bwMode="auto">
          <a:xfrm>
            <a:off x="228600" y="4267200"/>
            <a:ext cx="5105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TT = tall  (grows best in warm conditions)</a:t>
            </a:r>
          </a:p>
          <a:p>
            <a:pPr eaLnBrk="1" hangingPunct="1"/>
            <a:r>
              <a:rPr lang="en-US" altLang="en-US"/>
              <a:t>tt = short (grows best in cool conditions)</a:t>
            </a:r>
          </a:p>
          <a:p>
            <a:pPr eaLnBrk="1" hangingPunct="1"/>
            <a:endParaRPr lang="en-US" altLang="en-US"/>
          </a:p>
          <a:p>
            <a:pPr eaLnBrk="1" hangingPunct="1"/>
            <a:r>
              <a:rPr lang="en-US" altLang="en-US"/>
              <a:t>Tt = Very Tall (has both alleles and so grows optimally in cool and warm conditions)</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3"/>
          <p:cNvSpPr txBox="1">
            <a:spLocks noChangeArrowheads="1"/>
          </p:cNvSpPr>
          <p:nvPr/>
        </p:nvSpPr>
        <p:spPr bwMode="auto">
          <a:xfrm>
            <a:off x="381000" y="381000"/>
            <a:ext cx="5181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smtClean="0">
                <a:solidFill>
                  <a:srgbClr val="FF0000"/>
                </a:solidFill>
                <a:latin typeface="Calibri" panose="020F0502020204030204" pitchFamily="34" charset="0"/>
              </a:rPr>
              <a:t>D. Allelic, Genic, and Environmental Interactions</a:t>
            </a:r>
          </a:p>
          <a:p>
            <a:pPr eaLnBrk="1" hangingPunct="1"/>
            <a:r>
              <a:rPr lang="en-US" altLang="en-US" b="1" dirty="0" smtClean="0">
                <a:solidFill>
                  <a:srgbClr val="00B0F0"/>
                </a:solidFill>
                <a:latin typeface="Calibri" panose="020F0502020204030204" pitchFamily="34" charset="0"/>
              </a:rPr>
              <a:t>1. Overview:</a:t>
            </a:r>
          </a:p>
          <a:p>
            <a:pPr eaLnBrk="1" hangingPunct="1"/>
            <a:r>
              <a:rPr lang="en-US" altLang="en-US" b="1" dirty="0" smtClean="0">
                <a:solidFill>
                  <a:srgbClr val="00B0F0"/>
                </a:solidFill>
                <a:latin typeface="Calibri" panose="020F0502020204030204" pitchFamily="34" charset="0"/>
              </a:rPr>
              <a:t>2. </a:t>
            </a:r>
            <a:r>
              <a:rPr lang="en-US" altLang="en-US" b="1" dirty="0" err="1" smtClean="0">
                <a:solidFill>
                  <a:srgbClr val="00B0F0"/>
                </a:solidFill>
                <a:latin typeface="Calibri" panose="020F0502020204030204" pitchFamily="34" charset="0"/>
              </a:rPr>
              <a:t>Intralocular</a:t>
            </a:r>
            <a:r>
              <a:rPr lang="en-US" altLang="en-US" b="1" dirty="0" smtClean="0">
                <a:solidFill>
                  <a:srgbClr val="00B0F0"/>
                </a:solidFill>
                <a:latin typeface="Calibri" panose="020F0502020204030204" pitchFamily="34" charset="0"/>
              </a:rPr>
              <a:t> Interactions</a:t>
            </a:r>
          </a:p>
          <a:p>
            <a:pPr eaLnBrk="1" hangingPunct="1"/>
            <a:endParaRPr lang="en-US" altLang="en-US" b="1" dirty="0">
              <a:solidFill>
                <a:srgbClr val="FF0000"/>
              </a:solidFill>
              <a:latin typeface="Calibri" panose="020F0502020204030204" pitchFamily="34" charset="0"/>
            </a:endParaRPr>
          </a:p>
          <a:p>
            <a:pPr eaLnBrk="1" hangingPunct="1"/>
            <a:r>
              <a:rPr lang="en-US" altLang="en-US" b="1" dirty="0" smtClean="0">
                <a:solidFill>
                  <a:srgbClr val="7030A0"/>
                </a:solidFill>
                <a:latin typeface="Calibri" panose="020F0502020204030204" pitchFamily="34" charset="0"/>
              </a:rPr>
              <a:t>a. </a:t>
            </a:r>
            <a:r>
              <a:rPr lang="en-US" altLang="en-US" b="1" dirty="0">
                <a:solidFill>
                  <a:srgbClr val="7030A0"/>
                </a:solidFill>
                <a:latin typeface="Calibri" panose="020F0502020204030204" pitchFamily="34" charset="0"/>
              </a:rPr>
              <a:t>Complete Dominance:</a:t>
            </a:r>
          </a:p>
          <a:p>
            <a:pPr eaLnBrk="1" hangingPunct="1"/>
            <a:r>
              <a:rPr lang="en-US" altLang="en-US" b="1" dirty="0">
                <a:solidFill>
                  <a:srgbClr val="7030A0"/>
                </a:solidFill>
                <a:latin typeface="Calibri" panose="020F0502020204030204" pitchFamily="34" charset="0"/>
              </a:rPr>
              <a:t>b</a:t>
            </a:r>
            <a:r>
              <a:rPr lang="en-US" altLang="en-US" b="1" dirty="0" smtClean="0">
                <a:solidFill>
                  <a:srgbClr val="7030A0"/>
                </a:solidFill>
                <a:latin typeface="Calibri" panose="020F0502020204030204" pitchFamily="34" charset="0"/>
              </a:rPr>
              <a:t>. </a:t>
            </a:r>
            <a:r>
              <a:rPr lang="en-US" altLang="en-US" b="1" dirty="0">
                <a:solidFill>
                  <a:srgbClr val="7030A0"/>
                </a:solidFill>
                <a:latin typeface="Calibri" panose="020F0502020204030204" pitchFamily="34" charset="0"/>
              </a:rPr>
              <a:t>Incomplete Dominance:</a:t>
            </a:r>
          </a:p>
          <a:p>
            <a:pPr eaLnBrk="1" hangingPunct="1"/>
            <a:r>
              <a:rPr lang="en-US" altLang="en-US" b="1" dirty="0">
                <a:solidFill>
                  <a:srgbClr val="7030A0"/>
                </a:solidFill>
                <a:latin typeface="Calibri" panose="020F0502020204030204" pitchFamily="34" charset="0"/>
              </a:rPr>
              <a:t>c</a:t>
            </a:r>
            <a:r>
              <a:rPr lang="en-US" altLang="en-US" b="1" dirty="0" smtClean="0">
                <a:solidFill>
                  <a:srgbClr val="7030A0"/>
                </a:solidFill>
                <a:latin typeface="Calibri" panose="020F0502020204030204" pitchFamily="34" charset="0"/>
              </a:rPr>
              <a:t>. </a:t>
            </a:r>
            <a:r>
              <a:rPr lang="en-US" altLang="en-US" b="1" dirty="0">
                <a:solidFill>
                  <a:srgbClr val="7030A0"/>
                </a:solidFill>
                <a:latin typeface="Calibri" panose="020F0502020204030204" pitchFamily="34" charset="0"/>
              </a:rPr>
              <a:t>Codominance:</a:t>
            </a:r>
          </a:p>
          <a:p>
            <a:pPr eaLnBrk="1" hangingPunct="1"/>
            <a:r>
              <a:rPr lang="en-US" altLang="en-US" b="1" dirty="0">
                <a:solidFill>
                  <a:srgbClr val="7030A0"/>
                </a:solidFill>
                <a:latin typeface="Calibri" panose="020F0502020204030204" pitchFamily="34" charset="0"/>
              </a:rPr>
              <a:t>d</a:t>
            </a:r>
            <a:r>
              <a:rPr lang="en-US" altLang="en-US" b="1" dirty="0" smtClean="0">
                <a:solidFill>
                  <a:srgbClr val="7030A0"/>
                </a:solidFill>
                <a:latin typeface="Calibri" panose="020F0502020204030204" pitchFamily="34" charset="0"/>
              </a:rPr>
              <a:t>. </a:t>
            </a:r>
            <a:r>
              <a:rPr lang="en-US" altLang="en-US" b="1" dirty="0" err="1">
                <a:solidFill>
                  <a:srgbClr val="7030A0"/>
                </a:solidFill>
                <a:latin typeface="Calibri" panose="020F0502020204030204" pitchFamily="34" charset="0"/>
              </a:rPr>
              <a:t>Overdominance</a:t>
            </a:r>
            <a:r>
              <a:rPr lang="en-US" altLang="en-US" b="1" dirty="0">
                <a:solidFill>
                  <a:srgbClr val="7030A0"/>
                </a:solidFill>
                <a:latin typeface="Calibri" panose="020F0502020204030204" pitchFamily="34" charset="0"/>
              </a:rPr>
              <a:t> :</a:t>
            </a:r>
          </a:p>
          <a:p>
            <a:pPr eaLnBrk="1" hangingPunct="1"/>
            <a:r>
              <a:rPr lang="en-US" altLang="en-US" b="1" dirty="0" smtClean="0">
                <a:solidFill>
                  <a:srgbClr val="7030A0"/>
                </a:solidFill>
                <a:latin typeface="Calibri" panose="020F0502020204030204" pitchFamily="34" charset="0"/>
              </a:rPr>
              <a:t>e. </a:t>
            </a:r>
            <a:r>
              <a:rPr lang="en-US" altLang="en-US" b="1" dirty="0">
                <a:solidFill>
                  <a:srgbClr val="7030A0"/>
                </a:solidFill>
                <a:latin typeface="Calibri" panose="020F0502020204030204" pitchFamily="34" charset="0"/>
              </a:rPr>
              <a:t>Multiple Alleles:</a:t>
            </a:r>
          </a:p>
          <a:p>
            <a:pPr eaLnBrk="1" hangingPunct="1"/>
            <a:r>
              <a:rPr lang="en-US" altLang="en-US" b="1" dirty="0">
                <a:latin typeface="Calibri" panose="020F0502020204030204" pitchFamily="34" charset="0"/>
              </a:rPr>
              <a:t>- not really an interaction, but a departure from simple Mendelian postulates.</a:t>
            </a:r>
          </a:p>
          <a:p>
            <a:pPr eaLnBrk="1" hangingPunct="1"/>
            <a:r>
              <a:rPr lang="en-US" altLang="en-US" b="1" dirty="0">
                <a:latin typeface="Calibri" panose="020F0502020204030204" pitchFamily="34" charset="0"/>
              </a:rPr>
              <a:t>- and VERY important as a source of variation</a:t>
            </a:r>
          </a:p>
          <a:p>
            <a:pPr eaLnBrk="1" hangingPunct="1"/>
            <a:r>
              <a:rPr lang="en-US" altLang="en-US" b="1" dirty="0">
                <a:solidFill>
                  <a:srgbClr val="FF0000"/>
                </a:solidFill>
                <a:latin typeface="Calibri" panose="020F0502020204030204" pitchFamily="34" charset="0"/>
              </a:rPr>
              <a:t>	</a:t>
            </a:r>
          </a:p>
          <a:p>
            <a:pPr eaLnBrk="1" hangingPunct="1"/>
            <a:r>
              <a:rPr lang="en-US" altLang="en-US" b="1" dirty="0">
                <a:solidFill>
                  <a:srgbClr val="FF0000"/>
                </a:solidFill>
                <a:latin typeface="Calibri" panose="020F0502020204030204" pitchFamily="34" charset="0"/>
              </a:rPr>
              <a:t>	</a:t>
            </a:r>
          </a:p>
          <a:p>
            <a:pPr eaLnBrk="1" hangingPunct="1"/>
            <a:r>
              <a:rPr lang="en-US" altLang="en-US" b="1" dirty="0">
                <a:latin typeface="Calibri" panose="020F0502020204030204" pitchFamily="34" charset="0"/>
              </a:rPr>
              <a:t>		  </a:t>
            </a:r>
          </a:p>
          <a:p>
            <a:pPr eaLnBrk="1" hangingPunct="1"/>
            <a:r>
              <a:rPr lang="en-US" altLang="en-US" b="1" dirty="0">
                <a:latin typeface="Calibri" panose="020F0502020204030204" pitchFamily="34" charset="0"/>
              </a:rPr>
              <a:t>	     	</a:t>
            </a:r>
          </a:p>
        </p:txBody>
      </p:sp>
      <p:sp>
        <p:nvSpPr>
          <p:cNvPr id="18435" name="TextBox 2"/>
          <p:cNvSpPr txBox="1">
            <a:spLocks noChangeArrowheads="1"/>
          </p:cNvSpPr>
          <p:nvPr/>
        </p:nvSpPr>
        <p:spPr bwMode="auto">
          <a:xfrm>
            <a:off x="5334000" y="228600"/>
            <a:ext cx="3352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	</a:t>
            </a:r>
          </a:p>
          <a:p>
            <a:pPr eaLnBrk="1" hangingPunct="1"/>
            <a:endParaRPr lang="en-US" altLang="en-US"/>
          </a:p>
          <a:p>
            <a:pPr eaLnBrk="1" hangingPunct="1"/>
            <a:r>
              <a:rPr lang="en-US" altLang="en-US"/>
              <a:t>	</a:t>
            </a:r>
          </a:p>
          <a:p>
            <a:pPr eaLnBrk="1" hangingPunct="1"/>
            <a:r>
              <a:rPr lang="en-US" altLang="en-US"/>
              <a:t>	</a:t>
            </a:r>
          </a:p>
        </p:txBody>
      </p:sp>
      <p:graphicFrame>
        <p:nvGraphicFramePr>
          <p:cNvPr id="4" name="Table 3"/>
          <p:cNvGraphicFramePr>
            <a:graphicFrameLocks noGrp="1"/>
          </p:cNvGraphicFramePr>
          <p:nvPr/>
        </p:nvGraphicFramePr>
        <p:xfrm>
          <a:off x="2819400" y="4038600"/>
          <a:ext cx="5638800" cy="2225676"/>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tblGrid>
              <a:tr h="370946">
                <a:tc>
                  <a:txBody>
                    <a:bodyPr/>
                    <a:lstStyle/>
                    <a:p>
                      <a:r>
                        <a:rPr lang="en-US" sz="1800" dirty="0" smtClean="0"/>
                        <a:t># Alleles at the Locus</a:t>
                      </a:r>
                      <a:endParaRPr lang="en-US" sz="1800" dirty="0"/>
                    </a:p>
                  </a:txBody>
                  <a:tcPr marT="45733" marB="45733"/>
                </a:tc>
                <a:tc>
                  <a:txBody>
                    <a:bodyPr/>
                    <a:lstStyle/>
                    <a:p>
                      <a:r>
                        <a:rPr lang="en-US" sz="1800" dirty="0" smtClean="0"/>
                        <a:t># Genotypes Possible</a:t>
                      </a:r>
                      <a:endParaRPr lang="en-US" sz="1800" dirty="0"/>
                    </a:p>
                  </a:txBody>
                  <a:tcPr marT="45733" marB="45733"/>
                </a:tc>
                <a:extLst>
                  <a:ext uri="{0D108BD9-81ED-4DB2-BD59-A6C34878D82A}">
                    <a16:rowId xmlns:a16="http://schemas.microsoft.com/office/drawing/2014/main" val="10000"/>
                  </a:ext>
                </a:extLst>
              </a:tr>
              <a:tr h="370946">
                <a:tc>
                  <a:txBody>
                    <a:bodyPr/>
                    <a:lstStyle/>
                    <a:p>
                      <a:r>
                        <a:rPr lang="en-US" sz="1800" dirty="0" smtClean="0"/>
                        <a:t>1 (A)</a:t>
                      </a:r>
                      <a:endParaRPr lang="en-US" sz="1800" dirty="0"/>
                    </a:p>
                  </a:txBody>
                  <a:tcPr marT="45733" marB="45733"/>
                </a:tc>
                <a:tc>
                  <a:txBody>
                    <a:bodyPr/>
                    <a:lstStyle/>
                    <a:p>
                      <a:r>
                        <a:rPr lang="en-US" sz="1800" dirty="0" smtClean="0"/>
                        <a:t>1 (AA)</a:t>
                      </a:r>
                      <a:endParaRPr lang="en-US" sz="1800" dirty="0"/>
                    </a:p>
                  </a:txBody>
                  <a:tcPr marT="45733" marB="45733"/>
                </a:tc>
                <a:extLst>
                  <a:ext uri="{0D108BD9-81ED-4DB2-BD59-A6C34878D82A}">
                    <a16:rowId xmlns:a16="http://schemas.microsoft.com/office/drawing/2014/main" val="10001"/>
                  </a:ext>
                </a:extLst>
              </a:tr>
              <a:tr h="370946">
                <a:tc>
                  <a:txBody>
                    <a:bodyPr/>
                    <a:lstStyle/>
                    <a:p>
                      <a:r>
                        <a:rPr lang="en-US" sz="1800" dirty="0" smtClean="0"/>
                        <a:t>2 (A, a)</a:t>
                      </a:r>
                      <a:endParaRPr lang="en-US" sz="1800" dirty="0"/>
                    </a:p>
                  </a:txBody>
                  <a:tcPr marT="45733" marB="45733"/>
                </a:tc>
                <a:tc>
                  <a:txBody>
                    <a:bodyPr/>
                    <a:lstStyle/>
                    <a:p>
                      <a:r>
                        <a:rPr lang="en-US" sz="1800" dirty="0" smtClean="0"/>
                        <a:t>3 (AA, </a:t>
                      </a:r>
                      <a:r>
                        <a:rPr lang="en-US" sz="1800" dirty="0" err="1" smtClean="0"/>
                        <a:t>Aa</a:t>
                      </a:r>
                      <a:r>
                        <a:rPr lang="en-US" sz="1800" dirty="0" smtClean="0"/>
                        <a:t>, </a:t>
                      </a:r>
                      <a:r>
                        <a:rPr lang="en-US" sz="1800" dirty="0" err="1" smtClean="0"/>
                        <a:t>aa</a:t>
                      </a:r>
                      <a:r>
                        <a:rPr lang="en-US" sz="1800" dirty="0" smtClean="0"/>
                        <a:t>)</a:t>
                      </a:r>
                      <a:endParaRPr lang="en-US" sz="1800" dirty="0"/>
                    </a:p>
                  </a:txBody>
                  <a:tcPr marT="45733" marB="45733"/>
                </a:tc>
                <a:extLst>
                  <a:ext uri="{0D108BD9-81ED-4DB2-BD59-A6C34878D82A}">
                    <a16:rowId xmlns:a16="http://schemas.microsoft.com/office/drawing/2014/main" val="10002"/>
                  </a:ext>
                </a:extLst>
              </a:tr>
              <a:tr h="370946">
                <a:tc>
                  <a:txBody>
                    <a:bodyPr/>
                    <a:lstStyle/>
                    <a:p>
                      <a:r>
                        <a:rPr lang="en-US" sz="1800" dirty="0" smtClean="0"/>
                        <a:t>3 (A, a, A’)</a:t>
                      </a:r>
                      <a:endParaRPr lang="en-US" sz="1800" dirty="0"/>
                    </a:p>
                  </a:txBody>
                  <a:tcPr marT="45733" marB="45733"/>
                </a:tc>
                <a:tc>
                  <a:txBody>
                    <a:bodyPr/>
                    <a:lstStyle/>
                    <a:p>
                      <a:r>
                        <a:rPr lang="en-US" sz="1800" dirty="0" smtClean="0"/>
                        <a:t>6 (AA, </a:t>
                      </a:r>
                      <a:r>
                        <a:rPr lang="en-US" sz="1800" dirty="0" err="1" smtClean="0"/>
                        <a:t>Aa</a:t>
                      </a:r>
                      <a:r>
                        <a:rPr lang="en-US" sz="1800" dirty="0" smtClean="0"/>
                        <a:t>, </a:t>
                      </a:r>
                      <a:r>
                        <a:rPr lang="en-US" sz="1800" dirty="0" err="1" smtClean="0"/>
                        <a:t>aa</a:t>
                      </a:r>
                      <a:r>
                        <a:rPr lang="en-US" sz="1800" dirty="0" smtClean="0"/>
                        <a:t>, A’A’,</a:t>
                      </a:r>
                      <a:r>
                        <a:rPr lang="en-US" sz="1800" baseline="0" dirty="0" smtClean="0"/>
                        <a:t> A’A, </a:t>
                      </a:r>
                      <a:r>
                        <a:rPr lang="en-US" sz="1800" baseline="0" dirty="0" err="1" smtClean="0"/>
                        <a:t>A’a</a:t>
                      </a:r>
                      <a:r>
                        <a:rPr lang="en-US" sz="1800" baseline="0" dirty="0" smtClean="0"/>
                        <a:t>)</a:t>
                      </a:r>
                      <a:endParaRPr lang="en-US" sz="1800" dirty="0"/>
                    </a:p>
                  </a:txBody>
                  <a:tcPr marT="45733" marB="45733"/>
                </a:tc>
                <a:extLst>
                  <a:ext uri="{0D108BD9-81ED-4DB2-BD59-A6C34878D82A}">
                    <a16:rowId xmlns:a16="http://schemas.microsoft.com/office/drawing/2014/main" val="10003"/>
                  </a:ext>
                </a:extLst>
              </a:tr>
              <a:tr h="370946">
                <a:tc>
                  <a:txBody>
                    <a:bodyPr/>
                    <a:lstStyle/>
                    <a:p>
                      <a:r>
                        <a:rPr lang="en-US" sz="1800" dirty="0" smtClean="0"/>
                        <a:t>4</a:t>
                      </a:r>
                      <a:endParaRPr lang="en-US" sz="1800" dirty="0"/>
                    </a:p>
                  </a:txBody>
                  <a:tcPr marT="45733" marB="45733"/>
                </a:tc>
                <a:tc>
                  <a:txBody>
                    <a:bodyPr/>
                    <a:lstStyle/>
                    <a:p>
                      <a:r>
                        <a:rPr lang="en-US" sz="1800" dirty="0" smtClean="0"/>
                        <a:t>10</a:t>
                      </a:r>
                      <a:endParaRPr lang="en-US" sz="1800" dirty="0"/>
                    </a:p>
                  </a:txBody>
                  <a:tcPr marT="45733" marB="45733"/>
                </a:tc>
                <a:extLst>
                  <a:ext uri="{0D108BD9-81ED-4DB2-BD59-A6C34878D82A}">
                    <a16:rowId xmlns:a16="http://schemas.microsoft.com/office/drawing/2014/main" val="10004"/>
                  </a:ext>
                </a:extLst>
              </a:tr>
              <a:tr h="370946">
                <a:tc>
                  <a:txBody>
                    <a:bodyPr/>
                    <a:lstStyle/>
                    <a:p>
                      <a:r>
                        <a:rPr lang="en-US" sz="1800" dirty="0" smtClean="0"/>
                        <a:t>5</a:t>
                      </a:r>
                      <a:endParaRPr lang="en-US" sz="1800" dirty="0"/>
                    </a:p>
                  </a:txBody>
                  <a:tcPr marT="45733" marB="45733"/>
                </a:tc>
                <a:tc>
                  <a:txBody>
                    <a:bodyPr/>
                    <a:lstStyle/>
                    <a:p>
                      <a:r>
                        <a:rPr lang="en-US" sz="1800" dirty="0" smtClean="0"/>
                        <a:t>15</a:t>
                      </a:r>
                      <a:endParaRPr lang="en-US" sz="1800" dirty="0"/>
                    </a:p>
                  </a:txBody>
                  <a:tcPr marT="45733" marB="45733"/>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3"/>
          <p:cNvSpPr txBox="1">
            <a:spLocks noChangeArrowheads="1"/>
          </p:cNvSpPr>
          <p:nvPr/>
        </p:nvSpPr>
        <p:spPr bwMode="auto">
          <a:xfrm>
            <a:off x="381000" y="381000"/>
            <a:ext cx="4876800"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smtClean="0">
                <a:solidFill>
                  <a:srgbClr val="FF0000"/>
                </a:solidFill>
                <a:latin typeface="Calibri" panose="020F0502020204030204" pitchFamily="34" charset="0"/>
              </a:rPr>
              <a:t>D. Allelic, Genic, and Environmental Interactions</a:t>
            </a:r>
          </a:p>
          <a:p>
            <a:pPr eaLnBrk="1" hangingPunct="1"/>
            <a:r>
              <a:rPr lang="en-US" altLang="en-US" b="1" dirty="0" smtClean="0">
                <a:solidFill>
                  <a:srgbClr val="00B0F0"/>
                </a:solidFill>
                <a:latin typeface="Calibri" panose="020F0502020204030204" pitchFamily="34" charset="0"/>
              </a:rPr>
              <a:t>1. Overview:</a:t>
            </a:r>
          </a:p>
          <a:p>
            <a:pPr eaLnBrk="1" hangingPunct="1"/>
            <a:r>
              <a:rPr lang="en-US" altLang="en-US" b="1" dirty="0" smtClean="0">
                <a:solidFill>
                  <a:srgbClr val="00B0F0"/>
                </a:solidFill>
                <a:latin typeface="Calibri" panose="020F0502020204030204" pitchFamily="34" charset="0"/>
              </a:rPr>
              <a:t>2. </a:t>
            </a:r>
            <a:r>
              <a:rPr lang="en-US" altLang="en-US" b="1" dirty="0" err="1" smtClean="0">
                <a:solidFill>
                  <a:srgbClr val="00B0F0"/>
                </a:solidFill>
                <a:latin typeface="Calibri" panose="020F0502020204030204" pitchFamily="34" charset="0"/>
              </a:rPr>
              <a:t>Intralocular</a:t>
            </a:r>
            <a:r>
              <a:rPr lang="en-US" altLang="en-US" b="1" dirty="0" smtClean="0">
                <a:solidFill>
                  <a:srgbClr val="00B0F0"/>
                </a:solidFill>
                <a:latin typeface="Calibri" panose="020F0502020204030204" pitchFamily="34" charset="0"/>
              </a:rPr>
              <a:t> Interactions</a:t>
            </a:r>
          </a:p>
          <a:p>
            <a:pPr eaLnBrk="1" hangingPunct="1"/>
            <a:endParaRPr lang="en-US" altLang="en-US" b="1" dirty="0">
              <a:solidFill>
                <a:srgbClr val="FF0000"/>
              </a:solidFill>
              <a:latin typeface="Calibri" panose="020F0502020204030204" pitchFamily="34" charset="0"/>
            </a:endParaRPr>
          </a:p>
          <a:p>
            <a:pPr eaLnBrk="1" hangingPunct="1"/>
            <a:r>
              <a:rPr lang="en-US" altLang="en-US" b="1" dirty="0">
                <a:solidFill>
                  <a:srgbClr val="00B0F0"/>
                </a:solidFill>
                <a:latin typeface="Calibri" panose="020F0502020204030204" pitchFamily="34" charset="0"/>
              </a:rPr>
              <a:t>- Summary and Implications:</a:t>
            </a:r>
          </a:p>
          <a:p>
            <a:pPr eaLnBrk="1" hangingPunct="1"/>
            <a:r>
              <a:rPr lang="en-US" altLang="en-US" b="1" dirty="0">
                <a:solidFill>
                  <a:srgbClr val="FF0000"/>
                </a:solidFill>
                <a:latin typeface="Calibri" panose="020F0502020204030204" pitchFamily="34" charset="0"/>
              </a:rPr>
              <a:t>	    </a:t>
            </a:r>
            <a:r>
              <a:rPr lang="en-US" altLang="en-US" b="1" dirty="0">
                <a:latin typeface="Calibri" panose="020F0502020204030204" pitchFamily="34" charset="0"/>
              </a:rPr>
              <a:t> populations can harbor extraordinary genetic variation at each locus, and these alleles can interact in myriad ways to produce complex  and variable phenotypes.</a:t>
            </a:r>
          </a:p>
          <a:p>
            <a:pPr eaLnBrk="1" hangingPunct="1"/>
            <a:endParaRPr lang="en-US" altLang="en-US" b="1" dirty="0">
              <a:solidFill>
                <a:srgbClr val="FF0000"/>
              </a:solidFill>
              <a:latin typeface="Calibri" panose="020F0502020204030204" pitchFamily="34" charset="0"/>
            </a:endParaRPr>
          </a:p>
          <a:p>
            <a:pPr eaLnBrk="1" hangingPunct="1">
              <a:buFontTx/>
              <a:buChar char="-"/>
            </a:pPr>
            <a:r>
              <a:rPr lang="en-US" altLang="en-US" b="1" dirty="0">
                <a:solidFill>
                  <a:srgbClr val="FF0000"/>
                </a:solidFill>
                <a:latin typeface="Calibri" panose="020F0502020204030204" pitchFamily="34" charset="0"/>
              </a:rPr>
              <a:t>Consider this cross:  </a:t>
            </a:r>
            <a:r>
              <a:rPr lang="en-US" altLang="en-US" b="1" dirty="0" err="1">
                <a:solidFill>
                  <a:srgbClr val="FF0000"/>
                </a:solidFill>
                <a:latin typeface="Calibri" panose="020F0502020204030204" pitchFamily="34" charset="0"/>
              </a:rPr>
              <a:t>AaBbCcDd</a:t>
            </a:r>
            <a:r>
              <a:rPr lang="en-US" altLang="en-US" b="1" dirty="0">
                <a:solidFill>
                  <a:srgbClr val="FF0000"/>
                </a:solidFill>
                <a:latin typeface="Calibri" panose="020F0502020204030204" pitchFamily="34" charset="0"/>
              </a:rPr>
              <a:t> x </a:t>
            </a:r>
            <a:r>
              <a:rPr lang="en-US" altLang="en-US" b="1" dirty="0" err="1">
                <a:solidFill>
                  <a:srgbClr val="FF0000"/>
                </a:solidFill>
                <a:latin typeface="Calibri" panose="020F0502020204030204" pitchFamily="34" charset="0"/>
              </a:rPr>
              <a:t>AABbCcDD</a:t>
            </a:r>
            <a:endParaRPr lang="en-US" altLang="en-US" b="1" dirty="0">
              <a:solidFill>
                <a:srgbClr val="FF0000"/>
              </a:solidFill>
              <a:latin typeface="Calibri" panose="020F0502020204030204" pitchFamily="34" charset="0"/>
            </a:endParaRPr>
          </a:p>
          <a:p>
            <a:pPr eaLnBrk="1" hangingPunct="1"/>
            <a:endParaRPr lang="en-US" altLang="en-US" b="1" dirty="0">
              <a:solidFill>
                <a:srgbClr val="FF0000"/>
              </a:solidFill>
              <a:latin typeface="Calibri" panose="020F0502020204030204" pitchFamily="34" charset="0"/>
            </a:endParaRPr>
          </a:p>
          <a:p>
            <a:pPr eaLnBrk="1" hangingPunct="1"/>
            <a:r>
              <a:rPr lang="en-US" altLang="en-US" b="1" dirty="0">
                <a:solidFill>
                  <a:srgbClr val="FF0000"/>
                </a:solidFill>
                <a:latin typeface="Calibri" panose="020F0502020204030204" pitchFamily="34" charset="0"/>
              </a:rPr>
              <a:t>Assume:</a:t>
            </a:r>
          </a:p>
          <a:p>
            <a:pPr eaLnBrk="1" hangingPunct="1"/>
            <a:r>
              <a:rPr lang="en-US" altLang="en-US" b="1" dirty="0">
                <a:solidFill>
                  <a:srgbClr val="FF0000"/>
                </a:solidFill>
                <a:latin typeface="Calibri" panose="020F0502020204030204" pitchFamily="34" charset="0"/>
              </a:rPr>
              <a:t>	The genes assort independently	A and a are codominant</a:t>
            </a:r>
          </a:p>
          <a:p>
            <a:pPr eaLnBrk="1" hangingPunct="1"/>
            <a:r>
              <a:rPr lang="en-US" altLang="en-US" b="1" dirty="0">
                <a:solidFill>
                  <a:srgbClr val="FF0000"/>
                </a:solidFill>
                <a:latin typeface="Calibri" panose="020F0502020204030204" pitchFamily="34" charset="0"/>
              </a:rPr>
              <a:t>	B is incompletely dominant to b</a:t>
            </a:r>
          </a:p>
          <a:p>
            <a:pPr eaLnBrk="1" hangingPunct="1"/>
            <a:r>
              <a:rPr lang="en-US" altLang="en-US" b="1" dirty="0">
                <a:solidFill>
                  <a:srgbClr val="FF0000"/>
                </a:solidFill>
                <a:latin typeface="Calibri" panose="020F0502020204030204" pitchFamily="34" charset="0"/>
              </a:rPr>
              <a:t>	C is incompletely dominant to c</a:t>
            </a:r>
          </a:p>
          <a:p>
            <a:pPr eaLnBrk="1" hangingPunct="1"/>
            <a:r>
              <a:rPr lang="en-US" altLang="en-US" b="1" dirty="0">
                <a:solidFill>
                  <a:srgbClr val="FF0000"/>
                </a:solidFill>
                <a:latin typeface="Calibri" panose="020F0502020204030204" pitchFamily="34" charset="0"/>
              </a:rPr>
              <a:t>	D is completely dominant to d</a:t>
            </a:r>
          </a:p>
          <a:p>
            <a:pPr eaLnBrk="1" hangingPunct="1"/>
            <a:endParaRPr lang="en-US" altLang="en-US" b="1" dirty="0">
              <a:solidFill>
                <a:srgbClr val="FF0000"/>
              </a:solidFill>
              <a:latin typeface="Calibri" panose="020F0502020204030204" pitchFamily="34" charset="0"/>
            </a:endParaRPr>
          </a:p>
          <a:p>
            <a:pPr eaLnBrk="1" hangingPunct="1"/>
            <a:r>
              <a:rPr lang="en-US" altLang="en-US" b="1" dirty="0">
                <a:solidFill>
                  <a:srgbClr val="FF0000"/>
                </a:solidFill>
                <a:latin typeface="Calibri" panose="020F0502020204030204" pitchFamily="34" charset="0"/>
              </a:rPr>
              <a:t>How many phenotypes are possible in the offspring?</a:t>
            </a:r>
          </a:p>
          <a:p>
            <a:pPr eaLnBrk="1" hangingPunct="1"/>
            <a:r>
              <a:rPr lang="en-US" altLang="en-US" b="1" dirty="0">
                <a:solidFill>
                  <a:srgbClr val="FF0000"/>
                </a:solidFill>
                <a:latin typeface="Calibri" panose="020F0502020204030204" pitchFamily="34" charset="0"/>
              </a:rPr>
              <a:t>		</a:t>
            </a:r>
            <a:r>
              <a:rPr lang="en-US" altLang="en-US" b="1" dirty="0">
                <a:latin typeface="Calibri" panose="020F0502020204030204" pitchFamily="34" charset="0"/>
              </a:rPr>
              <a:t>		  </a:t>
            </a:r>
          </a:p>
          <a:p>
            <a:pPr eaLnBrk="1" hangingPunct="1"/>
            <a:r>
              <a:rPr lang="en-US" altLang="en-US" b="1" dirty="0">
                <a:latin typeface="Calibri" panose="020F0502020204030204" pitchFamily="34" charset="0"/>
              </a:rPr>
              <a:t>	     	</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3"/>
          <p:cNvSpPr txBox="1">
            <a:spLocks noChangeArrowheads="1"/>
          </p:cNvSpPr>
          <p:nvPr/>
        </p:nvSpPr>
        <p:spPr bwMode="auto">
          <a:xfrm>
            <a:off x="381000" y="381000"/>
            <a:ext cx="4800600"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smtClean="0">
                <a:solidFill>
                  <a:srgbClr val="FF0000"/>
                </a:solidFill>
                <a:latin typeface="Calibri" panose="020F0502020204030204" pitchFamily="34" charset="0"/>
              </a:rPr>
              <a:t>D. Allelic, Genic, and Environmental Interactions</a:t>
            </a:r>
          </a:p>
          <a:p>
            <a:pPr eaLnBrk="1" hangingPunct="1"/>
            <a:r>
              <a:rPr lang="en-US" altLang="en-US" b="1" dirty="0" smtClean="0">
                <a:solidFill>
                  <a:srgbClr val="00B0F0"/>
                </a:solidFill>
                <a:latin typeface="Calibri" panose="020F0502020204030204" pitchFamily="34" charset="0"/>
              </a:rPr>
              <a:t>1. Overview:</a:t>
            </a:r>
          </a:p>
          <a:p>
            <a:pPr eaLnBrk="1" hangingPunct="1"/>
            <a:r>
              <a:rPr lang="en-US" altLang="en-US" b="1" dirty="0" smtClean="0">
                <a:solidFill>
                  <a:srgbClr val="00B0F0"/>
                </a:solidFill>
                <a:latin typeface="Calibri" panose="020F0502020204030204" pitchFamily="34" charset="0"/>
              </a:rPr>
              <a:t>2. </a:t>
            </a:r>
            <a:r>
              <a:rPr lang="en-US" altLang="en-US" b="1" dirty="0" err="1" smtClean="0">
                <a:solidFill>
                  <a:srgbClr val="00B0F0"/>
                </a:solidFill>
                <a:latin typeface="Calibri" panose="020F0502020204030204" pitchFamily="34" charset="0"/>
              </a:rPr>
              <a:t>Intralocular</a:t>
            </a:r>
            <a:r>
              <a:rPr lang="en-US" altLang="en-US" b="1" dirty="0" smtClean="0">
                <a:solidFill>
                  <a:srgbClr val="00B0F0"/>
                </a:solidFill>
                <a:latin typeface="Calibri" panose="020F0502020204030204" pitchFamily="34" charset="0"/>
              </a:rPr>
              <a:t> Interactions</a:t>
            </a:r>
          </a:p>
          <a:p>
            <a:pPr eaLnBrk="1" hangingPunct="1"/>
            <a:endParaRPr lang="en-US" altLang="en-US" b="1" dirty="0">
              <a:solidFill>
                <a:srgbClr val="FF0000"/>
              </a:solidFill>
              <a:latin typeface="Calibri" panose="020F0502020204030204" pitchFamily="34" charset="0"/>
            </a:endParaRPr>
          </a:p>
          <a:p>
            <a:pPr eaLnBrk="1" hangingPunct="1"/>
            <a:r>
              <a:rPr lang="en-US" altLang="en-US" b="1" dirty="0">
                <a:solidFill>
                  <a:srgbClr val="00B0F0"/>
                </a:solidFill>
                <a:latin typeface="Calibri" panose="020F0502020204030204" pitchFamily="34" charset="0"/>
              </a:rPr>
              <a:t>- Summary and Implications:</a:t>
            </a:r>
          </a:p>
          <a:p>
            <a:pPr eaLnBrk="1" hangingPunct="1"/>
            <a:r>
              <a:rPr lang="en-US" altLang="en-US" b="1" dirty="0">
                <a:solidFill>
                  <a:srgbClr val="FF0000"/>
                </a:solidFill>
                <a:latin typeface="Calibri" panose="020F0502020204030204" pitchFamily="34" charset="0"/>
              </a:rPr>
              <a:t>	     populations can harbor extraordinary genetic variation at each locus, and these alleles can interact in myriad ways to produce complex  and variable phenotypes.</a:t>
            </a:r>
          </a:p>
          <a:p>
            <a:pPr eaLnBrk="1" hangingPunct="1"/>
            <a:endParaRPr lang="en-US" altLang="en-US" b="1" dirty="0">
              <a:solidFill>
                <a:srgbClr val="FF0000"/>
              </a:solidFill>
              <a:latin typeface="Calibri" panose="020F0502020204030204" pitchFamily="34" charset="0"/>
            </a:endParaRPr>
          </a:p>
          <a:p>
            <a:pPr eaLnBrk="1" hangingPunct="1">
              <a:buFontTx/>
              <a:buChar char="-"/>
            </a:pPr>
            <a:r>
              <a:rPr lang="en-US" altLang="en-US" b="1" dirty="0">
                <a:solidFill>
                  <a:srgbClr val="FF0000"/>
                </a:solidFill>
                <a:latin typeface="Calibri" panose="020F0502020204030204" pitchFamily="34" charset="0"/>
              </a:rPr>
              <a:t>Consider this cross:  </a:t>
            </a:r>
            <a:r>
              <a:rPr lang="en-US" altLang="en-US" b="1" dirty="0" err="1">
                <a:solidFill>
                  <a:srgbClr val="FF0000"/>
                </a:solidFill>
                <a:latin typeface="Calibri" panose="020F0502020204030204" pitchFamily="34" charset="0"/>
              </a:rPr>
              <a:t>AaBbCcDd</a:t>
            </a:r>
            <a:r>
              <a:rPr lang="en-US" altLang="en-US" b="1" dirty="0">
                <a:solidFill>
                  <a:srgbClr val="FF0000"/>
                </a:solidFill>
                <a:latin typeface="Calibri" panose="020F0502020204030204" pitchFamily="34" charset="0"/>
              </a:rPr>
              <a:t> x </a:t>
            </a:r>
            <a:r>
              <a:rPr lang="en-US" altLang="en-US" b="1" dirty="0" err="1">
                <a:solidFill>
                  <a:srgbClr val="FF0000"/>
                </a:solidFill>
                <a:latin typeface="Calibri" panose="020F0502020204030204" pitchFamily="34" charset="0"/>
              </a:rPr>
              <a:t>AABbCcDD</a:t>
            </a:r>
            <a:endParaRPr lang="en-US" altLang="en-US" b="1" dirty="0">
              <a:solidFill>
                <a:srgbClr val="FF0000"/>
              </a:solidFill>
              <a:latin typeface="Calibri" panose="020F0502020204030204" pitchFamily="34" charset="0"/>
            </a:endParaRPr>
          </a:p>
          <a:p>
            <a:pPr eaLnBrk="1" hangingPunct="1"/>
            <a:endParaRPr lang="en-US" altLang="en-US" b="1" dirty="0">
              <a:solidFill>
                <a:srgbClr val="FF0000"/>
              </a:solidFill>
              <a:latin typeface="Calibri" panose="020F0502020204030204" pitchFamily="34" charset="0"/>
            </a:endParaRPr>
          </a:p>
          <a:p>
            <a:pPr eaLnBrk="1" hangingPunct="1"/>
            <a:r>
              <a:rPr lang="en-US" altLang="en-US" b="1" dirty="0">
                <a:solidFill>
                  <a:srgbClr val="FF0000"/>
                </a:solidFill>
                <a:latin typeface="Calibri" panose="020F0502020204030204" pitchFamily="34" charset="0"/>
              </a:rPr>
              <a:t>Assume:</a:t>
            </a:r>
          </a:p>
          <a:p>
            <a:pPr eaLnBrk="1" hangingPunct="1"/>
            <a:r>
              <a:rPr lang="en-US" altLang="en-US" b="1" dirty="0">
                <a:solidFill>
                  <a:srgbClr val="FF0000"/>
                </a:solidFill>
                <a:latin typeface="Calibri" panose="020F0502020204030204" pitchFamily="34" charset="0"/>
              </a:rPr>
              <a:t>	The genes assort independently	A and a are codominant</a:t>
            </a:r>
          </a:p>
          <a:p>
            <a:pPr eaLnBrk="1" hangingPunct="1"/>
            <a:r>
              <a:rPr lang="en-US" altLang="en-US" b="1" dirty="0">
                <a:solidFill>
                  <a:srgbClr val="FF0000"/>
                </a:solidFill>
                <a:latin typeface="Calibri" panose="020F0502020204030204" pitchFamily="34" charset="0"/>
              </a:rPr>
              <a:t>	B is incompletely dominant to b</a:t>
            </a:r>
          </a:p>
          <a:p>
            <a:pPr eaLnBrk="1" hangingPunct="1"/>
            <a:r>
              <a:rPr lang="en-US" altLang="en-US" b="1" dirty="0">
                <a:solidFill>
                  <a:srgbClr val="FF0000"/>
                </a:solidFill>
                <a:latin typeface="Calibri" panose="020F0502020204030204" pitchFamily="34" charset="0"/>
              </a:rPr>
              <a:t>	C is incompletely dominant to c</a:t>
            </a:r>
          </a:p>
          <a:p>
            <a:pPr eaLnBrk="1" hangingPunct="1"/>
            <a:r>
              <a:rPr lang="en-US" altLang="en-US" b="1" dirty="0">
                <a:solidFill>
                  <a:srgbClr val="FF0000"/>
                </a:solidFill>
                <a:latin typeface="Calibri" panose="020F0502020204030204" pitchFamily="34" charset="0"/>
              </a:rPr>
              <a:t>	D is completely dominant to d</a:t>
            </a:r>
          </a:p>
          <a:p>
            <a:pPr eaLnBrk="1" hangingPunct="1"/>
            <a:endParaRPr lang="en-US" altLang="en-US" b="1" dirty="0">
              <a:solidFill>
                <a:srgbClr val="FF0000"/>
              </a:solidFill>
              <a:latin typeface="Calibri" panose="020F0502020204030204" pitchFamily="34" charset="0"/>
            </a:endParaRPr>
          </a:p>
          <a:p>
            <a:pPr eaLnBrk="1" hangingPunct="1"/>
            <a:r>
              <a:rPr lang="en-US" altLang="en-US" b="1" dirty="0">
                <a:solidFill>
                  <a:srgbClr val="FF0000"/>
                </a:solidFill>
                <a:latin typeface="Calibri" panose="020F0502020204030204" pitchFamily="34" charset="0"/>
              </a:rPr>
              <a:t>How many phenotypes are possible in the offspring?</a:t>
            </a:r>
          </a:p>
          <a:p>
            <a:pPr eaLnBrk="1" hangingPunct="1"/>
            <a:r>
              <a:rPr lang="en-US" altLang="en-US" b="1" dirty="0">
                <a:solidFill>
                  <a:srgbClr val="FF0000"/>
                </a:solidFill>
                <a:latin typeface="Calibri" panose="020F0502020204030204" pitchFamily="34" charset="0"/>
              </a:rPr>
              <a:t>		</a:t>
            </a:r>
            <a:r>
              <a:rPr lang="en-US" altLang="en-US" b="1" dirty="0">
                <a:latin typeface="Calibri" panose="020F0502020204030204" pitchFamily="34" charset="0"/>
              </a:rPr>
              <a:t>		  </a:t>
            </a:r>
          </a:p>
          <a:p>
            <a:pPr eaLnBrk="1" hangingPunct="1"/>
            <a:r>
              <a:rPr lang="en-US" altLang="en-US" b="1" dirty="0">
                <a:latin typeface="Calibri" panose="020F0502020204030204" pitchFamily="34" charset="0"/>
              </a:rPr>
              <a:t>	     	</a:t>
            </a:r>
          </a:p>
        </p:txBody>
      </p:sp>
      <p:sp>
        <p:nvSpPr>
          <p:cNvPr id="3" name="TextBox 2"/>
          <p:cNvSpPr txBox="1"/>
          <p:nvPr/>
        </p:nvSpPr>
        <p:spPr>
          <a:xfrm>
            <a:off x="5257800" y="1371600"/>
            <a:ext cx="3657600" cy="5078413"/>
          </a:xfrm>
          <a:prstGeom prst="rect">
            <a:avLst/>
          </a:prstGeom>
          <a:noFill/>
        </p:spPr>
        <p:txBody>
          <a:bodyPr>
            <a:spAutoFit/>
          </a:bodyPr>
          <a:lstStyle/>
          <a:p>
            <a:pPr fontAlgn="auto">
              <a:spcBef>
                <a:spcPts val="0"/>
              </a:spcBef>
              <a:spcAft>
                <a:spcPts val="0"/>
              </a:spcAft>
              <a:defRPr/>
            </a:pPr>
            <a:r>
              <a:rPr lang="en-US" dirty="0">
                <a:latin typeface="+mn-lt"/>
              </a:rPr>
              <a:t>A	B	C	D</a:t>
            </a:r>
          </a:p>
          <a:p>
            <a:pPr fontAlgn="auto">
              <a:spcBef>
                <a:spcPts val="0"/>
              </a:spcBef>
              <a:spcAft>
                <a:spcPts val="0"/>
              </a:spcAft>
              <a:defRPr/>
            </a:pPr>
            <a:endParaRPr lang="en-US" dirty="0">
              <a:latin typeface="+mn-lt"/>
            </a:endParaRPr>
          </a:p>
          <a:p>
            <a:pPr marL="342900" indent="-342900" fontAlgn="auto">
              <a:spcBef>
                <a:spcPts val="0"/>
              </a:spcBef>
              <a:spcAft>
                <a:spcPts val="0"/>
              </a:spcAft>
              <a:buFontTx/>
              <a:buAutoNum type="arabicPlain" startAt="2"/>
              <a:defRPr/>
            </a:pPr>
            <a:r>
              <a:rPr lang="en-US" dirty="0">
                <a:latin typeface="+mn-lt"/>
              </a:rPr>
              <a:t>x	3        x	3        x	1 =  18</a:t>
            </a:r>
          </a:p>
          <a:p>
            <a:pPr marL="342900" indent="-342900" fontAlgn="auto">
              <a:spcBef>
                <a:spcPts val="0"/>
              </a:spcBef>
              <a:spcAft>
                <a:spcPts val="0"/>
              </a:spcAft>
              <a:buFontTx/>
              <a:buAutoNum type="arabicPlain" startAt="2"/>
              <a:defRPr/>
            </a:pPr>
            <a:endParaRPr lang="en-US" dirty="0">
              <a:latin typeface="+mn-lt"/>
            </a:endParaRPr>
          </a:p>
          <a:p>
            <a:pPr marL="342900" indent="-342900" fontAlgn="auto">
              <a:spcBef>
                <a:spcPts val="0"/>
              </a:spcBef>
              <a:spcAft>
                <a:spcPts val="0"/>
              </a:spcAft>
              <a:defRPr/>
            </a:pPr>
            <a:r>
              <a:rPr lang="en-US" dirty="0">
                <a:latin typeface="+mn-lt"/>
              </a:rPr>
              <a:t>If they had all exhibited complete dominance, there would have been only:</a:t>
            </a:r>
          </a:p>
          <a:p>
            <a:pPr marL="342900" indent="-342900" fontAlgn="auto">
              <a:spcBef>
                <a:spcPts val="0"/>
              </a:spcBef>
              <a:spcAft>
                <a:spcPts val="0"/>
              </a:spcAft>
              <a:defRPr/>
            </a:pPr>
            <a:endParaRPr lang="en-US" dirty="0">
              <a:latin typeface="+mn-lt"/>
            </a:endParaRPr>
          </a:p>
          <a:p>
            <a:pPr marL="342900" indent="-342900" fontAlgn="auto">
              <a:spcBef>
                <a:spcPts val="0"/>
              </a:spcBef>
              <a:spcAft>
                <a:spcPts val="0"/>
              </a:spcAft>
              <a:buFontTx/>
              <a:buAutoNum type="arabicPlain"/>
              <a:defRPr/>
            </a:pPr>
            <a:r>
              <a:rPr lang="en-US" dirty="0">
                <a:latin typeface="+mn-lt"/>
              </a:rPr>
              <a:t>x	2       x	2       x	1  = 4</a:t>
            </a:r>
          </a:p>
          <a:p>
            <a:pPr marL="342900" indent="-342900" fontAlgn="auto">
              <a:spcBef>
                <a:spcPts val="0"/>
              </a:spcBef>
              <a:spcAft>
                <a:spcPts val="0"/>
              </a:spcAft>
              <a:defRPr/>
            </a:pPr>
            <a:endParaRPr lang="en-US" dirty="0">
              <a:latin typeface="+mn-lt"/>
            </a:endParaRPr>
          </a:p>
          <a:p>
            <a:pPr marL="342900" indent="-342900" fontAlgn="auto">
              <a:spcBef>
                <a:spcPts val="0"/>
              </a:spcBef>
              <a:spcAft>
                <a:spcPts val="0"/>
              </a:spcAft>
              <a:defRPr/>
            </a:pPr>
            <a:endParaRPr lang="en-US" dirty="0">
              <a:latin typeface="+mn-lt"/>
            </a:endParaRPr>
          </a:p>
          <a:p>
            <a:pPr marL="342900" indent="-342900" fontAlgn="auto">
              <a:spcBef>
                <a:spcPts val="0"/>
              </a:spcBef>
              <a:spcAft>
                <a:spcPts val="0"/>
              </a:spcAft>
              <a:defRPr/>
            </a:pPr>
            <a:r>
              <a:rPr lang="en-US" dirty="0">
                <a:latin typeface="+mn-lt"/>
              </a:rPr>
              <a:t>So the variety of allelic interactions that are possible increases phenotypic variation multiplicatively.  In a population with many alleles at each locus, there is an nearly limitless amount of phenotypic variability. </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
          <p:cNvSpPr txBox="1">
            <a:spLocks noChangeArrowheads="1"/>
          </p:cNvSpPr>
          <p:nvPr/>
        </p:nvSpPr>
        <p:spPr bwMode="auto">
          <a:xfrm>
            <a:off x="381000" y="381000"/>
            <a:ext cx="4572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smtClean="0">
                <a:solidFill>
                  <a:srgbClr val="FF0000"/>
                </a:solidFill>
                <a:latin typeface="Calibri" panose="020F0502020204030204" pitchFamily="34" charset="0"/>
              </a:rPr>
              <a:t>D. Allelic, Genic, and Environmental Interactions</a:t>
            </a:r>
          </a:p>
          <a:p>
            <a:pPr eaLnBrk="1" hangingPunct="1"/>
            <a:r>
              <a:rPr lang="en-US" altLang="en-US" b="1" dirty="0" smtClean="0">
                <a:solidFill>
                  <a:srgbClr val="00B0F0"/>
                </a:solidFill>
                <a:latin typeface="Calibri" panose="020F0502020204030204" pitchFamily="34" charset="0"/>
              </a:rPr>
              <a:t>1. Overview:</a:t>
            </a:r>
          </a:p>
          <a:p>
            <a:pPr eaLnBrk="1" hangingPunct="1"/>
            <a:r>
              <a:rPr lang="en-US" altLang="en-US" b="1" dirty="0" smtClean="0">
                <a:solidFill>
                  <a:srgbClr val="00B0F0"/>
                </a:solidFill>
                <a:latin typeface="Calibri" panose="020F0502020204030204" pitchFamily="34" charset="0"/>
              </a:rPr>
              <a:t>2. </a:t>
            </a:r>
            <a:r>
              <a:rPr lang="en-US" altLang="en-US" b="1" dirty="0" err="1" smtClean="0">
                <a:solidFill>
                  <a:srgbClr val="00B0F0"/>
                </a:solidFill>
                <a:latin typeface="Calibri" panose="020F0502020204030204" pitchFamily="34" charset="0"/>
              </a:rPr>
              <a:t>Intralocular</a:t>
            </a:r>
            <a:r>
              <a:rPr lang="en-US" altLang="en-US" b="1" dirty="0" smtClean="0">
                <a:solidFill>
                  <a:srgbClr val="00B0F0"/>
                </a:solidFill>
                <a:latin typeface="Calibri" panose="020F0502020204030204" pitchFamily="34" charset="0"/>
              </a:rPr>
              <a:t> Interactions</a:t>
            </a:r>
          </a:p>
          <a:p>
            <a:pPr eaLnBrk="1" hangingPunct="1"/>
            <a:r>
              <a:rPr lang="en-US" altLang="en-US" b="1" dirty="0" smtClean="0">
                <a:solidFill>
                  <a:srgbClr val="00B0F0"/>
                </a:solidFill>
                <a:latin typeface="Calibri" panose="020F0502020204030204" pitchFamily="34" charset="0"/>
              </a:rPr>
              <a:t>3. </a:t>
            </a:r>
            <a:r>
              <a:rPr lang="en-US" altLang="en-US" b="1" dirty="0" err="1" smtClean="0">
                <a:solidFill>
                  <a:srgbClr val="00B0F0"/>
                </a:solidFill>
                <a:latin typeface="Calibri" panose="020F0502020204030204" pitchFamily="34" charset="0"/>
              </a:rPr>
              <a:t>Interlocular</a:t>
            </a:r>
            <a:r>
              <a:rPr lang="en-US" altLang="en-US" b="1" dirty="0" smtClean="0">
                <a:solidFill>
                  <a:srgbClr val="00B0F0"/>
                </a:solidFill>
                <a:latin typeface="Calibri" panose="020F0502020204030204" pitchFamily="34" charset="0"/>
              </a:rPr>
              <a:t>/Genic Interactions</a:t>
            </a:r>
            <a:endParaRPr lang="en-US" altLang="en-US" b="1" dirty="0">
              <a:solidFill>
                <a:srgbClr val="00B0F0"/>
              </a:solidFill>
              <a:latin typeface="Calibri" panose="020F0502020204030204" pitchFamily="34" charset="0"/>
            </a:endParaRPr>
          </a:p>
          <a:p>
            <a:pPr eaLnBrk="1" hangingPunct="1"/>
            <a:r>
              <a:rPr lang="en-US" altLang="en-US" b="1" dirty="0">
                <a:latin typeface="Calibri" panose="020F0502020204030204" pitchFamily="34" charset="0"/>
              </a:rPr>
              <a:t>The genotype at one locus can influence how the genes at other loci are expressed.</a:t>
            </a:r>
          </a:p>
          <a:p>
            <a:pPr eaLnBrk="1" hangingPunct="1"/>
            <a:endParaRPr lang="en-US" altLang="en-US" b="1" dirty="0">
              <a:solidFill>
                <a:srgbClr val="FF0000"/>
              </a:solidFill>
              <a:latin typeface="Calibri" panose="020F0502020204030204" pitchFamily="34" charset="0"/>
            </a:endParaRPr>
          </a:p>
          <a:p>
            <a:pPr eaLnBrk="1" hangingPunct="1"/>
            <a:r>
              <a:rPr lang="en-US" altLang="en-US" b="1" dirty="0">
                <a:solidFill>
                  <a:srgbClr val="FF0000"/>
                </a:solidFill>
                <a:latin typeface="Calibri" panose="020F0502020204030204" pitchFamily="34" charset="0"/>
              </a:rPr>
              <a:t>		</a:t>
            </a:r>
            <a:r>
              <a:rPr lang="en-US" altLang="en-US" b="1" dirty="0">
                <a:latin typeface="Calibri" panose="020F0502020204030204" pitchFamily="34" charset="0"/>
              </a:rPr>
              <a:t>		  </a:t>
            </a:r>
          </a:p>
          <a:p>
            <a:pPr eaLnBrk="1" hangingPunct="1"/>
            <a:r>
              <a:rPr lang="en-US" altLang="en-US" b="1" dirty="0">
                <a:latin typeface="Calibri" panose="020F0502020204030204" pitchFamily="34" charset="0"/>
              </a:rPr>
              <a:t>	     	</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
          <p:cNvSpPr txBox="1">
            <a:spLocks noChangeArrowheads="1"/>
          </p:cNvSpPr>
          <p:nvPr/>
        </p:nvSpPr>
        <p:spPr bwMode="auto">
          <a:xfrm>
            <a:off x="381000" y="381000"/>
            <a:ext cx="41148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smtClean="0">
                <a:solidFill>
                  <a:srgbClr val="FF0000"/>
                </a:solidFill>
                <a:latin typeface="Calibri" panose="020F0502020204030204" pitchFamily="34" charset="0"/>
              </a:rPr>
              <a:t>D. Allelic, Genic, and Environmental Interactions</a:t>
            </a:r>
          </a:p>
          <a:p>
            <a:pPr eaLnBrk="1" hangingPunct="1"/>
            <a:r>
              <a:rPr lang="en-US" altLang="en-US" b="1" dirty="0" smtClean="0">
                <a:solidFill>
                  <a:srgbClr val="00B0F0"/>
                </a:solidFill>
                <a:latin typeface="Calibri" panose="020F0502020204030204" pitchFamily="34" charset="0"/>
              </a:rPr>
              <a:t>1. Overview:</a:t>
            </a:r>
          </a:p>
          <a:p>
            <a:pPr eaLnBrk="1" hangingPunct="1"/>
            <a:r>
              <a:rPr lang="en-US" altLang="en-US" b="1" dirty="0" smtClean="0">
                <a:solidFill>
                  <a:srgbClr val="00B0F0"/>
                </a:solidFill>
                <a:latin typeface="Calibri" panose="020F0502020204030204" pitchFamily="34" charset="0"/>
              </a:rPr>
              <a:t>2. </a:t>
            </a:r>
            <a:r>
              <a:rPr lang="en-US" altLang="en-US" b="1" dirty="0" err="1" smtClean="0">
                <a:solidFill>
                  <a:srgbClr val="00B0F0"/>
                </a:solidFill>
                <a:latin typeface="Calibri" panose="020F0502020204030204" pitchFamily="34" charset="0"/>
              </a:rPr>
              <a:t>Intralocular</a:t>
            </a:r>
            <a:r>
              <a:rPr lang="en-US" altLang="en-US" b="1" dirty="0" smtClean="0">
                <a:solidFill>
                  <a:srgbClr val="00B0F0"/>
                </a:solidFill>
                <a:latin typeface="Calibri" panose="020F0502020204030204" pitchFamily="34" charset="0"/>
              </a:rPr>
              <a:t> Interactions</a:t>
            </a:r>
          </a:p>
          <a:p>
            <a:pPr eaLnBrk="1" hangingPunct="1"/>
            <a:r>
              <a:rPr lang="en-US" altLang="en-US" b="1" dirty="0" smtClean="0">
                <a:solidFill>
                  <a:srgbClr val="00B0F0"/>
                </a:solidFill>
                <a:latin typeface="Calibri" panose="020F0502020204030204" pitchFamily="34" charset="0"/>
              </a:rPr>
              <a:t>3. </a:t>
            </a:r>
            <a:r>
              <a:rPr lang="en-US" altLang="en-US" b="1" dirty="0" err="1" smtClean="0">
                <a:solidFill>
                  <a:srgbClr val="00B0F0"/>
                </a:solidFill>
                <a:latin typeface="Calibri" panose="020F0502020204030204" pitchFamily="34" charset="0"/>
              </a:rPr>
              <a:t>Interlocular</a:t>
            </a:r>
            <a:r>
              <a:rPr lang="en-US" altLang="en-US" b="1" dirty="0" smtClean="0">
                <a:solidFill>
                  <a:srgbClr val="00B0F0"/>
                </a:solidFill>
                <a:latin typeface="Calibri" panose="020F0502020204030204" pitchFamily="34" charset="0"/>
              </a:rPr>
              <a:t>/Genic Interactions</a:t>
            </a:r>
          </a:p>
          <a:p>
            <a:pPr eaLnBrk="1" hangingPunct="1"/>
            <a:endParaRPr lang="en-US" altLang="en-US" b="1" dirty="0">
              <a:solidFill>
                <a:srgbClr val="FF0000"/>
              </a:solidFill>
              <a:latin typeface="Calibri" panose="020F0502020204030204" pitchFamily="34" charset="0"/>
            </a:endParaRPr>
          </a:p>
          <a:p>
            <a:pPr eaLnBrk="1" hangingPunct="1"/>
            <a:r>
              <a:rPr lang="en-US" altLang="en-US" b="1" dirty="0" smtClean="0">
                <a:solidFill>
                  <a:srgbClr val="7030A0"/>
                </a:solidFill>
                <a:latin typeface="Calibri" panose="020F0502020204030204" pitchFamily="34" charset="0"/>
              </a:rPr>
              <a:t>a. </a:t>
            </a:r>
            <a:r>
              <a:rPr lang="en-US" altLang="en-US" b="1" dirty="0">
                <a:solidFill>
                  <a:srgbClr val="7030A0"/>
                </a:solidFill>
                <a:latin typeface="Calibri" panose="020F0502020204030204" pitchFamily="34" charset="0"/>
              </a:rPr>
              <a:t>Quantitative (Polygenic) Traits:</a:t>
            </a:r>
          </a:p>
          <a:p>
            <a:pPr eaLnBrk="1" hangingPunct="1"/>
            <a:endParaRPr lang="en-US" altLang="en-US" b="1" dirty="0">
              <a:solidFill>
                <a:srgbClr val="FF0000"/>
              </a:solidFill>
              <a:latin typeface="Calibri" panose="020F0502020204030204" pitchFamily="34" charset="0"/>
            </a:endParaRPr>
          </a:p>
          <a:p>
            <a:pPr eaLnBrk="1" hangingPunct="1"/>
            <a:r>
              <a:rPr lang="en-US" altLang="en-US" b="1" dirty="0">
                <a:latin typeface="Calibri" panose="020F0502020204030204" pitchFamily="34" charset="0"/>
              </a:rPr>
              <a:t>There may be several genes that produce the same protein product; and the phenotype is the ADDITIVE sum of these multiple genes.</a:t>
            </a:r>
          </a:p>
          <a:p>
            <a:pPr eaLnBrk="1" hangingPunct="1"/>
            <a:endParaRPr lang="en-US" altLang="en-US" b="1" dirty="0">
              <a:latin typeface="Calibri" panose="020F0502020204030204" pitchFamily="34" charset="0"/>
            </a:endParaRPr>
          </a:p>
          <a:p>
            <a:pPr eaLnBrk="1" hangingPunct="1"/>
            <a:r>
              <a:rPr lang="en-US" altLang="en-US" b="1" dirty="0">
                <a:latin typeface="Calibri" panose="020F0502020204030204" pitchFamily="34" charset="0"/>
              </a:rPr>
              <a:t>Creates continuously variable traits.</a:t>
            </a:r>
          </a:p>
          <a:p>
            <a:pPr eaLnBrk="1" hangingPunct="1"/>
            <a:endParaRPr lang="en-US" altLang="en-US" b="1" dirty="0">
              <a:latin typeface="Calibri" panose="020F0502020204030204" pitchFamily="34" charset="0"/>
            </a:endParaRPr>
          </a:p>
          <a:p>
            <a:pPr eaLnBrk="1" hangingPunct="1"/>
            <a:r>
              <a:rPr lang="en-US" altLang="en-US" b="1" dirty="0">
                <a:latin typeface="Calibri" panose="020F0502020204030204" pitchFamily="34" charset="0"/>
              </a:rPr>
              <a:t>So here, both genes A and B produce the same pigment.  The double homozygote AABB produces 4 ‘doses’ of pigment and is very dark.  It also means that there are more ‘intermediate gradations’ that are possible.</a:t>
            </a:r>
            <a:r>
              <a:rPr lang="en-US" altLang="en-US" b="1" dirty="0">
                <a:solidFill>
                  <a:srgbClr val="FF0000"/>
                </a:solidFill>
                <a:latin typeface="Calibri" panose="020F0502020204030204" pitchFamily="34" charset="0"/>
              </a:rPr>
              <a:t>	</a:t>
            </a:r>
            <a:r>
              <a:rPr lang="en-US" altLang="en-US" b="1" dirty="0">
                <a:latin typeface="Calibri" panose="020F0502020204030204" pitchFamily="34" charset="0"/>
              </a:rPr>
              <a:t>		  </a:t>
            </a:r>
          </a:p>
          <a:p>
            <a:pPr eaLnBrk="1" hangingPunct="1"/>
            <a:r>
              <a:rPr lang="en-US" altLang="en-US" b="1" dirty="0">
                <a:latin typeface="Calibri" panose="020F0502020204030204" pitchFamily="34" charset="0"/>
              </a:rPr>
              <a:t>	     	</a:t>
            </a:r>
          </a:p>
        </p:txBody>
      </p:sp>
      <p:sp>
        <p:nvSpPr>
          <p:cNvPr id="22531" name="TextBox 5"/>
          <p:cNvSpPr txBox="1">
            <a:spLocks noChangeArrowheads="1"/>
          </p:cNvSpPr>
          <p:nvPr/>
        </p:nvSpPr>
        <p:spPr bwMode="auto">
          <a:xfrm>
            <a:off x="5410200" y="304800"/>
            <a:ext cx="297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pic>
        <p:nvPicPr>
          <p:cNvPr id="22532" name="Picture 8" descr="quant.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04800"/>
            <a:ext cx="343535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1110</TotalTime>
  <Words>5164</Words>
  <Application>Microsoft Office PowerPoint</Application>
  <PresentationFormat>On-screen Show (4:3)</PresentationFormat>
  <Paragraphs>1494</Paragraphs>
  <Slides>116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116</vt:i4>
      </vt:variant>
    </vt:vector>
  </HeadingPairs>
  <TitlesOfParts>
    <vt:vector size="120"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 12-5</vt:lpstr>
      <vt:lpstr>PowerPoint Presentation</vt:lpstr>
      <vt:lpstr>PowerPoint Presentation</vt:lpstr>
      <vt:lpstr>LE 12-15</vt:lpstr>
      <vt:lpstr>PowerPoint Presentation</vt:lpstr>
      <vt:lpstr>PowerPoint Presentation</vt:lpstr>
      <vt:lpstr>PowerPoint Presentation</vt:lpstr>
      <vt:lpstr>PowerPoint Presentation</vt:lpstr>
      <vt:lpstr>PowerPoint Presentation</vt:lpstr>
      <vt:lpstr>PowerPoint Presentation</vt:lpstr>
      <vt:lpstr>LE 12-6aa</vt:lpstr>
      <vt:lpstr>LE 12-6ba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Furman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Furman User</dc:creator>
  <cp:lastModifiedBy>Wade Worthen</cp:lastModifiedBy>
  <cp:revision>67</cp:revision>
  <dcterms:created xsi:type="dcterms:W3CDTF">2009-05-22T13:20:03Z</dcterms:created>
  <dcterms:modified xsi:type="dcterms:W3CDTF">2016-06-01T00:43:18Z</dcterms:modified>
</cp:coreProperties>
</file>