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73" r:id="rId8"/>
    <p:sldId id="274" r:id="rId9"/>
    <p:sldId id="268" r:id="rId10"/>
    <p:sldId id="269" r:id="rId11"/>
    <p:sldId id="271" r:id="rId12"/>
    <p:sldId id="272" r:id="rId13"/>
    <p:sldId id="270" r:id="rId14"/>
    <p:sldId id="275" r:id="rId15"/>
    <p:sldId id="276" r:id="rId16"/>
    <p:sldId id="277" r:id="rId17"/>
    <p:sldId id="278" r:id="rId18"/>
    <p:sldId id="279" r:id="rId19"/>
    <p:sldId id="280" r:id="rId20"/>
    <p:sldId id="281" r:id="rId21"/>
    <p:sldId id="282" r:id="rId22"/>
    <p:sldId id="283" r:id="rId23"/>
    <p:sldId id="289" r:id="rId24"/>
    <p:sldId id="284" r:id="rId25"/>
    <p:sldId id="290" r:id="rId26"/>
    <p:sldId id="292" r:id="rId27"/>
    <p:sldId id="293" r:id="rId28"/>
    <p:sldId id="294" r:id="rId29"/>
    <p:sldId id="295" r:id="rId30"/>
    <p:sldId id="296" r:id="rId31"/>
    <p:sldId id="297" r:id="rId32"/>
    <p:sldId id="298" r:id="rId33"/>
    <p:sldId id="299" r:id="rId34"/>
    <p:sldId id="300" r:id="rId35"/>
    <p:sldId id="301" r:id="rId36"/>
    <p:sldId id="303" r:id="rId37"/>
    <p:sldId id="304" r:id="rId38"/>
    <p:sldId id="305" r:id="rId39"/>
    <p:sldId id="306" r:id="rId40"/>
    <p:sldId id="307" r:id="rId41"/>
    <p:sldId id="308" r:id="rId42"/>
    <p:sldId id="309"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5" autoAdjust="0"/>
    <p:restoredTop sz="86477" autoAdjust="0"/>
  </p:normalViewPr>
  <p:slideViewPr>
    <p:cSldViewPr>
      <p:cViewPr varScale="1">
        <p:scale>
          <a:sx n="73" d="100"/>
          <a:sy n="73" d="100"/>
        </p:scale>
        <p:origin x="1109"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C0683CF-4E54-45DC-AD0C-61701248DDB9}" type="datetimeFigureOut">
              <a:rPr lang="en-US"/>
              <a:pPr>
                <a:defRPr/>
              </a:pPr>
              <a:t>6/16/2016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480F005-4821-4A71-A09E-16BF592794B0}" type="slidenum">
              <a:rPr lang="en-US" altLang="en-US"/>
              <a:pPr/>
              <a:t>‹#›</a:t>
            </a:fld>
            <a:endParaRPr lang="en-US" altLang="en-US"/>
          </a:p>
        </p:txBody>
      </p:sp>
    </p:spTree>
    <p:extLst>
      <p:ext uri="{BB962C8B-B14F-4D97-AF65-F5344CB8AC3E}">
        <p14:creationId xmlns:p14="http://schemas.microsoft.com/office/powerpoint/2010/main" val="417118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36F723-4428-420E-BDC6-EF2C6E93D769}" type="datetimeFigureOut">
              <a:rPr lang="en-US"/>
              <a:pPr>
                <a:defRPr/>
              </a:pPr>
              <a:t>6/16/2016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2F1BCB2-1752-4EBD-9403-46B9600BFD42}" type="slidenum">
              <a:rPr lang="en-US" altLang="en-US"/>
              <a:pPr/>
              <a:t>‹#›</a:t>
            </a:fld>
            <a:endParaRPr lang="en-US" altLang="en-US"/>
          </a:p>
        </p:txBody>
      </p:sp>
    </p:spTree>
    <p:extLst>
      <p:ext uri="{BB962C8B-B14F-4D97-AF65-F5344CB8AC3E}">
        <p14:creationId xmlns:p14="http://schemas.microsoft.com/office/powerpoint/2010/main" val="308246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BCE057-37C9-445F-AA48-B73F62769E70}" type="datetimeFigureOut">
              <a:rPr lang="en-US"/>
              <a:pPr>
                <a:defRPr/>
              </a:pPr>
              <a:t>6/16/2016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0EC2A3-1D63-460C-AFF1-E2D1101EC180}" type="slidenum">
              <a:rPr lang="en-US" altLang="en-US"/>
              <a:pPr/>
              <a:t>‹#›</a:t>
            </a:fld>
            <a:endParaRPr lang="en-US" altLang="en-US"/>
          </a:p>
        </p:txBody>
      </p:sp>
    </p:spTree>
    <p:extLst>
      <p:ext uri="{BB962C8B-B14F-4D97-AF65-F5344CB8AC3E}">
        <p14:creationId xmlns:p14="http://schemas.microsoft.com/office/powerpoint/2010/main" val="300269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C2829C-14E4-428B-962E-C2E61093CD33}" type="datetimeFigureOut">
              <a:rPr lang="en-US"/>
              <a:pPr>
                <a:defRPr/>
              </a:pPr>
              <a:t>6/16/2016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B508B0-6225-4321-BD5B-DC295B988B18}" type="slidenum">
              <a:rPr lang="en-US" altLang="en-US"/>
              <a:pPr/>
              <a:t>‹#›</a:t>
            </a:fld>
            <a:endParaRPr lang="en-US" altLang="en-US"/>
          </a:p>
        </p:txBody>
      </p:sp>
    </p:spTree>
    <p:extLst>
      <p:ext uri="{BB962C8B-B14F-4D97-AF65-F5344CB8AC3E}">
        <p14:creationId xmlns:p14="http://schemas.microsoft.com/office/powerpoint/2010/main" val="240211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87BAE5-3242-471B-9F31-8DBAB283EADB}" type="datetimeFigureOut">
              <a:rPr lang="en-US"/>
              <a:pPr>
                <a:defRPr/>
              </a:pPr>
              <a:t>6/16/2016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D973A7B-2DD2-438C-B46C-907088390B92}" type="slidenum">
              <a:rPr lang="en-US" altLang="en-US"/>
              <a:pPr/>
              <a:t>‹#›</a:t>
            </a:fld>
            <a:endParaRPr lang="en-US" altLang="en-US"/>
          </a:p>
        </p:txBody>
      </p:sp>
    </p:spTree>
    <p:extLst>
      <p:ext uri="{BB962C8B-B14F-4D97-AF65-F5344CB8AC3E}">
        <p14:creationId xmlns:p14="http://schemas.microsoft.com/office/powerpoint/2010/main" val="252504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06D45AF-078A-40AC-953C-F0A3D3C2C95A}" type="datetimeFigureOut">
              <a:rPr lang="en-US"/>
              <a:pPr>
                <a:defRPr/>
              </a:pPr>
              <a:t>6/16/2016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EA1D8BB-A926-493D-88CA-B0988A14E5CD}" type="slidenum">
              <a:rPr lang="en-US" altLang="en-US"/>
              <a:pPr/>
              <a:t>‹#›</a:t>
            </a:fld>
            <a:endParaRPr lang="en-US" altLang="en-US"/>
          </a:p>
        </p:txBody>
      </p:sp>
    </p:spTree>
    <p:extLst>
      <p:ext uri="{BB962C8B-B14F-4D97-AF65-F5344CB8AC3E}">
        <p14:creationId xmlns:p14="http://schemas.microsoft.com/office/powerpoint/2010/main" val="318933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658758-D86E-428F-925F-2306397BAC91}" type="datetimeFigureOut">
              <a:rPr lang="en-US"/>
              <a:pPr>
                <a:defRPr/>
              </a:pPr>
              <a:t>6/16/2016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65E0BB5-E600-4E5A-BE0A-591B582D7779}" type="slidenum">
              <a:rPr lang="en-US" altLang="en-US"/>
              <a:pPr/>
              <a:t>‹#›</a:t>
            </a:fld>
            <a:endParaRPr lang="en-US" altLang="en-US"/>
          </a:p>
        </p:txBody>
      </p:sp>
    </p:spTree>
    <p:extLst>
      <p:ext uri="{BB962C8B-B14F-4D97-AF65-F5344CB8AC3E}">
        <p14:creationId xmlns:p14="http://schemas.microsoft.com/office/powerpoint/2010/main" val="153851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4C8F06-79EA-4B5C-AABF-97E2E312B890}" type="datetimeFigureOut">
              <a:rPr lang="en-US"/>
              <a:pPr>
                <a:defRPr/>
              </a:pPr>
              <a:t>6/16/2016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EDACDFC-AFB8-4EC0-94D5-7D5186880006}" type="slidenum">
              <a:rPr lang="en-US" altLang="en-US"/>
              <a:pPr/>
              <a:t>‹#›</a:t>
            </a:fld>
            <a:endParaRPr lang="en-US" altLang="en-US"/>
          </a:p>
        </p:txBody>
      </p:sp>
    </p:spTree>
    <p:extLst>
      <p:ext uri="{BB962C8B-B14F-4D97-AF65-F5344CB8AC3E}">
        <p14:creationId xmlns:p14="http://schemas.microsoft.com/office/powerpoint/2010/main" val="267859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509C1C-FC4A-44D4-96F6-FCA84CFA98C5}" type="datetimeFigureOut">
              <a:rPr lang="en-US"/>
              <a:pPr>
                <a:defRPr/>
              </a:pPr>
              <a:t>6/16/2016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135080E-3057-4DB5-AF9A-7DC00912921C}" type="slidenum">
              <a:rPr lang="en-US" altLang="en-US"/>
              <a:pPr/>
              <a:t>‹#›</a:t>
            </a:fld>
            <a:endParaRPr lang="en-US" altLang="en-US"/>
          </a:p>
        </p:txBody>
      </p:sp>
    </p:spTree>
    <p:extLst>
      <p:ext uri="{BB962C8B-B14F-4D97-AF65-F5344CB8AC3E}">
        <p14:creationId xmlns:p14="http://schemas.microsoft.com/office/powerpoint/2010/main" val="48019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E35486-FF4C-4598-8301-3613BF19C88D}" type="datetimeFigureOut">
              <a:rPr lang="en-US"/>
              <a:pPr>
                <a:defRPr/>
              </a:pPr>
              <a:t>6/16/2016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4BDB248-4206-4C7A-A9B3-36E4B7CF8695}" type="slidenum">
              <a:rPr lang="en-US" altLang="en-US"/>
              <a:pPr/>
              <a:t>‹#›</a:t>
            </a:fld>
            <a:endParaRPr lang="en-US" altLang="en-US"/>
          </a:p>
        </p:txBody>
      </p:sp>
    </p:spTree>
    <p:extLst>
      <p:ext uri="{BB962C8B-B14F-4D97-AF65-F5344CB8AC3E}">
        <p14:creationId xmlns:p14="http://schemas.microsoft.com/office/powerpoint/2010/main" val="251249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12932A-5C66-4F8F-8850-71B46C4E006E}" type="datetimeFigureOut">
              <a:rPr lang="en-US"/>
              <a:pPr>
                <a:defRPr/>
              </a:pPr>
              <a:t>6/16/2016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E580294-AB43-490F-9C9F-57563F182DE0}" type="slidenum">
              <a:rPr lang="en-US" altLang="en-US"/>
              <a:pPr/>
              <a:t>‹#›</a:t>
            </a:fld>
            <a:endParaRPr lang="en-US" altLang="en-US"/>
          </a:p>
        </p:txBody>
      </p:sp>
    </p:spTree>
    <p:extLst>
      <p:ext uri="{BB962C8B-B14F-4D97-AF65-F5344CB8AC3E}">
        <p14:creationId xmlns:p14="http://schemas.microsoft.com/office/powerpoint/2010/main" val="261272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CB18EEA-2810-4753-B5DD-FD9205742F4F}" type="datetimeFigureOut">
              <a:rPr lang="en-US"/>
              <a:pPr>
                <a:defRPr/>
              </a:pPr>
              <a:t>6/16/2016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EA168C0-102C-4241-BC12-C47F05ABCC9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don-lindsay-archive.org/creation/snails.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ciencemag.org/cgi/content/full/314/5803/1238/F2" TargetMode="Externa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cienceblogs.com/pharyngula/2008/10/27/epidexipteryx_lg.php" TargetMode="Externa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upload.wikimedia.org/wikipedia/commons/a/af/Microraptor_gui_holotype.png" TargetMode="Externa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upload.wikimedia.org/wikipedia/commons/d/d0/Sinosauropteryx_mmartyniuk_solosml.png" TargetMode="Externa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hyperlink" Target="http://upload.wikimedia.org/wikipedia/commons/c/c5/Sinosauropteryxfossil.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upload.wikimedia.org/wikipedia/commons/2/2c/Tianyulong_BW.jpg" TargetMode="Externa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upload.wikimedia.org/wikipedia/commons/2/2c/Tianyulong_BW.jpg" TargetMode="External"/><Relationship Id="rId7" Type="http://schemas.openxmlformats.org/officeDocument/2006/relationships/hyperlink" Target="http://upload.wikimedia.org/wikipedia/commons/d/d0/Sinosauropteryx_mmartyniuk_solosml.png" TargetMode="Externa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10" Type="http://schemas.openxmlformats.org/officeDocument/2006/relationships/image" Target="../media/image31.png"/><Relationship Id="rId4" Type="http://schemas.openxmlformats.org/officeDocument/2006/relationships/image" Target="../media/image44.jpeg"/><Relationship Id="rId9" Type="http://schemas.openxmlformats.org/officeDocument/2006/relationships/image" Target="../media/image48.jpeg"/></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jhered.oxfordjournals.org/content/92/6/469/F2.large.jp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228600" y="228600"/>
            <a:ext cx="8305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Modern Evolutionary Biology </a:t>
            </a:r>
          </a:p>
          <a:p>
            <a:pPr eaLnBrk="1" hangingPunct="1"/>
            <a:r>
              <a:rPr lang="en-US" altLang="en-US">
                <a:solidFill>
                  <a:srgbClr val="0070C0"/>
                </a:solidFill>
                <a:latin typeface="Calibri" panose="020F0502020204030204" pitchFamily="34" charset="0"/>
              </a:rPr>
              <a:t>I. Population Genetics</a:t>
            </a:r>
          </a:p>
          <a:p>
            <a:pPr eaLnBrk="1" hangingPunct="1"/>
            <a:r>
              <a:rPr lang="en-US" altLang="en-US">
                <a:solidFill>
                  <a:srgbClr val="0070C0"/>
                </a:solidFill>
                <a:latin typeface="Calibri" panose="020F0502020204030204" pitchFamily="34" charset="0"/>
              </a:rPr>
              <a:t>II. Genes and Development: "Evo-Devo" </a:t>
            </a:r>
          </a:p>
          <a:p>
            <a:pPr eaLnBrk="1" hangingPunct="1"/>
            <a:r>
              <a:rPr lang="en-US" altLang="en-US" sz="1600" b="1">
                <a:solidFill>
                  <a:srgbClr val="FF0000"/>
                </a:solidFill>
                <a:latin typeface="Calibri" panose="020F0502020204030204" pitchFamily="34" charset="0"/>
              </a:rPr>
              <a:t>   A. Overview</a:t>
            </a:r>
          </a:p>
        </p:txBody>
      </p:sp>
      <p:grpSp>
        <p:nvGrpSpPr>
          <p:cNvPr id="2051" name="Group 8"/>
          <p:cNvGrpSpPr>
            <a:grpSpLocks/>
          </p:cNvGrpSpPr>
          <p:nvPr/>
        </p:nvGrpSpPr>
        <p:grpSpPr bwMode="auto">
          <a:xfrm>
            <a:off x="304800" y="1600200"/>
            <a:ext cx="4267200" cy="2819400"/>
            <a:chOff x="304800" y="2362200"/>
            <a:chExt cx="4267200" cy="2819400"/>
          </a:xfrm>
        </p:grpSpPr>
        <p:sp>
          <p:nvSpPr>
            <p:cNvPr id="7" name="Rectangle 6"/>
            <p:cNvSpPr/>
            <p:nvPr/>
          </p:nvSpPr>
          <p:spPr>
            <a:xfrm>
              <a:off x="304800" y="2362200"/>
              <a:ext cx="4267200" cy="2819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7" name="Picture 2" descr="http://soe.ucdavis.edu/ss0708/eghbalis/Notes/Images/meekh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3968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Box 3"/>
            <p:cNvSpPr txBox="1">
              <a:spLocks noChangeArrowheads="1"/>
            </p:cNvSpPr>
            <p:nvPr/>
          </p:nvSpPr>
          <p:spPr bwMode="auto">
            <a:xfrm>
              <a:off x="457200" y="2362200"/>
              <a:ext cx="388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latin typeface="Calibri" panose="020F0502020204030204" pitchFamily="34" charset="0"/>
                </a:rPr>
                <a:t>Can changes like this….</a:t>
              </a:r>
            </a:p>
          </p:txBody>
        </p:sp>
      </p:grpSp>
      <p:grpSp>
        <p:nvGrpSpPr>
          <p:cNvPr id="2052" name="Group 9"/>
          <p:cNvGrpSpPr>
            <a:grpSpLocks/>
          </p:cNvGrpSpPr>
          <p:nvPr/>
        </p:nvGrpSpPr>
        <p:grpSpPr bwMode="auto">
          <a:xfrm>
            <a:off x="5029200" y="1600200"/>
            <a:ext cx="3810000" cy="4343400"/>
            <a:chOff x="5105400" y="2286000"/>
            <a:chExt cx="3810000" cy="4343400"/>
          </a:xfrm>
        </p:grpSpPr>
        <p:sp>
          <p:nvSpPr>
            <p:cNvPr id="8" name="Rectangle 7"/>
            <p:cNvSpPr/>
            <p:nvPr/>
          </p:nvSpPr>
          <p:spPr>
            <a:xfrm>
              <a:off x="5105400" y="2286000"/>
              <a:ext cx="3810000" cy="434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4" name="TextBox 4"/>
            <p:cNvSpPr txBox="1">
              <a:spLocks noChangeArrowheads="1"/>
            </p:cNvSpPr>
            <p:nvPr/>
          </p:nvSpPr>
          <p:spPr bwMode="auto">
            <a:xfrm>
              <a:off x="5562600" y="2286000"/>
              <a:ext cx="297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…explain changes like this?</a:t>
              </a:r>
            </a:p>
          </p:txBody>
        </p:sp>
        <p:pic>
          <p:nvPicPr>
            <p:cNvPr id="2055" name="Picture 4" descr="http://ny-image1.etsy.com/il_fullxfull.989890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95600"/>
              <a:ext cx="3657600" cy="365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228600" y="228600"/>
            <a:ext cx="83058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Modern Evolutionary Biology </a:t>
            </a:r>
          </a:p>
          <a:p>
            <a:pPr eaLnBrk="1" hangingPunct="1"/>
            <a:r>
              <a:rPr lang="en-US" altLang="en-US">
                <a:solidFill>
                  <a:srgbClr val="0070C0"/>
                </a:solidFill>
                <a:latin typeface="Calibri" panose="020F0502020204030204" pitchFamily="34" charset="0"/>
              </a:rPr>
              <a:t>I. Population Genetics</a:t>
            </a:r>
          </a:p>
          <a:p>
            <a:pPr eaLnBrk="1" hangingPunct="1"/>
            <a:r>
              <a:rPr lang="en-US" altLang="en-US">
                <a:solidFill>
                  <a:srgbClr val="0070C0"/>
                </a:solidFill>
                <a:latin typeface="Calibri" panose="020F0502020204030204" pitchFamily="34" charset="0"/>
              </a:rPr>
              <a:t>II. Genes and Development: "Evo-Devo" </a:t>
            </a:r>
          </a:p>
          <a:p>
            <a:pPr eaLnBrk="1" hangingPunct="1"/>
            <a:r>
              <a:rPr lang="en-US" altLang="en-US" sz="1600" b="1">
                <a:solidFill>
                  <a:srgbClr val="FF0000"/>
                </a:solidFill>
                <a:latin typeface="Calibri" panose="020F0502020204030204" pitchFamily="34" charset="0"/>
              </a:rPr>
              <a:t>   A. Overview</a:t>
            </a:r>
          </a:p>
          <a:p>
            <a:pPr eaLnBrk="1" hangingPunct="1"/>
            <a:r>
              <a:rPr lang="en-US" altLang="en-US" sz="1600" b="1">
                <a:solidFill>
                  <a:srgbClr val="FF0000"/>
                </a:solidFill>
                <a:latin typeface="Calibri" panose="020F0502020204030204" pitchFamily="34" charset="0"/>
              </a:rPr>
              <a:t>   B. Homeotic  Genes</a:t>
            </a:r>
          </a:p>
          <a:p>
            <a:pPr eaLnBrk="1" hangingPunct="1"/>
            <a:r>
              <a:rPr lang="en-US" altLang="en-US" sz="1600" b="1">
                <a:solidFill>
                  <a:srgbClr val="FF0000"/>
                </a:solidFill>
                <a:latin typeface="Calibri" panose="020F0502020204030204" pitchFamily="34" charset="0"/>
              </a:rPr>
              <a:t>   C. Environmental Effects and Phenotypic Plasticity</a:t>
            </a:r>
          </a:p>
          <a:p>
            <a:pPr eaLnBrk="1" hangingPunct="1"/>
            <a:r>
              <a:rPr lang="en-US" altLang="en-US" sz="1600" b="1">
                <a:solidFill>
                  <a:srgbClr val="FF0000"/>
                </a:solidFill>
                <a:latin typeface="Calibri" panose="020F0502020204030204" pitchFamily="34" charset="0"/>
              </a:rPr>
              <a:t>   D. Regulation and Selection</a:t>
            </a:r>
          </a:p>
          <a:p>
            <a:pPr eaLnBrk="1" hangingPunct="1"/>
            <a:r>
              <a:rPr lang="en-US" altLang="en-US" sz="1600" b="1">
                <a:solidFill>
                  <a:srgbClr val="FF0000"/>
                </a:solidFill>
                <a:latin typeface="Calibri" panose="020F0502020204030204" pitchFamily="34" charset="0"/>
              </a:rPr>
              <a:t>   E. Allometry and Speciation</a:t>
            </a:r>
            <a:endParaRPr lang="en-US" altLang="en-US" sz="1600" b="1">
              <a:latin typeface="Calibri" panose="020F0502020204030204" pitchFamily="34" charset="0"/>
            </a:endParaRPr>
          </a:p>
        </p:txBody>
      </p:sp>
      <p:sp>
        <p:nvSpPr>
          <p:cNvPr id="15363" name="TextBox 5"/>
          <p:cNvSpPr txBox="1">
            <a:spLocks noChangeArrowheads="1"/>
          </p:cNvSpPr>
          <p:nvPr/>
        </p:nvSpPr>
        <p:spPr bwMode="auto">
          <a:xfrm>
            <a:off x="457200" y="2743200"/>
            <a:ext cx="2971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Allometry – difference in growth rates of different body parts – causes change in body proportionality</a:t>
            </a:r>
          </a:p>
        </p:txBody>
      </p:sp>
      <p:pic>
        <p:nvPicPr>
          <p:cNvPr id="15364" name="Picture 4" descr="homolog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876425"/>
            <a:ext cx="4065588"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228600" y="228600"/>
            <a:ext cx="83058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70C0"/>
                </a:solidFill>
                <a:latin typeface="Calibri" panose="020F0502020204030204" pitchFamily="34" charset="0"/>
              </a:rPr>
              <a:t>II. Genes and Development: "Evo-Devo" </a:t>
            </a:r>
          </a:p>
          <a:p>
            <a:pPr eaLnBrk="1" hangingPunct="1"/>
            <a:r>
              <a:rPr lang="en-US" altLang="en-US" sz="1600" b="1">
                <a:solidFill>
                  <a:srgbClr val="FF0000"/>
                </a:solidFill>
                <a:latin typeface="Calibri" panose="020F0502020204030204" pitchFamily="34" charset="0"/>
              </a:rPr>
              <a:t>   A. Overview</a:t>
            </a:r>
          </a:p>
          <a:p>
            <a:pPr eaLnBrk="1" hangingPunct="1"/>
            <a:r>
              <a:rPr lang="en-US" altLang="en-US" sz="1600" b="1">
                <a:solidFill>
                  <a:srgbClr val="FF0000"/>
                </a:solidFill>
                <a:latin typeface="Calibri" panose="020F0502020204030204" pitchFamily="34" charset="0"/>
              </a:rPr>
              <a:t>   B. Homeotic  Genes</a:t>
            </a:r>
          </a:p>
          <a:p>
            <a:pPr eaLnBrk="1" hangingPunct="1"/>
            <a:r>
              <a:rPr lang="en-US" altLang="en-US" sz="1600" b="1">
                <a:solidFill>
                  <a:srgbClr val="FF0000"/>
                </a:solidFill>
                <a:latin typeface="Calibri" panose="020F0502020204030204" pitchFamily="34" charset="0"/>
              </a:rPr>
              <a:t>   C. Environmental Effects and Phenotypic Plasticity</a:t>
            </a:r>
          </a:p>
          <a:p>
            <a:pPr eaLnBrk="1" hangingPunct="1"/>
            <a:r>
              <a:rPr lang="en-US" altLang="en-US" sz="1600" b="1">
                <a:solidFill>
                  <a:srgbClr val="FF0000"/>
                </a:solidFill>
                <a:latin typeface="Calibri" panose="020F0502020204030204" pitchFamily="34" charset="0"/>
              </a:rPr>
              <a:t>   D. Allometry and Speciation</a:t>
            </a:r>
            <a:endParaRPr lang="en-US" altLang="en-US" sz="1600" b="1">
              <a:latin typeface="Calibri" panose="020F0502020204030204" pitchFamily="34" charset="0"/>
            </a:endParaRPr>
          </a:p>
        </p:txBody>
      </p:sp>
      <p:pic>
        <p:nvPicPr>
          <p:cNvPr id="17411" name="Picture 8" descr="9dev1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133600"/>
            <a:ext cx="514985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228600" y="228600"/>
            <a:ext cx="83058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70C0"/>
                </a:solidFill>
                <a:latin typeface="Calibri" panose="020F0502020204030204" pitchFamily="34" charset="0"/>
              </a:rPr>
              <a:t>II. Genes and Development: "Evo-Devo" </a:t>
            </a:r>
          </a:p>
          <a:p>
            <a:pPr eaLnBrk="1" hangingPunct="1"/>
            <a:r>
              <a:rPr lang="en-US" altLang="en-US" sz="1600" b="1">
                <a:solidFill>
                  <a:srgbClr val="FF0000"/>
                </a:solidFill>
                <a:latin typeface="Calibri" panose="020F0502020204030204" pitchFamily="34" charset="0"/>
              </a:rPr>
              <a:t>   A. Overview</a:t>
            </a:r>
          </a:p>
          <a:p>
            <a:pPr eaLnBrk="1" hangingPunct="1"/>
            <a:r>
              <a:rPr lang="en-US" altLang="en-US" sz="1600" b="1">
                <a:solidFill>
                  <a:srgbClr val="FF0000"/>
                </a:solidFill>
                <a:latin typeface="Calibri" panose="020F0502020204030204" pitchFamily="34" charset="0"/>
              </a:rPr>
              <a:t>   B. Homeotic  Genes</a:t>
            </a:r>
          </a:p>
          <a:p>
            <a:pPr eaLnBrk="1" hangingPunct="1"/>
            <a:r>
              <a:rPr lang="en-US" altLang="en-US" sz="1600" b="1">
                <a:solidFill>
                  <a:srgbClr val="FF0000"/>
                </a:solidFill>
                <a:latin typeface="Calibri" panose="020F0502020204030204" pitchFamily="34" charset="0"/>
              </a:rPr>
              <a:t>   C. Environmental Effects and Phenotypic Plasticity</a:t>
            </a:r>
          </a:p>
          <a:p>
            <a:pPr eaLnBrk="1" hangingPunct="1"/>
            <a:r>
              <a:rPr lang="en-US" altLang="en-US" sz="1600" b="1">
                <a:solidFill>
                  <a:srgbClr val="FF0000"/>
                </a:solidFill>
                <a:latin typeface="Calibri" panose="020F0502020204030204" pitchFamily="34" charset="0"/>
              </a:rPr>
              <a:t>   D. Allometry and Speciation</a:t>
            </a:r>
            <a:endParaRPr lang="en-US" altLang="en-US" sz="1600" b="1">
              <a:latin typeface="Calibri" panose="020F0502020204030204" pitchFamily="34" charset="0"/>
            </a:endParaRPr>
          </a:p>
        </p:txBody>
      </p:sp>
      <p:pic>
        <p:nvPicPr>
          <p:cNvPr id="18435" name="Picture 3" descr="9dev1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65288"/>
            <a:ext cx="3309938"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9dev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47402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rot="10800000" flipV="1">
            <a:off x="3810000" y="3505200"/>
            <a:ext cx="19812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3352800" y="4267200"/>
            <a:ext cx="25146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3276600" y="4953000"/>
            <a:ext cx="27432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4038600" y="2819400"/>
            <a:ext cx="22860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8600" y="304800"/>
            <a:ext cx="8610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3300"/>
                </a:solidFill>
              </a:rPr>
              <a:t>	</a:t>
            </a:r>
          </a:p>
          <a:p>
            <a:pPr eaLnBrk="1" hangingPunct="1">
              <a:spcBef>
                <a:spcPct val="50000"/>
              </a:spcBef>
            </a:pPr>
            <a:endParaRPr lang="en-US" altLang="en-US" b="1">
              <a:solidFill>
                <a:srgbClr val="FF3300"/>
              </a:solidFill>
            </a:endParaRPr>
          </a:p>
        </p:txBody>
      </p:sp>
      <p:grpSp>
        <p:nvGrpSpPr>
          <p:cNvPr id="19459" name="Group 11"/>
          <p:cNvGrpSpPr>
            <a:grpSpLocks/>
          </p:cNvGrpSpPr>
          <p:nvPr/>
        </p:nvGrpSpPr>
        <p:grpSpPr bwMode="auto">
          <a:xfrm>
            <a:off x="304800" y="3276600"/>
            <a:ext cx="8153400" cy="2551113"/>
            <a:chOff x="304800" y="3276600"/>
            <a:chExt cx="8153400" cy="2551113"/>
          </a:xfrm>
        </p:grpSpPr>
        <p:sp>
          <p:nvSpPr>
            <p:cNvPr id="19461" name="Text Box 3"/>
            <p:cNvSpPr txBox="1">
              <a:spLocks noChangeArrowheads="1"/>
            </p:cNvSpPr>
            <p:nvPr/>
          </p:nvSpPr>
          <p:spPr bwMode="auto">
            <a:xfrm>
              <a:off x="304800" y="32766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chemeClr val="accent2"/>
                  </a:solidFill>
                </a:rPr>
                <a:t>Sources of Variation</a:t>
              </a:r>
            </a:p>
          </p:txBody>
        </p:sp>
        <p:sp>
          <p:nvSpPr>
            <p:cNvPr id="19462" name="Text Box 4"/>
            <p:cNvSpPr txBox="1">
              <a:spLocks noChangeArrowheads="1"/>
            </p:cNvSpPr>
            <p:nvPr/>
          </p:nvSpPr>
          <p:spPr bwMode="auto">
            <a:xfrm>
              <a:off x="5791200" y="32766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chemeClr val="accent2"/>
                  </a:solidFill>
                </a:rPr>
                <a:t>Agents of Change</a:t>
              </a:r>
            </a:p>
          </p:txBody>
        </p:sp>
        <p:sp>
          <p:nvSpPr>
            <p:cNvPr id="19463" name="Text Box 5"/>
            <p:cNvSpPr txBox="1">
              <a:spLocks noChangeArrowheads="1"/>
            </p:cNvSpPr>
            <p:nvPr/>
          </p:nvSpPr>
          <p:spPr bwMode="auto">
            <a:xfrm>
              <a:off x="609600" y="4267200"/>
              <a:ext cx="2057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Mutation</a:t>
              </a:r>
            </a:p>
            <a:p>
              <a:pPr eaLnBrk="1" hangingPunct="1">
                <a:spcBef>
                  <a:spcPct val="50000"/>
                </a:spcBef>
              </a:pPr>
              <a:r>
                <a:rPr lang="en-US" altLang="en-US"/>
                <a:t>Recombination</a:t>
              </a:r>
            </a:p>
          </p:txBody>
        </p:sp>
        <p:sp>
          <p:nvSpPr>
            <p:cNvPr id="19464" name="Text Box 6"/>
            <p:cNvSpPr txBox="1">
              <a:spLocks noChangeArrowheads="1"/>
            </p:cNvSpPr>
            <p:nvPr/>
          </p:nvSpPr>
          <p:spPr bwMode="auto">
            <a:xfrm>
              <a:off x="5867400" y="3810000"/>
              <a:ext cx="25908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Selection</a:t>
              </a:r>
            </a:p>
            <a:p>
              <a:pPr eaLnBrk="1" hangingPunct="1">
                <a:spcBef>
                  <a:spcPct val="50000"/>
                </a:spcBef>
              </a:pPr>
              <a:r>
                <a:rPr lang="en-US" altLang="en-US"/>
                <a:t>Drift</a:t>
              </a:r>
            </a:p>
            <a:p>
              <a:pPr eaLnBrk="1" hangingPunct="1">
                <a:spcBef>
                  <a:spcPct val="50000"/>
                </a:spcBef>
              </a:pPr>
              <a:r>
                <a:rPr lang="en-US" altLang="en-US"/>
                <a:t>Mutation</a:t>
              </a:r>
            </a:p>
            <a:p>
              <a:pPr eaLnBrk="1" hangingPunct="1">
                <a:spcBef>
                  <a:spcPct val="50000"/>
                </a:spcBef>
              </a:pPr>
              <a:r>
                <a:rPr lang="en-US" altLang="en-US"/>
                <a:t>Migration</a:t>
              </a:r>
            </a:p>
            <a:p>
              <a:pPr eaLnBrk="1" hangingPunct="1">
                <a:spcBef>
                  <a:spcPct val="50000"/>
                </a:spcBef>
              </a:pPr>
              <a:r>
                <a:rPr lang="en-US" altLang="en-US"/>
                <a:t>Non-Random Mating</a:t>
              </a:r>
            </a:p>
          </p:txBody>
        </p:sp>
        <p:sp>
          <p:nvSpPr>
            <p:cNvPr id="19465" name="Text Box 7"/>
            <p:cNvSpPr txBox="1">
              <a:spLocks noChangeArrowheads="1"/>
            </p:cNvSpPr>
            <p:nvPr/>
          </p:nvSpPr>
          <p:spPr bwMode="auto">
            <a:xfrm rot="-5400000">
              <a:off x="3772693" y="4380707"/>
              <a:ext cx="205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accent2"/>
                  </a:solidFill>
                </a:rPr>
                <a:t>VARIATION</a:t>
              </a:r>
            </a:p>
          </p:txBody>
        </p:sp>
        <p:sp>
          <p:nvSpPr>
            <p:cNvPr id="19466" name="AutoShape 8"/>
            <p:cNvSpPr>
              <a:spLocks noChangeArrowheads="1"/>
            </p:cNvSpPr>
            <p:nvPr/>
          </p:nvSpPr>
          <p:spPr bwMode="auto">
            <a:xfrm>
              <a:off x="2514600" y="3733800"/>
              <a:ext cx="2057400" cy="1981200"/>
            </a:xfrm>
            <a:prstGeom prst="rightArrowCallout">
              <a:avLst>
                <a:gd name="adj1" fmla="val 25000"/>
                <a:gd name="adj2" fmla="val 25000"/>
                <a:gd name="adj3" fmla="val 17308"/>
                <a:gd name="adj4" fmla="val 6666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67" name="Text Box 9"/>
            <p:cNvSpPr txBox="1">
              <a:spLocks noChangeArrowheads="1"/>
            </p:cNvSpPr>
            <p:nvPr/>
          </p:nvSpPr>
          <p:spPr bwMode="auto">
            <a:xfrm rot="-5400000">
              <a:off x="2180432" y="4296568"/>
              <a:ext cx="2057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chemeClr val="accent2"/>
                  </a:solidFill>
                </a:rPr>
                <a:t>   PHYSIOLOGY</a:t>
              </a:r>
            </a:p>
            <a:p>
              <a:pPr algn="ctr" eaLnBrk="1" hangingPunct="1">
                <a:spcBef>
                  <a:spcPct val="50000"/>
                </a:spcBef>
              </a:pPr>
              <a:r>
                <a:rPr lang="en-US" altLang="en-US" b="1">
                  <a:solidFill>
                    <a:schemeClr val="accent2"/>
                  </a:solidFill>
                </a:rPr>
                <a:t>DEVELOPMENT</a:t>
              </a:r>
            </a:p>
          </p:txBody>
        </p:sp>
        <p:sp>
          <p:nvSpPr>
            <p:cNvPr id="19468" name="AutoShape 10"/>
            <p:cNvSpPr>
              <a:spLocks noChangeArrowheads="1"/>
            </p:cNvSpPr>
            <p:nvPr/>
          </p:nvSpPr>
          <p:spPr bwMode="auto">
            <a:xfrm>
              <a:off x="533400" y="3733800"/>
              <a:ext cx="1905000" cy="1905000"/>
            </a:xfrm>
            <a:prstGeom prst="rightArrow">
              <a:avLst>
                <a:gd name="adj1" fmla="val 50000"/>
                <a:gd name="adj2" fmla="val 25000"/>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19460" name="TextBox 2"/>
          <p:cNvSpPr txBox="1">
            <a:spLocks noChangeArrowheads="1"/>
          </p:cNvSpPr>
          <p:nvPr/>
        </p:nvSpPr>
        <p:spPr bwMode="auto">
          <a:xfrm>
            <a:off x="228600" y="228600"/>
            <a:ext cx="83058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70C0"/>
                </a:solidFill>
                <a:latin typeface="Calibri" panose="020F0502020204030204" pitchFamily="34" charset="0"/>
              </a:rPr>
              <a:t>II. Genes and Development: "Evo-Devo" </a:t>
            </a:r>
          </a:p>
          <a:p>
            <a:pPr eaLnBrk="1" hangingPunct="1"/>
            <a:r>
              <a:rPr lang="en-US" altLang="en-US" sz="1600" b="1">
                <a:solidFill>
                  <a:srgbClr val="FF0000"/>
                </a:solidFill>
                <a:latin typeface="Calibri" panose="020F0502020204030204" pitchFamily="34" charset="0"/>
              </a:rPr>
              <a:t>   A. Overview</a:t>
            </a:r>
          </a:p>
          <a:p>
            <a:pPr eaLnBrk="1" hangingPunct="1"/>
            <a:r>
              <a:rPr lang="en-US" altLang="en-US" sz="1600" b="1">
                <a:solidFill>
                  <a:srgbClr val="FF0000"/>
                </a:solidFill>
                <a:latin typeface="Calibri" panose="020F0502020204030204" pitchFamily="34" charset="0"/>
              </a:rPr>
              <a:t>   B. Homeotic  Genes</a:t>
            </a:r>
          </a:p>
          <a:p>
            <a:pPr eaLnBrk="1" hangingPunct="1"/>
            <a:r>
              <a:rPr lang="en-US" altLang="en-US" sz="1600" b="1">
                <a:solidFill>
                  <a:srgbClr val="FF0000"/>
                </a:solidFill>
                <a:latin typeface="Calibri" panose="020F0502020204030204" pitchFamily="34" charset="0"/>
              </a:rPr>
              <a:t>   C. Environmental Effects and Phenotypic Plasticity</a:t>
            </a:r>
          </a:p>
          <a:p>
            <a:pPr eaLnBrk="1" hangingPunct="1"/>
            <a:r>
              <a:rPr lang="en-US" altLang="en-US" sz="1600" b="1">
                <a:solidFill>
                  <a:srgbClr val="FF0000"/>
                </a:solidFill>
                <a:latin typeface="Calibri" panose="020F0502020204030204" pitchFamily="34" charset="0"/>
              </a:rPr>
              <a:t>   D. Allometry and Speciation</a:t>
            </a:r>
            <a:endParaRPr lang="en-US" altLang="en-US" sz="1600" b="1">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228600" y="228600"/>
            <a:ext cx="8610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Calibri" panose="020F0502020204030204" pitchFamily="34" charset="0"/>
              </a:rPr>
              <a:t>Modern Evolutionary Biology </a:t>
            </a:r>
          </a:p>
          <a:p>
            <a:pPr eaLnBrk="1" hangingPunct="1"/>
            <a:endParaRPr lang="en-US" altLang="en-US" sz="2000" b="1">
              <a:solidFill>
                <a:srgbClr val="0070C0"/>
              </a:solidFill>
              <a:latin typeface="Calibri" panose="020F0502020204030204" pitchFamily="34" charset="0"/>
            </a:endParaRPr>
          </a:p>
          <a:p>
            <a:pPr eaLnBrk="1" hangingPunct="1"/>
            <a:r>
              <a:rPr lang="en-US" altLang="en-US" sz="2000" b="1">
                <a:solidFill>
                  <a:srgbClr val="0070C0"/>
                </a:solidFill>
                <a:latin typeface="Calibri" panose="020F0502020204030204" pitchFamily="34" charset="0"/>
              </a:rPr>
              <a:t>I. Population Genetics</a:t>
            </a:r>
          </a:p>
          <a:p>
            <a:pPr eaLnBrk="1" hangingPunct="1"/>
            <a:r>
              <a:rPr lang="en-US" altLang="en-US" sz="2000" b="1">
                <a:solidFill>
                  <a:srgbClr val="0070C0"/>
                </a:solidFill>
                <a:latin typeface="Calibri" panose="020F0502020204030204" pitchFamily="34" charset="0"/>
              </a:rPr>
              <a:t>II. Genes and Development: "Evo-Devo"</a:t>
            </a:r>
          </a:p>
          <a:p>
            <a:pPr eaLnBrk="1" hangingPunct="1"/>
            <a:r>
              <a:rPr lang="en-US" altLang="en-US" sz="2000" b="1">
                <a:solidFill>
                  <a:srgbClr val="0070C0"/>
                </a:solidFill>
                <a:latin typeface="Calibri" panose="020F0502020204030204" pitchFamily="34" charset="0"/>
              </a:rPr>
              <a:t>III. Species</a:t>
            </a:r>
          </a:p>
          <a:p>
            <a:pPr eaLnBrk="1" hangingPunct="1"/>
            <a:r>
              <a:rPr lang="en-US" altLang="en-US" b="1">
                <a:solidFill>
                  <a:srgbClr val="FF0000"/>
                </a:solidFill>
                <a:latin typeface="Calibri" panose="020F0502020204030204" pitchFamily="34" charset="0"/>
              </a:rPr>
              <a:t>A. Overview</a:t>
            </a:r>
          </a:p>
        </p:txBody>
      </p:sp>
      <p:pic>
        <p:nvPicPr>
          <p:cNvPr id="2051" name="Picture 2" descr="http://farm4.static.flickr.com/3080/2911110510_516b50e7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438400"/>
            <a:ext cx="60198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284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2586038"/>
          </a:xfrm>
          <a:prstGeom prst="rect">
            <a:avLst/>
          </a:prstGeom>
          <a:noFill/>
        </p:spPr>
        <p:txBody>
          <a:bodyPr>
            <a:spAutoFit/>
          </a:bodyPr>
          <a:lstStyle/>
          <a:p>
            <a:pPr fontAlgn="auto">
              <a:spcBef>
                <a:spcPts val="0"/>
              </a:spcBef>
              <a:spcAft>
                <a:spcPts val="0"/>
              </a:spcAft>
              <a:defRPr/>
            </a:pPr>
            <a:r>
              <a:rPr lang="en-US" sz="2800" dirty="0">
                <a:latin typeface="+mn-lt"/>
              </a:rPr>
              <a:t>Modern Evolutionary Biology </a:t>
            </a:r>
          </a:p>
          <a:p>
            <a:pPr fontAlgn="auto">
              <a:spcBef>
                <a:spcPts val="0"/>
              </a:spcBef>
              <a:spcAft>
                <a:spcPts val="0"/>
              </a:spcAft>
              <a:defRPr/>
            </a:pPr>
            <a:endParaRPr lang="en-US" sz="2000" b="1" dirty="0">
              <a:solidFill>
                <a:srgbClr val="0070C0"/>
              </a:solidFill>
              <a:latin typeface="+mn-lt"/>
            </a:endParaRPr>
          </a:p>
          <a:p>
            <a:pPr fontAlgn="auto">
              <a:spcBef>
                <a:spcPts val="0"/>
              </a:spcBef>
              <a:spcAft>
                <a:spcPts val="0"/>
              </a:spcAft>
              <a:defRPr/>
            </a:pPr>
            <a:r>
              <a:rPr lang="en-US" sz="2000" b="1" dirty="0">
                <a:solidFill>
                  <a:srgbClr val="0070C0"/>
                </a:solidFill>
                <a:latin typeface="+mn-lt"/>
              </a:rPr>
              <a:t>I. Population Genetics</a:t>
            </a:r>
          </a:p>
          <a:p>
            <a:pPr fontAlgn="auto">
              <a:spcBef>
                <a:spcPts val="0"/>
              </a:spcBef>
              <a:spcAft>
                <a:spcPts val="0"/>
              </a:spcAft>
              <a:defRPr/>
            </a:pPr>
            <a:r>
              <a:rPr lang="en-US" sz="2000" b="1" dirty="0">
                <a:solidFill>
                  <a:srgbClr val="0070C0"/>
                </a:solidFill>
                <a:latin typeface="+mn-lt"/>
              </a:rPr>
              <a:t>II. Genes and Development: "</a:t>
            </a:r>
            <a:r>
              <a:rPr lang="en-US" sz="2000" b="1" dirty="0" err="1">
                <a:solidFill>
                  <a:srgbClr val="0070C0"/>
                </a:solidFill>
                <a:latin typeface="+mn-lt"/>
              </a:rPr>
              <a:t>Evo-Devo</a:t>
            </a:r>
            <a:r>
              <a:rPr lang="en-US" sz="2000" b="1" dirty="0">
                <a:solidFill>
                  <a:srgbClr val="0070C0"/>
                </a:solidFill>
                <a:latin typeface="+mn-lt"/>
              </a:rPr>
              <a:t>"</a:t>
            </a:r>
          </a:p>
          <a:p>
            <a:pPr fontAlgn="auto">
              <a:spcBef>
                <a:spcPts val="0"/>
              </a:spcBef>
              <a:spcAft>
                <a:spcPts val="0"/>
              </a:spcAft>
              <a:defRPr/>
            </a:pPr>
            <a:r>
              <a:rPr lang="en-US" sz="2000" b="1" dirty="0">
                <a:solidFill>
                  <a:srgbClr val="0070C0"/>
                </a:solidFill>
                <a:latin typeface="+mn-lt"/>
              </a:rPr>
              <a:t>III. Species and Phylogenies </a:t>
            </a:r>
          </a:p>
          <a:p>
            <a:pPr marL="342900" indent="-342900" fontAlgn="auto">
              <a:spcBef>
                <a:spcPts val="0"/>
              </a:spcBef>
              <a:spcAft>
                <a:spcPts val="0"/>
              </a:spcAft>
              <a:buFontTx/>
              <a:buAutoNum type="alphaUcPeriod"/>
              <a:defRPr/>
            </a:pPr>
            <a:r>
              <a:rPr lang="en-US" b="1" dirty="0">
                <a:solidFill>
                  <a:srgbClr val="FF0000"/>
                </a:solidFill>
                <a:latin typeface="+mn-lt"/>
              </a:rPr>
              <a:t>Overview</a:t>
            </a:r>
          </a:p>
          <a:p>
            <a:pPr marL="342900" indent="-342900" fontAlgn="auto">
              <a:spcBef>
                <a:spcPts val="0"/>
              </a:spcBef>
              <a:spcAft>
                <a:spcPts val="0"/>
              </a:spcAft>
              <a:buFontTx/>
              <a:buAutoNum type="alphaUcPeriod"/>
              <a:defRPr/>
            </a:pPr>
            <a:r>
              <a:rPr lang="en-US" b="1" dirty="0">
                <a:solidFill>
                  <a:srgbClr val="FF0000"/>
                </a:solidFill>
                <a:latin typeface="+mn-lt"/>
              </a:rPr>
              <a:t>What is a Species?</a:t>
            </a:r>
          </a:p>
          <a:p>
            <a:pPr marL="342900" indent="-342900" fontAlgn="auto">
              <a:spcBef>
                <a:spcPts val="0"/>
              </a:spcBef>
              <a:spcAft>
                <a:spcPts val="0"/>
              </a:spcAft>
              <a:defRPr/>
            </a:pPr>
            <a:r>
              <a:rPr lang="en-US" b="1" dirty="0">
                <a:solidFill>
                  <a:srgbClr val="FF0000"/>
                </a:solidFill>
                <a:latin typeface="+mn-lt"/>
              </a:rPr>
              <a:t>	</a:t>
            </a:r>
            <a:r>
              <a:rPr lang="en-US" b="1" dirty="0">
                <a:solidFill>
                  <a:srgbClr val="00B0F0"/>
                </a:solidFill>
                <a:latin typeface="+mn-lt"/>
              </a:rPr>
              <a:t>1. Morphological species concept:</a:t>
            </a:r>
          </a:p>
        </p:txBody>
      </p:sp>
      <p:pic>
        <p:nvPicPr>
          <p:cNvPr id="3075" name="Picture 4" descr="http://www.don-lindsay-archive.org/creation/snails_ico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0"/>
            <a:ext cx="799623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3"/>
          <p:cNvSpPr txBox="1">
            <a:spLocks noChangeArrowheads="1"/>
          </p:cNvSpPr>
          <p:nvPr/>
        </p:nvSpPr>
        <p:spPr bwMode="auto">
          <a:xfrm>
            <a:off x="1143000" y="4876800"/>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“a species is what a professional taxonomist says it is”</a:t>
            </a:r>
          </a:p>
        </p:txBody>
      </p:sp>
    </p:spTree>
    <p:extLst>
      <p:ext uri="{BB962C8B-B14F-4D97-AF65-F5344CB8AC3E}">
        <p14:creationId xmlns:p14="http://schemas.microsoft.com/office/powerpoint/2010/main" val="1373049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28600" y="228600"/>
            <a:ext cx="861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latin typeface="Calibri" panose="020F0502020204030204" pitchFamily="34" charset="0"/>
              </a:rPr>
              <a:t>B.  What is a Species?</a:t>
            </a:r>
          </a:p>
          <a:p>
            <a:pPr eaLnBrk="1" hangingPunct="1"/>
            <a:r>
              <a:rPr lang="en-US" altLang="en-US" b="1">
                <a:solidFill>
                  <a:srgbClr val="FF0000"/>
                </a:solidFill>
                <a:latin typeface="Calibri" panose="020F0502020204030204" pitchFamily="34" charset="0"/>
              </a:rPr>
              <a:t>	</a:t>
            </a:r>
            <a:r>
              <a:rPr lang="en-US" altLang="en-US" b="1">
                <a:solidFill>
                  <a:srgbClr val="00B0F0"/>
                </a:solidFill>
                <a:latin typeface="Calibri" panose="020F0502020204030204" pitchFamily="34" charset="0"/>
              </a:rPr>
              <a:t>1. Morphological species concept:</a:t>
            </a:r>
          </a:p>
          <a:p>
            <a:pPr eaLnBrk="1" hangingPunct="1"/>
            <a:endParaRPr lang="en-US" altLang="en-US" b="1">
              <a:solidFill>
                <a:srgbClr val="00B0F0"/>
              </a:solidFill>
              <a:latin typeface="Calibri" panose="020F0502020204030204" pitchFamily="34" charset="0"/>
            </a:endParaRPr>
          </a:p>
        </p:txBody>
      </p:sp>
      <p:pic>
        <p:nvPicPr>
          <p:cNvPr id="4099" name="Picture 5" descr="Fig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0"/>
            <a:ext cx="30765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descr="http://www.ucl.ac.uk/taxome/jim/Sp/ermemi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8600"/>
            <a:ext cx="3846513"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5"/>
          <p:cNvSpPr txBox="1">
            <a:spLocks noChangeArrowheads="1"/>
          </p:cNvSpPr>
          <p:nvPr/>
        </p:nvSpPr>
        <p:spPr bwMode="auto">
          <a:xfrm>
            <a:off x="5486400" y="5943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latin typeface="Calibri" panose="020F0502020204030204" pitchFamily="34" charset="0"/>
              </a:rPr>
              <a:t>H. erato</a:t>
            </a:r>
          </a:p>
        </p:txBody>
      </p:sp>
      <p:sp>
        <p:nvSpPr>
          <p:cNvPr id="4102" name="TextBox 6"/>
          <p:cNvSpPr txBox="1">
            <a:spLocks noChangeArrowheads="1"/>
          </p:cNvSpPr>
          <p:nvPr/>
        </p:nvSpPr>
        <p:spPr bwMode="auto">
          <a:xfrm>
            <a:off x="6934200" y="59436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latin typeface="Calibri" panose="020F0502020204030204" pitchFamily="34" charset="0"/>
              </a:rPr>
              <a:t>H. melpomene</a:t>
            </a:r>
          </a:p>
        </p:txBody>
      </p:sp>
      <p:cxnSp>
        <p:nvCxnSpPr>
          <p:cNvPr id="9" name="Straight Connector 8"/>
          <p:cNvCxnSpPr/>
          <p:nvPr/>
        </p:nvCxnSpPr>
        <p:spPr>
          <a:xfrm rot="5400000">
            <a:off x="5181600" y="1524000"/>
            <a:ext cx="304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600700" y="5219700"/>
            <a:ext cx="2209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05" name="TextBox 10"/>
          <p:cNvSpPr txBox="1">
            <a:spLocks noChangeArrowheads="1"/>
          </p:cNvSpPr>
          <p:nvPr/>
        </p:nvSpPr>
        <p:spPr bwMode="auto">
          <a:xfrm>
            <a:off x="914400" y="29718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Calibri" panose="020F0502020204030204" pitchFamily="34" charset="0"/>
              </a:rPr>
              <a:t>Sibling species</a:t>
            </a:r>
          </a:p>
        </p:txBody>
      </p:sp>
      <p:sp>
        <p:nvSpPr>
          <p:cNvPr id="4106" name="TextBox 11"/>
          <p:cNvSpPr txBox="1">
            <a:spLocks noChangeArrowheads="1"/>
          </p:cNvSpPr>
          <p:nvPr/>
        </p:nvSpPr>
        <p:spPr bwMode="auto">
          <a:xfrm>
            <a:off x="2971800" y="16002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Calibri" panose="020F0502020204030204" pitchFamily="34" charset="0"/>
              </a:rPr>
              <a:t>Polymorphism</a:t>
            </a:r>
          </a:p>
        </p:txBody>
      </p:sp>
      <p:sp>
        <p:nvSpPr>
          <p:cNvPr id="4107" name="TextBox 10"/>
          <p:cNvSpPr txBox="1">
            <a:spLocks noChangeArrowheads="1"/>
          </p:cNvSpPr>
          <p:nvPr/>
        </p:nvSpPr>
        <p:spPr bwMode="auto">
          <a:xfrm>
            <a:off x="685800" y="12192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Problems…</a:t>
            </a:r>
          </a:p>
        </p:txBody>
      </p:sp>
    </p:spTree>
    <p:extLst>
      <p:ext uri="{BB962C8B-B14F-4D97-AF65-F5344CB8AC3E}">
        <p14:creationId xmlns:p14="http://schemas.microsoft.com/office/powerpoint/2010/main" val="2196872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228600" y="228600"/>
            <a:ext cx="8610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latin typeface="Calibri" panose="020F0502020204030204" pitchFamily="34" charset="0"/>
              </a:rPr>
              <a:t>B.  What is a Species?</a:t>
            </a:r>
          </a:p>
          <a:p>
            <a:pPr eaLnBrk="1" hangingPunct="1"/>
            <a:r>
              <a:rPr lang="en-US" altLang="en-US" b="1">
                <a:solidFill>
                  <a:srgbClr val="FF0000"/>
                </a:solidFill>
                <a:latin typeface="Calibri" panose="020F0502020204030204" pitchFamily="34" charset="0"/>
              </a:rPr>
              <a:t>	</a:t>
            </a:r>
            <a:r>
              <a:rPr lang="en-US" altLang="en-US" b="1">
                <a:solidFill>
                  <a:srgbClr val="00B0F0"/>
                </a:solidFill>
                <a:latin typeface="Calibri" panose="020F0502020204030204" pitchFamily="34" charset="0"/>
              </a:rPr>
              <a:t>1. Morphological species concept:</a:t>
            </a:r>
          </a:p>
          <a:p>
            <a:pPr eaLnBrk="1" hangingPunct="1"/>
            <a:r>
              <a:rPr lang="en-US" altLang="en-US" b="1">
                <a:solidFill>
                  <a:srgbClr val="00B0F0"/>
                </a:solidFill>
                <a:latin typeface="Calibri" panose="020F0502020204030204" pitchFamily="34" charset="0"/>
              </a:rPr>
              <a:t>	2. Biological species concept:</a:t>
            </a:r>
          </a:p>
          <a:p>
            <a:pPr eaLnBrk="1" hangingPunct="1"/>
            <a:endParaRPr lang="en-US" altLang="en-US" b="1">
              <a:solidFill>
                <a:srgbClr val="00B0F0"/>
              </a:solidFill>
              <a:latin typeface="Calibri" panose="020F0502020204030204" pitchFamily="34" charset="0"/>
            </a:endParaRPr>
          </a:p>
          <a:p>
            <a:pPr eaLnBrk="1" hangingPunct="1"/>
            <a:r>
              <a:rPr lang="en-US" altLang="en-US" b="1">
                <a:latin typeface="Calibri" panose="020F0502020204030204" pitchFamily="34" charset="0"/>
              </a:rPr>
              <a:t>“a group of interbreeding organisms that are reproductively isolated from other such groups” – Ernst Mayr</a:t>
            </a:r>
          </a:p>
          <a:p>
            <a:pPr eaLnBrk="1" hangingPunct="1"/>
            <a:endParaRPr lang="en-US" altLang="en-US" b="1">
              <a:solidFill>
                <a:srgbClr val="00B0F0"/>
              </a:solidFill>
              <a:latin typeface="Calibri" panose="020F0502020204030204" pitchFamily="34" charset="0"/>
            </a:endParaRPr>
          </a:p>
        </p:txBody>
      </p:sp>
      <p:pic>
        <p:nvPicPr>
          <p:cNvPr id="5123" name="Picture 2" descr="http://www.achievement.org/achievers/may1/large/may1-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6400"/>
            <a:ext cx="30861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831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28600" y="228600"/>
            <a:ext cx="8610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latin typeface="Calibri" panose="020F0502020204030204" pitchFamily="34" charset="0"/>
              </a:rPr>
              <a:t>B.  What is a Species?</a:t>
            </a:r>
          </a:p>
          <a:p>
            <a:pPr eaLnBrk="1" hangingPunct="1"/>
            <a:r>
              <a:rPr lang="en-US" altLang="en-US" b="1">
                <a:solidFill>
                  <a:srgbClr val="FF0000"/>
                </a:solidFill>
                <a:latin typeface="Calibri" panose="020F0502020204030204" pitchFamily="34" charset="0"/>
              </a:rPr>
              <a:t>	</a:t>
            </a:r>
            <a:r>
              <a:rPr lang="en-US" altLang="en-US" b="1">
                <a:solidFill>
                  <a:srgbClr val="00B0F0"/>
                </a:solidFill>
                <a:latin typeface="Calibri" panose="020F0502020204030204" pitchFamily="34" charset="0"/>
              </a:rPr>
              <a:t>1. Morphological species concept:</a:t>
            </a:r>
          </a:p>
          <a:p>
            <a:pPr eaLnBrk="1" hangingPunct="1"/>
            <a:r>
              <a:rPr lang="en-US" altLang="en-US" b="1">
                <a:solidFill>
                  <a:srgbClr val="00B0F0"/>
                </a:solidFill>
                <a:latin typeface="Calibri" panose="020F0502020204030204" pitchFamily="34" charset="0"/>
              </a:rPr>
              <a:t>	2. Biological species concept:</a:t>
            </a:r>
          </a:p>
          <a:p>
            <a:pPr eaLnBrk="1" hangingPunct="1"/>
            <a:endParaRPr lang="en-US" altLang="en-US" b="1">
              <a:solidFill>
                <a:srgbClr val="00B0F0"/>
              </a:solidFill>
              <a:latin typeface="Calibri" panose="020F0502020204030204" pitchFamily="34" charset="0"/>
            </a:endParaRPr>
          </a:p>
          <a:p>
            <a:pPr eaLnBrk="1" hangingPunct="1"/>
            <a:r>
              <a:rPr lang="en-US" altLang="en-US" b="1">
                <a:latin typeface="Calibri" panose="020F0502020204030204" pitchFamily="34" charset="0"/>
              </a:rPr>
              <a:t>“a group of interbreeding organisms that are reproductively isolated from other such groups”</a:t>
            </a:r>
          </a:p>
          <a:p>
            <a:pPr eaLnBrk="1" hangingPunct="1"/>
            <a:endParaRPr lang="en-US" altLang="en-US" b="1">
              <a:solidFill>
                <a:srgbClr val="00B0F0"/>
              </a:solidFill>
              <a:latin typeface="Calibri" panose="020F0502020204030204" pitchFamily="34" charset="0"/>
            </a:endParaRPr>
          </a:p>
        </p:txBody>
      </p:sp>
      <p:sp>
        <p:nvSpPr>
          <p:cNvPr id="6147" name="TextBox 3"/>
          <p:cNvSpPr txBox="1">
            <a:spLocks noChangeArrowheads="1"/>
          </p:cNvSpPr>
          <p:nvPr/>
        </p:nvSpPr>
        <p:spPr bwMode="auto">
          <a:xfrm>
            <a:off x="304800" y="2209800"/>
            <a:ext cx="487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latin typeface="Calibri" panose="020F0502020204030204" pitchFamily="34" charset="0"/>
              </a:rPr>
              <a:t>Problems:</a:t>
            </a:r>
          </a:p>
          <a:p>
            <a:pPr eaLnBrk="1" hangingPunct="1"/>
            <a:endParaRPr lang="en-US" altLang="en-US" b="1">
              <a:solidFill>
                <a:srgbClr val="FF0000"/>
              </a:solidFill>
              <a:latin typeface="Calibri" panose="020F0502020204030204" pitchFamily="34" charset="0"/>
            </a:endParaRPr>
          </a:p>
          <a:p>
            <a:pPr eaLnBrk="1" hangingPunct="1"/>
            <a:r>
              <a:rPr lang="en-US" altLang="en-US" b="1">
                <a:solidFill>
                  <a:srgbClr val="FF0000"/>
                </a:solidFill>
                <a:latin typeface="Calibri" panose="020F0502020204030204" pitchFamily="34" charset="0"/>
              </a:rPr>
              <a:t>	Asexual species?</a:t>
            </a:r>
          </a:p>
          <a:p>
            <a:pPr eaLnBrk="1" hangingPunct="1"/>
            <a:endParaRPr lang="en-US" altLang="en-US" b="1">
              <a:solidFill>
                <a:srgbClr val="FF0000"/>
              </a:solidFill>
              <a:latin typeface="Calibri" panose="020F0502020204030204" pitchFamily="34" charset="0"/>
            </a:endParaRPr>
          </a:p>
          <a:p>
            <a:pPr eaLnBrk="1" hangingPunct="1"/>
            <a:r>
              <a:rPr lang="en-US" altLang="en-US" b="1">
                <a:solidFill>
                  <a:srgbClr val="FF0000"/>
                </a:solidFill>
                <a:latin typeface="Calibri" panose="020F0502020204030204" pitchFamily="34" charset="0"/>
              </a:rPr>
              <a:t>	Fossils?</a:t>
            </a:r>
          </a:p>
          <a:p>
            <a:pPr eaLnBrk="1" hangingPunct="1"/>
            <a:endParaRPr lang="en-US" altLang="en-US" b="1">
              <a:solidFill>
                <a:srgbClr val="FF0000"/>
              </a:solidFill>
              <a:latin typeface="Calibri" panose="020F0502020204030204" pitchFamily="34" charset="0"/>
            </a:endParaRPr>
          </a:p>
          <a:p>
            <a:pPr eaLnBrk="1" hangingPunct="1"/>
            <a:r>
              <a:rPr lang="en-US" altLang="en-US" b="1">
                <a:solidFill>
                  <a:srgbClr val="FF0000"/>
                </a:solidFill>
                <a:latin typeface="Calibri" panose="020F0502020204030204" pitchFamily="34" charset="0"/>
              </a:rPr>
              <a:t>	The process of divergence…</a:t>
            </a:r>
          </a:p>
        </p:txBody>
      </p:sp>
      <p:grpSp>
        <p:nvGrpSpPr>
          <p:cNvPr id="6148" name="Group 10"/>
          <p:cNvGrpSpPr>
            <a:grpSpLocks/>
          </p:cNvGrpSpPr>
          <p:nvPr/>
        </p:nvGrpSpPr>
        <p:grpSpPr bwMode="auto">
          <a:xfrm>
            <a:off x="4572000" y="1752600"/>
            <a:ext cx="2895600" cy="4175125"/>
            <a:chOff x="4572000" y="1752600"/>
            <a:chExt cx="2895600" cy="4175125"/>
          </a:xfrm>
        </p:grpSpPr>
        <p:sp>
          <p:nvSpPr>
            <p:cNvPr id="15" name="Freeform 14"/>
            <p:cNvSpPr/>
            <p:nvPr/>
          </p:nvSpPr>
          <p:spPr>
            <a:xfrm>
              <a:off x="5791200" y="4876800"/>
              <a:ext cx="838200" cy="1050925"/>
            </a:xfrm>
            <a:custGeom>
              <a:avLst/>
              <a:gdLst>
                <a:gd name="connsiteX0" fmla="*/ 0 w 315311"/>
                <a:gd name="connsiteY0" fmla="*/ 770758 h 770758"/>
                <a:gd name="connsiteX1" fmla="*/ 115614 w 315311"/>
                <a:gd name="connsiteY1" fmla="*/ 3503 h 770758"/>
                <a:gd name="connsiteX2" fmla="*/ 315311 w 315311"/>
                <a:gd name="connsiteY2" fmla="*/ 749738 h 770758"/>
                <a:gd name="connsiteX3" fmla="*/ 315311 w 315311"/>
                <a:gd name="connsiteY3" fmla="*/ 749738 h 770758"/>
              </a:gdLst>
              <a:ahLst/>
              <a:cxnLst>
                <a:cxn ang="0">
                  <a:pos x="connsiteX0" y="connsiteY0"/>
                </a:cxn>
                <a:cxn ang="0">
                  <a:pos x="connsiteX1" y="connsiteY1"/>
                </a:cxn>
                <a:cxn ang="0">
                  <a:pos x="connsiteX2" y="connsiteY2"/>
                </a:cxn>
                <a:cxn ang="0">
                  <a:pos x="connsiteX3" y="connsiteY3"/>
                </a:cxn>
              </a:cxnLst>
              <a:rect l="l" t="t" r="r" b="b"/>
              <a:pathLst>
                <a:path w="315311" h="770758">
                  <a:moveTo>
                    <a:pt x="0" y="770758"/>
                  </a:moveTo>
                  <a:cubicBezTo>
                    <a:pt x="31531" y="388882"/>
                    <a:pt x="63062" y="7006"/>
                    <a:pt x="115614" y="3503"/>
                  </a:cubicBezTo>
                  <a:cubicBezTo>
                    <a:pt x="168166" y="0"/>
                    <a:pt x="315311" y="749738"/>
                    <a:pt x="315311" y="749738"/>
                  </a:cubicBezTo>
                  <a:lnTo>
                    <a:pt x="315311" y="749738"/>
                  </a:ln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a:off x="5867400" y="3962400"/>
              <a:ext cx="838200" cy="1050925"/>
            </a:xfrm>
            <a:custGeom>
              <a:avLst/>
              <a:gdLst>
                <a:gd name="connsiteX0" fmla="*/ 0 w 315311"/>
                <a:gd name="connsiteY0" fmla="*/ 770758 h 770758"/>
                <a:gd name="connsiteX1" fmla="*/ 115614 w 315311"/>
                <a:gd name="connsiteY1" fmla="*/ 3503 h 770758"/>
                <a:gd name="connsiteX2" fmla="*/ 315311 w 315311"/>
                <a:gd name="connsiteY2" fmla="*/ 749738 h 770758"/>
                <a:gd name="connsiteX3" fmla="*/ 315311 w 315311"/>
                <a:gd name="connsiteY3" fmla="*/ 749738 h 770758"/>
              </a:gdLst>
              <a:ahLst/>
              <a:cxnLst>
                <a:cxn ang="0">
                  <a:pos x="connsiteX0" y="connsiteY0"/>
                </a:cxn>
                <a:cxn ang="0">
                  <a:pos x="connsiteX1" y="connsiteY1"/>
                </a:cxn>
                <a:cxn ang="0">
                  <a:pos x="connsiteX2" y="connsiteY2"/>
                </a:cxn>
                <a:cxn ang="0">
                  <a:pos x="connsiteX3" y="connsiteY3"/>
                </a:cxn>
              </a:cxnLst>
              <a:rect l="l" t="t" r="r" b="b"/>
              <a:pathLst>
                <a:path w="315311" h="770758">
                  <a:moveTo>
                    <a:pt x="0" y="770758"/>
                  </a:moveTo>
                  <a:cubicBezTo>
                    <a:pt x="31531" y="388882"/>
                    <a:pt x="63062" y="7006"/>
                    <a:pt x="115614" y="3503"/>
                  </a:cubicBezTo>
                  <a:cubicBezTo>
                    <a:pt x="168166" y="0"/>
                    <a:pt x="315311" y="749738"/>
                    <a:pt x="315311" y="749738"/>
                  </a:cubicBezTo>
                  <a:lnTo>
                    <a:pt x="315311" y="749738"/>
                  </a:lnTo>
                </a:path>
              </a:pathLst>
            </a:cu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a:xfrm>
              <a:off x="5334000" y="2590800"/>
              <a:ext cx="838200" cy="1050925"/>
            </a:xfrm>
            <a:custGeom>
              <a:avLst/>
              <a:gdLst>
                <a:gd name="connsiteX0" fmla="*/ 0 w 315311"/>
                <a:gd name="connsiteY0" fmla="*/ 770758 h 770758"/>
                <a:gd name="connsiteX1" fmla="*/ 115614 w 315311"/>
                <a:gd name="connsiteY1" fmla="*/ 3503 h 770758"/>
                <a:gd name="connsiteX2" fmla="*/ 315311 w 315311"/>
                <a:gd name="connsiteY2" fmla="*/ 749738 h 770758"/>
                <a:gd name="connsiteX3" fmla="*/ 315311 w 315311"/>
                <a:gd name="connsiteY3" fmla="*/ 749738 h 770758"/>
              </a:gdLst>
              <a:ahLst/>
              <a:cxnLst>
                <a:cxn ang="0">
                  <a:pos x="connsiteX0" y="connsiteY0"/>
                </a:cxn>
                <a:cxn ang="0">
                  <a:pos x="connsiteX1" y="connsiteY1"/>
                </a:cxn>
                <a:cxn ang="0">
                  <a:pos x="connsiteX2" y="connsiteY2"/>
                </a:cxn>
                <a:cxn ang="0">
                  <a:pos x="connsiteX3" y="connsiteY3"/>
                </a:cxn>
              </a:cxnLst>
              <a:rect l="l" t="t" r="r" b="b"/>
              <a:pathLst>
                <a:path w="315311" h="770758">
                  <a:moveTo>
                    <a:pt x="0" y="770758"/>
                  </a:moveTo>
                  <a:cubicBezTo>
                    <a:pt x="31531" y="388882"/>
                    <a:pt x="63062" y="7006"/>
                    <a:pt x="115614" y="3503"/>
                  </a:cubicBezTo>
                  <a:cubicBezTo>
                    <a:pt x="168166" y="0"/>
                    <a:pt x="315311" y="749738"/>
                    <a:pt x="315311" y="749738"/>
                  </a:cubicBezTo>
                  <a:lnTo>
                    <a:pt x="315311" y="749738"/>
                  </a:lnTo>
                </a:path>
              </a:pathLst>
            </a:custGeom>
            <a:ln w="571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Freeform 17"/>
            <p:cNvSpPr/>
            <p:nvPr/>
          </p:nvSpPr>
          <p:spPr>
            <a:xfrm>
              <a:off x="5638800" y="3962400"/>
              <a:ext cx="838200" cy="1050925"/>
            </a:xfrm>
            <a:custGeom>
              <a:avLst/>
              <a:gdLst>
                <a:gd name="connsiteX0" fmla="*/ 0 w 315311"/>
                <a:gd name="connsiteY0" fmla="*/ 770758 h 770758"/>
                <a:gd name="connsiteX1" fmla="*/ 115614 w 315311"/>
                <a:gd name="connsiteY1" fmla="*/ 3503 h 770758"/>
                <a:gd name="connsiteX2" fmla="*/ 315311 w 315311"/>
                <a:gd name="connsiteY2" fmla="*/ 749738 h 770758"/>
                <a:gd name="connsiteX3" fmla="*/ 315311 w 315311"/>
                <a:gd name="connsiteY3" fmla="*/ 749738 h 770758"/>
              </a:gdLst>
              <a:ahLst/>
              <a:cxnLst>
                <a:cxn ang="0">
                  <a:pos x="connsiteX0" y="connsiteY0"/>
                </a:cxn>
                <a:cxn ang="0">
                  <a:pos x="connsiteX1" y="connsiteY1"/>
                </a:cxn>
                <a:cxn ang="0">
                  <a:pos x="connsiteX2" y="connsiteY2"/>
                </a:cxn>
                <a:cxn ang="0">
                  <a:pos x="connsiteX3" y="connsiteY3"/>
                </a:cxn>
              </a:cxnLst>
              <a:rect l="l" t="t" r="r" b="b"/>
              <a:pathLst>
                <a:path w="315311" h="770758">
                  <a:moveTo>
                    <a:pt x="0" y="770758"/>
                  </a:moveTo>
                  <a:cubicBezTo>
                    <a:pt x="31531" y="388882"/>
                    <a:pt x="63062" y="7006"/>
                    <a:pt x="115614" y="3503"/>
                  </a:cubicBezTo>
                  <a:cubicBezTo>
                    <a:pt x="168166" y="0"/>
                    <a:pt x="315311" y="749738"/>
                    <a:pt x="315311" y="749738"/>
                  </a:cubicBezTo>
                  <a:lnTo>
                    <a:pt x="315311" y="749738"/>
                  </a:lnTo>
                </a:path>
              </a:pathLst>
            </a:custGeom>
            <a:ln w="571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a:off x="4572000" y="1752600"/>
              <a:ext cx="838200" cy="1050925"/>
            </a:xfrm>
            <a:custGeom>
              <a:avLst/>
              <a:gdLst>
                <a:gd name="connsiteX0" fmla="*/ 0 w 315311"/>
                <a:gd name="connsiteY0" fmla="*/ 770758 h 770758"/>
                <a:gd name="connsiteX1" fmla="*/ 115614 w 315311"/>
                <a:gd name="connsiteY1" fmla="*/ 3503 h 770758"/>
                <a:gd name="connsiteX2" fmla="*/ 315311 w 315311"/>
                <a:gd name="connsiteY2" fmla="*/ 749738 h 770758"/>
                <a:gd name="connsiteX3" fmla="*/ 315311 w 315311"/>
                <a:gd name="connsiteY3" fmla="*/ 749738 h 770758"/>
              </a:gdLst>
              <a:ahLst/>
              <a:cxnLst>
                <a:cxn ang="0">
                  <a:pos x="connsiteX0" y="connsiteY0"/>
                </a:cxn>
                <a:cxn ang="0">
                  <a:pos x="connsiteX1" y="connsiteY1"/>
                </a:cxn>
                <a:cxn ang="0">
                  <a:pos x="connsiteX2" y="connsiteY2"/>
                </a:cxn>
                <a:cxn ang="0">
                  <a:pos x="connsiteX3" y="connsiteY3"/>
                </a:cxn>
              </a:cxnLst>
              <a:rect l="l" t="t" r="r" b="b"/>
              <a:pathLst>
                <a:path w="315311" h="770758">
                  <a:moveTo>
                    <a:pt x="0" y="770758"/>
                  </a:moveTo>
                  <a:cubicBezTo>
                    <a:pt x="31531" y="388882"/>
                    <a:pt x="63062" y="7006"/>
                    <a:pt x="115614" y="3503"/>
                  </a:cubicBezTo>
                  <a:cubicBezTo>
                    <a:pt x="168166" y="0"/>
                    <a:pt x="315311" y="749738"/>
                    <a:pt x="315311" y="749738"/>
                  </a:cubicBezTo>
                  <a:lnTo>
                    <a:pt x="315311" y="749738"/>
                  </a:lnTo>
                </a:path>
              </a:pathLst>
            </a:cu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p:cNvSpPr/>
            <p:nvPr/>
          </p:nvSpPr>
          <p:spPr>
            <a:xfrm>
              <a:off x="5943600" y="2590800"/>
              <a:ext cx="838200" cy="1050925"/>
            </a:xfrm>
            <a:custGeom>
              <a:avLst/>
              <a:gdLst>
                <a:gd name="connsiteX0" fmla="*/ 0 w 315311"/>
                <a:gd name="connsiteY0" fmla="*/ 770758 h 770758"/>
                <a:gd name="connsiteX1" fmla="*/ 115614 w 315311"/>
                <a:gd name="connsiteY1" fmla="*/ 3503 h 770758"/>
                <a:gd name="connsiteX2" fmla="*/ 315311 w 315311"/>
                <a:gd name="connsiteY2" fmla="*/ 749738 h 770758"/>
                <a:gd name="connsiteX3" fmla="*/ 315311 w 315311"/>
                <a:gd name="connsiteY3" fmla="*/ 749738 h 770758"/>
              </a:gdLst>
              <a:ahLst/>
              <a:cxnLst>
                <a:cxn ang="0">
                  <a:pos x="connsiteX0" y="connsiteY0"/>
                </a:cxn>
                <a:cxn ang="0">
                  <a:pos x="connsiteX1" y="connsiteY1"/>
                </a:cxn>
                <a:cxn ang="0">
                  <a:pos x="connsiteX2" y="connsiteY2"/>
                </a:cxn>
                <a:cxn ang="0">
                  <a:pos x="connsiteX3" y="connsiteY3"/>
                </a:cxn>
              </a:cxnLst>
              <a:rect l="l" t="t" r="r" b="b"/>
              <a:pathLst>
                <a:path w="315311" h="770758">
                  <a:moveTo>
                    <a:pt x="0" y="770758"/>
                  </a:moveTo>
                  <a:cubicBezTo>
                    <a:pt x="31531" y="388882"/>
                    <a:pt x="63062" y="7006"/>
                    <a:pt x="115614" y="3503"/>
                  </a:cubicBezTo>
                  <a:cubicBezTo>
                    <a:pt x="168166" y="0"/>
                    <a:pt x="315311" y="749738"/>
                    <a:pt x="315311" y="749738"/>
                  </a:cubicBezTo>
                  <a:lnTo>
                    <a:pt x="315311" y="749738"/>
                  </a:lnTo>
                </a:path>
              </a:pathLst>
            </a:cu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a:off x="6629400" y="1752600"/>
              <a:ext cx="838200" cy="1050925"/>
            </a:xfrm>
            <a:custGeom>
              <a:avLst/>
              <a:gdLst>
                <a:gd name="connsiteX0" fmla="*/ 0 w 315311"/>
                <a:gd name="connsiteY0" fmla="*/ 770758 h 770758"/>
                <a:gd name="connsiteX1" fmla="*/ 115614 w 315311"/>
                <a:gd name="connsiteY1" fmla="*/ 3503 h 770758"/>
                <a:gd name="connsiteX2" fmla="*/ 315311 w 315311"/>
                <a:gd name="connsiteY2" fmla="*/ 749738 h 770758"/>
                <a:gd name="connsiteX3" fmla="*/ 315311 w 315311"/>
                <a:gd name="connsiteY3" fmla="*/ 749738 h 770758"/>
              </a:gdLst>
              <a:ahLst/>
              <a:cxnLst>
                <a:cxn ang="0">
                  <a:pos x="connsiteX0" y="connsiteY0"/>
                </a:cxn>
                <a:cxn ang="0">
                  <a:pos x="connsiteX1" y="connsiteY1"/>
                </a:cxn>
                <a:cxn ang="0">
                  <a:pos x="connsiteX2" y="connsiteY2"/>
                </a:cxn>
                <a:cxn ang="0">
                  <a:pos x="connsiteX3" y="connsiteY3"/>
                </a:cxn>
              </a:cxnLst>
              <a:rect l="l" t="t" r="r" b="b"/>
              <a:pathLst>
                <a:path w="315311" h="770758">
                  <a:moveTo>
                    <a:pt x="0" y="770758"/>
                  </a:moveTo>
                  <a:cubicBezTo>
                    <a:pt x="31531" y="388882"/>
                    <a:pt x="63062" y="7006"/>
                    <a:pt x="115614" y="3503"/>
                  </a:cubicBezTo>
                  <a:cubicBezTo>
                    <a:pt x="168166" y="0"/>
                    <a:pt x="315311" y="749738"/>
                    <a:pt x="315311" y="749738"/>
                  </a:cubicBezTo>
                  <a:lnTo>
                    <a:pt x="315311" y="749738"/>
                  </a:lnTo>
                </a:path>
              </a:pathLst>
            </a:cu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extLst>
      <p:ext uri="{BB962C8B-B14F-4D97-AF65-F5344CB8AC3E}">
        <p14:creationId xmlns:p14="http://schemas.microsoft.com/office/powerpoint/2010/main" val="324723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228600" y="2286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latin typeface="Calibri" panose="020F0502020204030204" pitchFamily="34" charset="0"/>
              </a:rPr>
              <a:t>B.  What is a Species?</a:t>
            </a:r>
          </a:p>
          <a:p>
            <a:pPr eaLnBrk="1" hangingPunct="1"/>
            <a:r>
              <a:rPr lang="en-US" altLang="en-US" b="1">
                <a:solidFill>
                  <a:srgbClr val="FF0000"/>
                </a:solidFill>
                <a:latin typeface="Calibri" panose="020F0502020204030204" pitchFamily="34" charset="0"/>
              </a:rPr>
              <a:t>C. How Does Speciation Occur?</a:t>
            </a:r>
          </a:p>
        </p:txBody>
      </p:sp>
      <p:graphicFrame>
        <p:nvGraphicFramePr>
          <p:cNvPr id="3" name="Table 2"/>
          <p:cNvGraphicFramePr>
            <a:graphicFrameLocks noGrp="1"/>
          </p:cNvGraphicFramePr>
          <p:nvPr/>
        </p:nvGraphicFramePr>
        <p:xfrm>
          <a:off x="685800" y="1828800"/>
          <a:ext cx="7848600" cy="2225675"/>
        </p:xfrm>
        <a:graphic>
          <a:graphicData uri="http://schemas.openxmlformats.org/drawingml/2006/table">
            <a:tbl>
              <a:tblPr firstRow="1" bandRow="1">
                <a:tableStyleId>{5C22544A-7EE6-4342-B048-85BDC9FD1C3A}</a:tableStyleId>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370946">
                <a:tc>
                  <a:txBody>
                    <a:bodyPr/>
                    <a:lstStyle/>
                    <a:p>
                      <a:r>
                        <a:rPr lang="en-US" sz="1800" dirty="0" smtClean="0"/>
                        <a:t>Pre-zygotic Isolating Mechanisms</a:t>
                      </a:r>
                      <a:endParaRPr lang="en-US" sz="1800" dirty="0"/>
                    </a:p>
                  </a:txBody>
                  <a:tcPr marT="45733" marB="45733"/>
                </a:tc>
                <a:tc>
                  <a:txBody>
                    <a:bodyPr/>
                    <a:lstStyle/>
                    <a:p>
                      <a:r>
                        <a:rPr lang="en-US" sz="1800" dirty="0" smtClean="0"/>
                        <a:t>Post-zygotic Isolating Mechanisms</a:t>
                      </a:r>
                      <a:endParaRPr lang="en-US" sz="1800" dirty="0"/>
                    </a:p>
                  </a:txBody>
                  <a:tcPr marT="45733" marB="45733"/>
                </a:tc>
                <a:extLst>
                  <a:ext uri="{0D108BD9-81ED-4DB2-BD59-A6C34878D82A}">
                    <a16:rowId xmlns:a16="http://schemas.microsoft.com/office/drawing/2014/main" val="10000"/>
                  </a:ext>
                </a:extLst>
              </a:tr>
              <a:tr h="370946">
                <a:tc>
                  <a:txBody>
                    <a:bodyPr/>
                    <a:lstStyle/>
                    <a:p>
                      <a:r>
                        <a:rPr lang="en-US" sz="1800" dirty="0" smtClean="0"/>
                        <a:t>Geographic isolation</a:t>
                      </a:r>
                      <a:endParaRPr lang="en-US" sz="1800" dirty="0"/>
                    </a:p>
                  </a:txBody>
                  <a:tcPr marT="45733" marB="45733"/>
                </a:tc>
                <a:tc>
                  <a:txBody>
                    <a:bodyPr/>
                    <a:lstStyle/>
                    <a:p>
                      <a:r>
                        <a:rPr lang="en-US" sz="1800" dirty="0" smtClean="0"/>
                        <a:t>Genome</a:t>
                      </a:r>
                      <a:r>
                        <a:rPr lang="en-US" sz="1800" baseline="0" dirty="0" smtClean="0"/>
                        <a:t> Incompatibility</a:t>
                      </a:r>
                      <a:endParaRPr lang="en-US" sz="1800" dirty="0"/>
                    </a:p>
                  </a:txBody>
                  <a:tcPr marT="45733" marB="45733"/>
                </a:tc>
                <a:extLst>
                  <a:ext uri="{0D108BD9-81ED-4DB2-BD59-A6C34878D82A}">
                    <a16:rowId xmlns:a16="http://schemas.microsoft.com/office/drawing/2014/main" val="10001"/>
                  </a:ext>
                </a:extLst>
              </a:tr>
              <a:tr h="370946">
                <a:tc>
                  <a:txBody>
                    <a:bodyPr/>
                    <a:lstStyle/>
                    <a:p>
                      <a:r>
                        <a:rPr lang="en-US" sz="1800" dirty="0" smtClean="0"/>
                        <a:t>Temporal Isolation</a:t>
                      </a:r>
                      <a:endParaRPr lang="en-US" sz="1800" dirty="0"/>
                    </a:p>
                  </a:txBody>
                  <a:tcPr marT="45733" marB="45733"/>
                </a:tc>
                <a:tc>
                  <a:txBody>
                    <a:bodyPr/>
                    <a:lstStyle/>
                    <a:p>
                      <a:r>
                        <a:rPr lang="en-US" sz="1800" dirty="0" smtClean="0"/>
                        <a:t>Hybrid Sterility</a:t>
                      </a:r>
                      <a:endParaRPr lang="en-US" sz="1800" dirty="0"/>
                    </a:p>
                  </a:txBody>
                  <a:tcPr marT="45733" marB="45733"/>
                </a:tc>
                <a:extLst>
                  <a:ext uri="{0D108BD9-81ED-4DB2-BD59-A6C34878D82A}">
                    <a16:rowId xmlns:a16="http://schemas.microsoft.com/office/drawing/2014/main" val="10002"/>
                  </a:ext>
                </a:extLst>
              </a:tr>
              <a:tr h="370946">
                <a:tc>
                  <a:txBody>
                    <a:bodyPr/>
                    <a:lstStyle/>
                    <a:p>
                      <a:r>
                        <a:rPr lang="en-US" sz="1800" dirty="0" smtClean="0"/>
                        <a:t>Behavioral Isolation</a:t>
                      </a:r>
                      <a:endParaRPr lang="en-US" sz="1800" dirty="0"/>
                    </a:p>
                  </a:txBody>
                  <a:tcPr marT="45733" marB="45733"/>
                </a:tc>
                <a:tc>
                  <a:txBody>
                    <a:bodyPr/>
                    <a:lstStyle/>
                    <a:p>
                      <a:r>
                        <a:rPr lang="en-US" sz="1800" dirty="0" smtClean="0"/>
                        <a:t>Low Hybrid Fitness</a:t>
                      </a:r>
                      <a:endParaRPr lang="en-US" sz="1800" dirty="0"/>
                    </a:p>
                  </a:txBody>
                  <a:tcPr marT="45733" marB="45733"/>
                </a:tc>
                <a:extLst>
                  <a:ext uri="{0D108BD9-81ED-4DB2-BD59-A6C34878D82A}">
                    <a16:rowId xmlns:a16="http://schemas.microsoft.com/office/drawing/2014/main" val="10003"/>
                  </a:ext>
                </a:extLst>
              </a:tr>
              <a:tr h="370946">
                <a:tc>
                  <a:txBody>
                    <a:bodyPr/>
                    <a:lstStyle/>
                    <a:p>
                      <a:r>
                        <a:rPr lang="en-US" sz="1800" dirty="0" smtClean="0"/>
                        <a:t>Mechanical Isolation</a:t>
                      </a:r>
                      <a:endParaRPr lang="en-US" sz="1800" dirty="0"/>
                    </a:p>
                  </a:txBody>
                  <a:tcPr marT="45733" marB="45733"/>
                </a:tc>
                <a:tc>
                  <a:txBody>
                    <a:bodyPr/>
                    <a:lstStyle/>
                    <a:p>
                      <a:endParaRPr lang="en-US" sz="1800"/>
                    </a:p>
                  </a:txBody>
                  <a:tcPr marT="45733" marB="45733"/>
                </a:tc>
                <a:extLst>
                  <a:ext uri="{0D108BD9-81ED-4DB2-BD59-A6C34878D82A}">
                    <a16:rowId xmlns:a16="http://schemas.microsoft.com/office/drawing/2014/main" val="10004"/>
                  </a:ext>
                </a:extLst>
              </a:tr>
              <a:tr h="370946">
                <a:tc>
                  <a:txBody>
                    <a:bodyPr/>
                    <a:lstStyle/>
                    <a:p>
                      <a:r>
                        <a:rPr lang="en-US" sz="1800" dirty="0" smtClean="0"/>
                        <a:t>Chemical Isolation</a:t>
                      </a:r>
                      <a:endParaRPr lang="en-US" sz="1800" dirty="0"/>
                    </a:p>
                  </a:txBody>
                  <a:tcPr marT="45733" marB="45733"/>
                </a:tc>
                <a:tc>
                  <a:txBody>
                    <a:bodyPr/>
                    <a:lstStyle/>
                    <a:p>
                      <a:endParaRPr lang="en-US" sz="1800" dirty="0"/>
                    </a:p>
                  </a:txBody>
                  <a:tcPr marT="45733" marB="4573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2160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8600" y="228600"/>
            <a:ext cx="8305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Modern Evolutionary Biology </a:t>
            </a:r>
          </a:p>
          <a:p>
            <a:pPr eaLnBrk="1" hangingPunct="1"/>
            <a:r>
              <a:rPr lang="en-US" altLang="en-US">
                <a:solidFill>
                  <a:srgbClr val="0070C0"/>
                </a:solidFill>
                <a:latin typeface="Calibri" panose="020F0502020204030204" pitchFamily="34" charset="0"/>
              </a:rPr>
              <a:t>I. Population Genetics</a:t>
            </a:r>
          </a:p>
          <a:p>
            <a:pPr eaLnBrk="1" hangingPunct="1"/>
            <a:r>
              <a:rPr lang="en-US" altLang="en-US">
                <a:solidFill>
                  <a:srgbClr val="0070C0"/>
                </a:solidFill>
                <a:latin typeface="Calibri" panose="020F0502020204030204" pitchFamily="34" charset="0"/>
              </a:rPr>
              <a:t>II. Genes and Development: "Evo-Devo" </a:t>
            </a:r>
          </a:p>
          <a:p>
            <a:pPr eaLnBrk="1" hangingPunct="1"/>
            <a:r>
              <a:rPr lang="en-US" altLang="en-US" sz="1600" b="1">
                <a:solidFill>
                  <a:srgbClr val="FF0000"/>
                </a:solidFill>
                <a:latin typeface="Calibri" panose="020F0502020204030204" pitchFamily="34" charset="0"/>
              </a:rPr>
              <a:t>   A. Overview</a:t>
            </a:r>
          </a:p>
        </p:txBody>
      </p:sp>
      <p:grpSp>
        <p:nvGrpSpPr>
          <p:cNvPr id="3075" name="Group 8"/>
          <p:cNvGrpSpPr>
            <a:grpSpLocks/>
          </p:cNvGrpSpPr>
          <p:nvPr/>
        </p:nvGrpSpPr>
        <p:grpSpPr bwMode="auto">
          <a:xfrm>
            <a:off x="990600" y="1600200"/>
            <a:ext cx="2971800" cy="1600200"/>
            <a:chOff x="304800" y="2362200"/>
            <a:chExt cx="4267200" cy="2819400"/>
          </a:xfrm>
        </p:grpSpPr>
        <p:sp>
          <p:nvSpPr>
            <p:cNvPr id="7" name="Rectangle 6"/>
            <p:cNvSpPr/>
            <p:nvPr/>
          </p:nvSpPr>
          <p:spPr>
            <a:xfrm>
              <a:off x="304800" y="2362200"/>
              <a:ext cx="4267200" cy="2819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85" name="Picture 2" descr="http://soe.ucdavis.edu/ss0708/eghbalis/Notes/Images/meekha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971800"/>
              <a:ext cx="3968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TextBox 3"/>
            <p:cNvSpPr txBox="1">
              <a:spLocks noChangeArrowheads="1"/>
            </p:cNvSpPr>
            <p:nvPr/>
          </p:nvSpPr>
          <p:spPr bwMode="auto">
            <a:xfrm>
              <a:off x="457200" y="2362200"/>
              <a:ext cx="388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latin typeface="Calibri" panose="020F0502020204030204" pitchFamily="34" charset="0"/>
                </a:rPr>
                <a:t>Can changes like this….</a:t>
              </a:r>
            </a:p>
          </p:txBody>
        </p:sp>
      </p:grpSp>
      <p:grpSp>
        <p:nvGrpSpPr>
          <p:cNvPr id="3076" name="Group 9"/>
          <p:cNvGrpSpPr>
            <a:grpSpLocks/>
          </p:cNvGrpSpPr>
          <p:nvPr/>
        </p:nvGrpSpPr>
        <p:grpSpPr bwMode="auto">
          <a:xfrm>
            <a:off x="4953000" y="381000"/>
            <a:ext cx="3657600" cy="3886200"/>
            <a:chOff x="5105400" y="2286000"/>
            <a:chExt cx="3810000" cy="4343400"/>
          </a:xfrm>
        </p:grpSpPr>
        <p:sp>
          <p:nvSpPr>
            <p:cNvPr id="8" name="Rectangle 7"/>
            <p:cNvSpPr/>
            <p:nvPr/>
          </p:nvSpPr>
          <p:spPr>
            <a:xfrm>
              <a:off x="5105400" y="2286000"/>
              <a:ext cx="3810000" cy="434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2" name="TextBox 4"/>
            <p:cNvSpPr txBox="1">
              <a:spLocks noChangeArrowheads="1"/>
            </p:cNvSpPr>
            <p:nvPr/>
          </p:nvSpPr>
          <p:spPr bwMode="auto">
            <a:xfrm>
              <a:off x="5562600" y="2286000"/>
              <a:ext cx="297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…explain changes like this?</a:t>
              </a:r>
            </a:p>
          </p:txBody>
        </p:sp>
        <p:pic>
          <p:nvPicPr>
            <p:cNvPr id="3083" name="Picture 4" descr="http://ny-image1.etsy.com/il_fullxfull.989890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95600"/>
              <a:ext cx="3657600" cy="365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Down Arrow 10"/>
          <p:cNvSpPr/>
          <p:nvPr/>
        </p:nvSpPr>
        <p:spPr>
          <a:xfrm>
            <a:off x="2133600" y="3352800"/>
            <a:ext cx="685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8" name="TextBox 11"/>
          <p:cNvSpPr txBox="1">
            <a:spLocks noChangeArrowheads="1"/>
          </p:cNvSpPr>
          <p:nvPr/>
        </p:nvSpPr>
        <p:spPr bwMode="auto">
          <a:xfrm>
            <a:off x="533400" y="4114800"/>
            <a:ext cx="365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Differences correlate with what they make (different proteins make them different colors)</a:t>
            </a:r>
          </a:p>
        </p:txBody>
      </p:sp>
      <p:sp>
        <p:nvSpPr>
          <p:cNvPr id="13" name="Down Arrow 12"/>
          <p:cNvSpPr/>
          <p:nvPr/>
        </p:nvSpPr>
        <p:spPr>
          <a:xfrm>
            <a:off x="6477000" y="4495800"/>
            <a:ext cx="685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 name="TextBox 13"/>
          <p:cNvSpPr txBox="1">
            <a:spLocks noChangeArrowheads="1"/>
          </p:cNvSpPr>
          <p:nvPr/>
        </p:nvSpPr>
        <p:spPr bwMode="auto">
          <a:xfrm>
            <a:off x="4800600" y="5257800"/>
            <a:ext cx="403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Differences don’t correlate with what they make; they are pretty much the same stuff, just in a different shape.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228600" y="228600"/>
            <a:ext cx="8610600" cy="923925"/>
          </a:xfrm>
          <a:prstGeom prst="rect">
            <a:avLst/>
          </a:prstGeom>
          <a:noFill/>
          <a:ln w="9525">
            <a:noFill/>
            <a:miter lim="800000"/>
            <a:headEnd/>
            <a:tailEnd/>
          </a:ln>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00B0F0"/>
                </a:solidFill>
                <a:latin typeface="Calibri" pitchFamily="34" charset="0"/>
              </a:rPr>
              <a:t>		1. Radioactive Decay and Geological Clocks</a:t>
            </a:r>
          </a:p>
        </p:txBody>
      </p:sp>
      <p:pic>
        <p:nvPicPr>
          <p:cNvPr id="8195" name="Picture 4" descr="Kelv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2139950" cy="2743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6" name="TextBox 5"/>
          <p:cNvSpPr txBox="1">
            <a:spLocks noChangeArrowheads="1"/>
          </p:cNvSpPr>
          <p:nvPr/>
        </p:nvSpPr>
        <p:spPr bwMode="auto">
          <a:xfrm>
            <a:off x="457200" y="5029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Calibri" panose="020F0502020204030204" pitchFamily="34" charset="0"/>
              </a:rPr>
              <a:t>1862 – “Lord Kelvin”</a:t>
            </a:r>
          </a:p>
        </p:txBody>
      </p:sp>
      <p:pic>
        <p:nvPicPr>
          <p:cNvPr id="8197" name="Picture 6" descr="Marie Curie, née Sklodows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133600"/>
            <a:ext cx="1944688" cy="2743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8" name="TextBox 7"/>
          <p:cNvSpPr txBox="1">
            <a:spLocks noChangeArrowheads="1"/>
          </p:cNvSpPr>
          <p:nvPr/>
        </p:nvSpPr>
        <p:spPr bwMode="auto">
          <a:xfrm>
            <a:off x="3048000" y="50292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Calibri" panose="020F0502020204030204" pitchFamily="34" charset="0"/>
              </a:rPr>
              <a:t>1903 – Marie Curie</a:t>
            </a:r>
          </a:p>
        </p:txBody>
      </p:sp>
      <p:pic>
        <p:nvPicPr>
          <p:cNvPr id="8199" name="Picture 3" descr="Ernest Rutherf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133600"/>
            <a:ext cx="1981200" cy="27924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200" name="TextBox 9"/>
          <p:cNvSpPr txBox="1">
            <a:spLocks noChangeArrowheads="1"/>
          </p:cNvSpPr>
          <p:nvPr/>
        </p:nvSpPr>
        <p:spPr bwMode="auto">
          <a:xfrm>
            <a:off x="304800" y="5486400"/>
            <a:ext cx="883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"The discovery of the radio-active elements, which in their disintegration liberate enormous amounts of energy, thus increases the possible limit of the duration of life on this planet, and allows the time claimed by the geologist and biologist for the process of evolution.“ - Rutherford</a:t>
            </a:r>
            <a:endParaRPr lang="en-US" altLang="en-US">
              <a:latin typeface="Calibri" panose="020F0502020204030204" pitchFamily="34" charset="0"/>
            </a:endParaRPr>
          </a:p>
        </p:txBody>
      </p:sp>
      <p:sp>
        <p:nvSpPr>
          <p:cNvPr id="8201" name="TextBox 10"/>
          <p:cNvSpPr txBox="1">
            <a:spLocks noChangeArrowheads="1"/>
          </p:cNvSpPr>
          <p:nvPr/>
        </p:nvSpPr>
        <p:spPr bwMode="auto">
          <a:xfrm>
            <a:off x="5334000" y="50292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Calibri" panose="020F0502020204030204" pitchFamily="34" charset="0"/>
              </a:rPr>
              <a:t>1904 - Ernst Rutherford</a:t>
            </a:r>
          </a:p>
        </p:txBody>
      </p:sp>
    </p:spTree>
    <p:extLst>
      <p:ext uri="{BB962C8B-B14F-4D97-AF65-F5344CB8AC3E}">
        <p14:creationId xmlns:p14="http://schemas.microsoft.com/office/powerpoint/2010/main" val="1053330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228600" y="228600"/>
            <a:ext cx="8915400" cy="5908675"/>
          </a:xfrm>
          <a:prstGeom prst="rect">
            <a:avLst/>
          </a:prstGeom>
          <a:noFill/>
          <a:ln w="9525">
            <a:noFill/>
            <a:miter lim="800000"/>
            <a:headEnd/>
            <a:tailEnd/>
          </a:ln>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00B0F0"/>
                </a:solidFill>
                <a:latin typeface="Calibri" pitchFamily="34" charset="0"/>
              </a:rPr>
              <a:t>		1. Radioactive Decay and Geological Clocks</a:t>
            </a:r>
          </a:p>
          <a:p>
            <a:pPr marL="342900" indent="-342900">
              <a:defRPr/>
            </a:pPr>
            <a:endParaRPr lang="en-US" b="1" dirty="0">
              <a:solidFill>
                <a:srgbClr val="DF11D5"/>
              </a:solidFill>
              <a:latin typeface="Calibri" pitchFamily="34" charset="0"/>
            </a:endParaRPr>
          </a:p>
          <a:p>
            <a:pPr marL="342900" indent="-342900">
              <a:defRPr/>
            </a:pPr>
            <a:endParaRPr lang="en-US" b="1" dirty="0">
              <a:solidFill>
                <a:srgbClr val="DF11D5"/>
              </a:solidFill>
              <a:latin typeface="Calibri" pitchFamily="34" charset="0"/>
            </a:endParaRPr>
          </a:p>
          <a:p>
            <a:pPr marL="342900" indent="-342900">
              <a:defRPr/>
            </a:pPr>
            <a:r>
              <a:rPr lang="en-US" b="1" dirty="0">
                <a:latin typeface="Calibri" pitchFamily="34" charset="0"/>
              </a:rPr>
              <a:t>- measure amt of parent and daughter isotopes = total initial parental </a:t>
            </a:r>
          </a:p>
          <a:p>
            <a:pPr marL="342900" indent="-342900">
              <a:defRPr/>
            </a:pPr>
            <a:r>
              <a:rPr lang="en-US" b="1" dirty="0">
                <a:latin typeface="Calibri" pitchFamily="34" charset="0"/>
              </a:rPr>
              <a:t>- with the measureable1/2 life, determine time needed to decay this fraction </a:t>
            </a:r>
          </a:p>
          <a:p>
            <a:pPr marL="342900" indent="-342900">
              <a:defRPr/>
            </a:pPr>
            <a:r>
              <a:rPr lang="en-US" b="1" dirty="0">
                <a:latin typeface="Calibri" pitchFamily="34" charset="0"/>
              </a:rPr>
              <a:t>- K40-Ar40 suppose 1/2 of total is Ar40 = 1.3by </a:t>
            </a:r>
          </a:p>
          <a:p>
            <a:pPr marL="342900" indent="-342900">
              <a:defRPr/>
            </a:pPr>
            <a:endParaRPr lang="en-US" b="1" dirty="0">
              <a:latin typeface="Calibri" pitchFamily="34" charset="0"/>
            </a:endParaRPr>
          </a:p>
          <a:p>
            <a:pPr marL="342900" indent="-342900">
              <a:defRPr/>
            </a:pPr>
            <a:r>
              <a:rPr lang="en-US" b="1" dirty="0">
                <a:latin typeface="Calibri" pitchFamily="34" charset="0"/>
              </a:rPr>
              <a:t>(Now, you might say "be real"! How can we measure something that is this slow?)</a:t>
            </a:r>
          </a:p>
          <a:p>
            <a:pPr marL="342900" indent="-342900">
              <a:defRPr/>
            </a:pPr>
            <a:endParaRPr lang="en-US" b="1" dirty="0">
              <a:latin typeface="Calibri" pitchFamily="34" charset="0"/>
            </a:endParaRPr>
          </a:p>
          <a:p>
            <a:pPr marL="342900" indent="-342900">
              <a:defRPr/>
            </a:pPr>
            <a:r>
              <a:rPr lang="en-US" b="1" dirty="0">
                <a:latin typeface="Calibri" pitchFamily="34" charset="0"/>
              </a:rPr>
              <a:t>Well, 40 grams of Potassium (K) contains: </a:t>
            </a:r>
          </a:p>
          <a:p>
            <a:pPr marL="342900" indent="-342900">
              <a:defRPr/>
            </a:pPr>
            <a:r>
              <a:rPr lang="en-US" b="1" dirty="0">
                <a:latin typeface="Calibri" pitchFamily="34" charset="0"/>
              </a:rPr>
              <a:t>6.0 x 10</a:t>
            </a:r>
            <a:r>
              <a:rPr lang="en-US" b="1" baseline="30000" dirty="0">
                <a:latin typeface="Calibri" pitchFamily="34" charset="0"/>
              </a:rPr>
              <a:t>23</a:t>
            </a:r>
            <a:r>
              <a:rPr lang="en-US" b="1" dirty="0">
                <a:latin typeface="Calibri" pitchFamily="34" charset="0"/>
              </a:rPr>
              <a:t> atoms (Avogadro's number, remember that little chemistry </a:t>
            </a:r>
            <a:r>
              <a:rPr lang="en-US" b="1" dirty="0" err="1">
                <a:latin typeface="Calibri" pitchFamily="34" charset="0"/>
              </a:rPr>
              <a:t>tid</a:t>
            </a:r>
            <a:r>
              <a:rPr lang="en-US" b="1" dirty="0">
                <a:latin typeface="Calibri" pitchFamily="34" charset="0"/>
              </a:rPr>
              <a:t>-bit?). </a:t>
            </a:r>
          </a:p>
          <a:p>
            <a:pPr marL="342900" indent="-342900">
              <a:defRPr/>
            </a:pPr>
            <a:r>
              <a:rPr lang="en-US" b="1" dirty="0">
                <a:latin typeface="Calibri" pitchFamily="34" charset="0"/>
              </a:rPr>
              <a:t>So, For 1/2 of them to change, that would be: </a:t>
            </a:r>
          </a:p>
          <a:p>
            <a:pPr marL="342900" indent="-342900">
              <a:defRPr/>
            </a:pPr>
            <a:r>
              <a:rPr lang="en-US" b="1" dirty="0">
                <a:latin typeface="Calibri" pitchFamily="34" charset="0"/>
              </a:rPr>
              <a:t>3.0 x 10</a:t>
            </a:r>
            <a:r>
              <a:rPr lang="en-US" b="1" baseline="30000" dirty="0">
                <a:latin typeface="Calibri" pitchFamily="34" charset="0"/>
              </a:rPr>
              <a:t>23</a:t>
            </a:r>
            <a:r>
              <a:rPr lang="en-US" b="1" dirty="0">
                <a:latin typeface="Calibri" pitchFamily="34" charset="0"/>
              </a:rPr>
              <a:t> atoms in 1.3 billion years (1.3 x 10</a:t>
            </a:r>
            <a:r>
              <a:rPr lang="en-US" b="1" baseline="30000" dirty="0">
                <a:latin typeface="Calibri" pitchFamily="34" charset="0"/>
              </a:rPr>
              <a:t>9</a:t>
            </a:r>
            <a:r>
              <a:rPr lang="en-US" b="1" dirty="0">
                <a:latin typeface="Calibri" pitchFamily="34" charset="0"/>
              </a:rPr>
              <a:t>) </a:t>
            </a:r>
          </a:p>
          <a:p>
            <a:pPr marL="342900" indent="-342900">
              <a:defRPr/>
            </a:pPr>
            <a:r>
              <a:rPr lang="en-US" b="1" dirty="0">
                <a:latin typeface="Calibri" pitchFamily="34" charset="0"/>
              </a:rPr>
              <a:t>So, divide 3.0 x 10</a:t>
            </a:r>
            <a:r>
              <a:rPr lang="en-US" b="1" baseline="30000" dirty="0">
                <a:latin typeface="Calibri" pitchFamily="34" charset="0"/>
              </a:rPr>
              <a:t>23</a:t>
            </a:r>
            <a:r>
              <a:rPr lang="en-US" b="1" dirty="0">
                <a:latin typeface="Calibri" pitchFamily="34" charset="0"/>
              </a:rPr>
              <a:t> by 1.3 x 10</a:t>
            </a:r>
            <a:r>
              <a:rPr lang="en-US" b="1" baseline="30000" dirty="0">
                <a:latin typeface="Calibri" pitchFamily="34" charset="0"/>
              </a:rPr>
              <a:t>9</a:t>
            </a:r>
            <a:r>
              <a:rPr lang="en-US" b="1" dirty="0">
                <a:latin typeface="Calibri" pitchFamily="34" charset="0"/>
              </a:rPr>
              <a:t> = 2.3 X 10</a:t>
            </a:r>
            <a:r>
              <a:rPr lang="en-US" b="1" baseline="30000" dirty="0">
                <a:latin typeface="Calibri" pitchFamily="34" charset="0"/>
              </a:rPr>
              <a:t>14</a:t>
            </a:r>
            <a:r>
              <a:rPr lang="en-US" b="1" dirty="0">
                <a:latin typeface="Calibri" pitchFamily="34" charset="0"/>
              </a:rPr>
              <a:t> atoms/year. </a:t>
            </a:r>
          </a:p>
          <a:p>
            <a:pPr marL="342900" indent="-342900">
              <a:defRPr/>
            </a:pPr>
            <a:r>
              <a:rPr lang="en-US" b="1" dirty="0">
                <a:latin typeface="Calibri" pitchFamily="34" charset="0"/>
              </a:rPr>
              <a:t>Then, divide 2.3 x 10</a:t>
            </a:r>
            <a:r>
              <a:rPr lang="en-US" b="1" baseline="30000" dirty="0">
                <a:latin typeface="Calibri" pitchFamily="34" charset="0"/>
              </a:rPr>
              <a:t>14</a:t>
            </a:r>
            <a:r>
              <a:rPr lang="en-US" b="1" dirty="0">
                <a:latin typeface="Calibri" pitchFamily="34" charset="0"/>
              </a:rPr>
              <a:t> by 365 (3.65 x 10</a:t>
            </a:r>
            <a:r>
              <a:rPr lang="en-US" b="1" baseline="30000" dirty="0">
                <a:latin typeface="Calibri" pitchFamily="34" charset="0"/>
              </a:rPr>
              <a:t>2</a:t>
            </a:r>
            <a:r>
              <a:rPr lang="en-US" b="1" dirty="0">
                <a:latin typeface="Calibri" pitchFamily="34" charset="0"/>
              </a:rPr>
              <a:t>) days per year = 0.62 x 10</a:t>
            </a:r>
            <a:r>
              <a:rPr lang="en-US" b="1" baseline="30000" dirty="0">
                <a:latin typeface="Calibri" pitchFamily="34" charset="0"/>
              </a:rPr>
              <a:t>12</a:t>
            </a:r>
            <a:r>
              <a:rPr lang="en-US" b="1" dirty="0">
                <a:latin typeface="Calibri" pitchFamily="34" charset="0"/>
              </a:rPr>
              <a:t> atoms per day ( shift decimal = 6.2 x 10</a:t>
            </a:r>
            <a:r>
              <a:rPr lang="en-US" b="1" baseline="30000" dirty="0">
                <a:latin typeface="Calibri" pitchFamily="34" charset="0"/>
              </a:rPr>
              <a:t>11</a:t>
            </a:r>
            <a:r>
              <a:rPr lang="en-US" b="1" dirty="0">
                <a:latin typeface="Calibri" pitchFamily="34" charset="0"/>
              </a:rPr>
              <a:t>) </a:t>
            </a:r>
          </a:p>
          <a:p>
            <a:pPr marL="342900" indent="-342900">
              <a:defRPr/>
            </a:pPr>
            <a:r>
              <a:rPr lang="en-US" b="1" dirty="0">
                <a:latin typeface="Calibri" pitchFamily="34" charset="0"/>
              </a:rPr>
              <a:t>Then, divide 6.2 x 10</a:t>
            </a:r>
            <a:r>
              <a:rPr lang="en-US" b="1" baseline="30000" dirty="0">
                <a:latin typeface="Calibri" pitchFamily="34" charset="0"/>
              </a:rPr>
              <a:t>11</a:t>
            </a:r>
            <a:r>
              <a:rPr lang="en-US" b="1" dirty="0">
                <a:latin typeface="Calibri" pitchFamily="34" charset="0"/>
              </a:rPr>
              <a:t> by 24*60*60 = 86,400 seconds/day: (= 8.64 x 10</a:t>
            </a:r>
            <a:r>
              <a:rPr lang="en-US" b="1" baseline="30000" dirty="0">
                <a:latin typeface="Calibri" pitchFamily="34" charset="0"/>
              </a:rPr>
              <a:t>4</a:t>
            </a:r>
            <a:r>
              <a:rPr lang="en-US" b="1" dirty="0">
                <a:latin typeface="Calibri" pitchFamily="34" charset="0"/>
              </a:rPr>
              <a:t>) = 0.7 x 10</a:t>
            </a:r>
            <a:r>
              <a:rPr lang="en-US" b="1" baseline="30000" dirty="0">
                <a:latin typeface="Calibri" pitchFamily="34" charset="0"/>
              </a:rPr>
              <a:t>7</a:t>
            </a:r>
            <a:r>
              <a:rPr lang="en-US" b="1" dirty="0">
                <a:latin typeface="Calibri" pitchFamily="34" charset="0"/>
              </a:rPr>
              <a:t> atoms per second </a:t>
            </a:r>
          </a:p>
          <a:p>
            <a:pPr marL="342900" indent="-342900">
              <a:defRPr/>
            </a:pPr>
            <a:r>
              <a:rPr lang="en-US" b="1" dirty="0">
                <a:latin typeface="Calibri" pitchFamily="34" charset="0"/>
              </a:rPr>
              <a:t>0.7 x 10</a:t>
            </a:r>
            <a:r>
              <a:rPr lang="en-US" b="1" baseline="30000" dirty="0">
                <a:latin typeface="Calibri" pitchFamily="34" charset="0"/>
              </a:rPr>
              <a:t>7 </a:t>
            </a:r>
            <a:r>
              <a:rPr lang="en-US" b="1" dirty="0">
                <a:latin typeface="Calibri" pitchFamily="34" charset="0"/>
              </a:rPr>
              <a:t>= 7 x 10</a:t>
            </a:r>
            <a:r>
              <a:rPr lang="en-US" b="1" baseline="30000" dirty="0">
                <a:latin typeface="Calibri" pitchFamily="34" charset="0"/>
              </a:rPr>
              <a:t>6 </a:t>
            </a:r>
            <a:r>
              <a:rPr lang="en-US" b="1" dirty="0">
                <a:latin typeface="Calibri" pitchFamily="34" charset="0"/>
              </a:rPr>
              <a:t>= 7 million atoms changing from Potassium to Argon every second!!!</a:t>
            </a:r>
          </a:p>
        </p:txBody>
      </p:sp>
    </p:spTree>
    <p:extLst>
      <p:ext uri="{BB962C8B-B14F-4D97-AF65-F5344CB8AC3E}">
        <p14:creationId xmlns:p14="http://schemas.microsoft.com/office/powerpoint/2010/main" val="581987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1"/>
          <p:cNvGrpSpPr>
            <a:grpSpLocks/>
          </p:cNvGrpSpPr>
          <p:nvPr/>
        </p:nvGrpSpPr>
        <p:grpSpPr bwMode="auto">
          <a:xfrm>
            <a:off x="1752600" y="1981200"/>
            <a:ext cx="7086600" cy="4572000"/>
            <a:chOff x="1752600" y="1981200"/>
            <a:chExt cx="7086600" cy="4572000"/>
          </a:xfrm>
        </p:grpSpPr>
        <p:pic>
          <p:nvPicPr>
            <p:cNvPr id="10244" name="Picture 2" descr="ichyth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81200"/>
              <a:ext cx="61722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3"/>
            <p:cNvSpPr txBox="1">
              <a:spLocks noChangeArrowheads="1"/>
            </p:cNvSpPr>
            <p:nvPr/>
          </p:nvSpPr>
          <p:spPr bwMode="auto">
            <a:xfrm>
              <a:off x="5867400" y="3581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i="1"/>
                <a:t>Ichthyostega</a:t>
              </a:r>
            </a:p>
          </p:txBody>
        </p:sp>
        <p:sp>
          <p:nvSpPr>
            <p:cNvPr id="10246" name="Text Box 4"/>
            <p:cNvSpPr txBox="1">
              <a:spLocks noChangeArrowheads="1"/>
            </p:cNvSpPr>
            <p:nvPr/>
          </p:nvSpPr>
          <p:spPr bwMode="auto">
            <a:xfrm>
              <a:off x="1752600" y="34290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FISH      AMPHIBIANS</a:t>
              </a:r>
            </a:p>
          </p:txBody>
        </p:sp>
        <p:sp>
          <p:nvSpPr>
            <p:cNvPr id="10247" name="Line 5"/>
            <p:cNvSpPr>
              <a:spLocks noChangeShapeType="1"/>
            </p:cNvSpPr>
            <p:nvPr/>
          </p:nvSpPr>
          <p:spPr bwMode="auto">
            <a:xfrm>
              <a:off x="2209800" y="3962400"/>
              <a:ext cx="0" cy="2590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 name="Line 6"/>
            <p:cNvSpPr>
              <a:spLocks noChangeShapeType="1"/>
            </p:cNvSpPr>
            <p:nvPr/>
          </p:nvSpPr>
          <p:spPr bwMode="auto">
            <a:xfrm>
              <a:off x="3733800" y="3962400"/>
              <a:ext cx="0" cy="1524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 name="Line 7"/>
            <p:cNvSpPr>
              <a:spLocks noChangeShapeType="1"/>
            </p:cNvSpPr>
            <p:nvPr/>
          </p:nvSpPr>
          <p:spPr bwMode="auto">
            <a:xfrm>
              <a:off x="1905000" y="54864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 name="Line 8"/>
            <p:cNvSpPr>
              <a:spLocks noChangeShapeType="1"/>
            </p:cNvSpPr>
            <p:nvPr/>
          </p:nvSpPr>
          <p:spPr bwMode="auto">
            <a:xfrm>
              <a:off x="1905000" y="58674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 name="Text Box 9"/>
            <p:cNvSpPr txBox="1">
              <a:spLocks noChangeArrowheads="1"/>
            </p:cNvSpPr>
            <p:nvPr/>
          </p:nvSpPr>
          <p:spPr bwMode="auto">
            <a:xfrm>
              <a:off x="2590800" y="5486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rPr>
                <a:t>XXX</a:t>
              </a:r>
            </a:p>
          </p:txBody>
        </p:sp>
        <p:sp>
          <p:nvSpPr>
            <p:cNvPr id="10252" name="Text Box 10"/>
            <p:cNvSpPr txBox="1">
              <a:spLocks noChangeArrowheads="1"/>
            </p:cNvSpPr>
            <p:nvPr/>
          </p:nvSpPr>
          <p:spPr bwMode="auto">
            <a:xfrm>
              <a:off x="4724400" y="4267200"/>
              <a:ext cx="4114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Struts in the tailfin (FISH)</a:t>
              </a:r>
            </a:p>
            <a:p>
              <a:pPr eaLnBrk="1" hangingPunct="1">
                <a:spcBef>
                  <a:spcPct val="50000"/>
                </a:spcBef>
              </a:pPr>
              <a:r>
                <a:rPr lang="en-US" altLang="en-US"/>
                <a:t>- Feet (AMPHIBIANS)</a:t>
              </a:r>
            </a:p>
            <a:p>
              <a:pPr eaLnBrk="1" hangingPunct="1">
                <a:spcBef>
                  <a:spcPct val="50000"/>
                </a:spcBef>
              </a:pPr>
              <a:r>
                <a:rPr lang="en-US" altLang="en-US"/>
                <a:t>- After fish, before amphibians (just where evolution predicts it should be)</a:t>
              </a:r>
            </a:p>
          </p:txBody>
        </p:sp>
      </p:grpSp>
      <p:sp>
        <p:nvSpPr>
          <p:cNvPr id="11" name="TextBox 10"/>
          <p:cNvSpPr txBox="1"/>
          <p:nvPr/>
        </p:nvSpPr>
        <p:spPr>
          <a:xfrm>
            <a:off x="304800" y="228600"/>
            <a:ext cx="6858000" cy="1754188"/>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00B0F0"/>
                </a:solidFill>
                <a:latin typeface="Calibri" pitchFamily="34" charset="0"/>
              </a:rPr>
              <a:t>		1. Radioactive Decay and Geological Clocks</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2. Transitional Fossils</a:t>
            </a:r>
          </a:p>
          <a:p>
            <a:pPr marL="342900" indent="-342900">
              <a:defRPr/>
            </a:pPr>
            <a:r>
              <a:rPr lang="en-US" b="1" dirty="0">
                <a:solidFill>
                  <a:srgbClr val="00B0F0"/>
                </a:solidFill>
                <a:latin typeface="Calibri" pitchFamily="34" charset="0"/>
              </a:rPr>
              <a:t>			</a:t>
            </a:r>
            <a:r>
              <a:rPr lang="en-US" b="1" i="1" dirty="0">
                <a:solidFill>
                  <a:srgbClr val="DF11D5"/>
                </a:solidFill>
                <a:latin typeface="Calibri" pitchFamily="34" charset="0"/>
              </a:rPr>
              <a:t>a. </a:t>
            </a:r>
            <a:r>
              <a:rPr lang="en-US" b="1" i="1" dirty="0" err="1">
                <a:solidFill>
                  <a:srgbClr val="DF11D5"/>
                </a:solidFill>
                <a:latin typeface="Calibri" pitchFamily="34" charset="0"/>
              </a:rPr>
              <a:t>Ichthyostega</a:t>
            </a:r>
            <a:r>
              <a:rPr lang="en-US" b="1" i="1" dirty="0">
                <a:solidFill>
                  <a:srgbClr val="DF11D5"/>
                </a:solidFill>
                <a:latin typeface="Calibri" pitchFamily="34" charset="0"/>
              </a:rPr>
              <a:t>  </a:t>
            </a:r>
            <a:r>
              <a:rPr lang="en-US" b="1" dirty="0">
                <a:solidFill>
                  <a:srgbClr val="DF11D5"/>
                </a:solidFill>
                <a:latin typeface="Calibri" pitchFamily="34" charset="0"/>
              </a:rPr>
              <a:t>and the fish-amphibian transition</a:t>
            </a:r>
          </a:p>
          <a:p>
            <a:pPr>
              <a:defRPr/>
            </a:pPr>
            <a:endParaRPr lang="en-US" dirty="0">
              <a:latin typeface="Arial" charset="0"/>
            </a:endParaRPr>
          </a:p>
        </p:txBody>
      </p:sp>
    </p:spTree>
    <p:extLst>
      <p:ext uri="{BB962C8B-B14F-4D97-AF65-F5344CB8AC3E}">
        <p14:creationId xmlns:p14="http://schemas.microsoft.com/office/powerpoint/2010/main" val="789794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838200" y="6858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0000"/>
                </a:solidFill>
              </a:rPr>
              <a:t>	</a:t>
            </a:r>
          </a:p>
        </p:txBody>
      </p:sp>
      <p:sp>
        <p:nvSpPr>
          <p:cNvPr id="16387" name="Text Box 3"/>
          <p:cNvSpPr txBox="1">
            <a:spLocks noChangeArrowheads="1"/>
          </p:cNvSpPr>
          <p:nvPr/>
        </p:nvSpPr>
        <p:spPr bwMode="auto">
          <a:xfrm>
            <a:off x="4191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6388" name="Text Box 4"/>
          <p:cNvSpPr txBox="1">
            <a:spLocks noChangeArrowheads="1"/>
          </p:cNvSpPr>
          <p:nvPr/>
        </p:nvSpPr>
        <p:spPr bwMode="auto">
          <a:xfrm>
            <a:off x="533400" y="3810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i="1"/>
              <a:t>Ichthyostega sp.</a:t>
            </a:r>
          </a:p>
        </p:txBody>
      </p:sp>
      <p:pic>
        <p:nvPicPr>
          <p:cNvPr id="16389" name="Picture 5"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8600"/>
            <a:ext cx="61722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26860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502025"/>
            <a:ext cx="45529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68750"/>
            <a:ext cx="39624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839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838200" y="685800"/>
            <a:ext cx="80772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0000"/>
                </a:solidFill>
              </a:rPr>
              <a:t>D. Devonian (417-354 mya) </a:t>
            </a:r>
          </a:p>
          <a:p>
            <a:pPr eaLnBrk="1" hangingPunct="1">
              <a:spcBef>
                <a:spcPct val="50000"/>
              </a:spcBef>
            </a:pPr>
            <a:r>
              <a:rPr lang="en-US" altLang="en-US">
                <a:solidFill>
                  <a:srgbClr val="FF0000"/>
                </a:solidFill>
              </a:rPr>
              <a:t>	 - Placoderms </a:t>
            </a:r>
          </a:p>
          <a:p>
            <a:pPr eaLnBrk="1" hangingPunct="1">
              <a:spcBef>
                <a:spcPct val="50000"/>
              </a:spcBef>
            </a:pPr>
            <a:r>
              <a:rPr lang="en-US" altLang="en-US">
                <a:solidFill>
                  <a:srgbClr val="FF0000"/>
                </a:solidFill>
              </a:rPr>
              <a:t>	 - Sharks</a:t>
            </a:r>
          </a:p>
          <a:p>
            <a:pPr eaLnBrk="1" hangingPunct="1">
              <a:spcBef>
                <a:spcPct val="50000"/>
              </a:spcBef>
            </a:pPr>
            <a:r>
              <a:rPr lang="en-US" altLang="en-US">
                <a:solidFill>
                  <a:srgbClr val="FF0000"/>
                </a:solidFill>
              </a:rPr>
              <a:t>	 - Lobe-finned Fishes	</a:t>
            </a:r>
          </a:p>
        </p:txBody>
      </p:sp>
      <p:sp>
        <p:nvSpPr>
          <p:cNvPr id="11267" name="Text Box 3"/>
          <p:cNvSpPr txBox="1">
            <a:spLocks noChangeArrowheads="1"/>
          </p:cNvSpPr>
          <p:nvPr/>
        </p:nvSpPr>
        <p:spPr bwMode="auto">
          <a:xfrm>
            <a:off x="4191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grpSp>
        <p:nvGrpSpPr>
          <p:cNvPr id="11268" name="Group 6"/>
          <p:cNvGrpSpPr>
            <a:grpSpLocks/>
          </p:cNvGrpSpPr>
          <p:nvPr/>
        </p:nvGrpSpPr>
        <p:grpSpPr bwMode="auto">
          <a:xfrm>
            <a:off x="381000" y="123825"/>
            <a:ext cx="8382000" cy="6734175"/>
            <a:chOff x="381000" y="123825"/>
            <a:chExt cx="8382000" cy="6734175"/>
          </a:xfrm>
        </p:grpSpPr>
        <p:pic>
          <p:nvPicPr>
            <p:cNvPr id="11269" name="Picture 4" descr="440747a-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3825"/>
              <a:ext cx="7620000"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5"/>
            <p:cNvSpPr txBox="1">
              <a:spLocks noChangeArrowheads="1"/>
            </p:cNvSpPr>
            <p:nvPr/>
          </p:nvSpPr>
          <p:spPr bwMode="auto">
            <a:xfrm>
              <a:off x="6096000" y="44958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385 mya</a:t>
              </a:r>
            </a:p>
          </p:txBody>
        </p:sp>
        <p:sp>
          <p:nvSpPr>
            <p:cNvPr id="11271" name="Text Box 6"/>
            <p:cNvSpPr txBox="1">
              <a:spLocks noChangeArrowheads="1"/>
            </p:cNvSpPr>
            <p:nvPr/>
          </p:nvSpPr>
          <p:spPr bwMode="auto">
            <a:xfrm>
              <a:off x="7010400" y="22098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365 mya</a:t>
              </a:r>
            </a:p>
          </p:txBody>
        </p:sp>
      </p:grpSp>
    </p:spTree>
    <p:extLst>
      <p:ext uri="{BB962C8B-B14F-4D97-AF65-F5344CB8AC3E}">
        <p14:creationId xmlns:p14="http://schemas.microsoft.com/office/powerpoint/2010/main" val="2174833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2"/>
          <p:cNvGrpSpPr>
            <a:grpSpLocks/>
          </p:cNvGrpSpPr>
          <p:nvPr/>
        </p:nvGrpSpPr>
        <p:grpSpPr bwMode="auto">
          <a:xfrm>
            <a:off x="533400" y="1219200"/>
            <a:ext cx="8763000" cy="5295900"/>
            <a:chOff x="533400" y="1219200"/>
            <a:chExt cx="8763000" cy="5295900"/>
          </a:xfrm>
        </p:grpSpPr>
        <p:sp>
          <p:nvSpPr>
            <p:cNvPr id="17412" name="Text Box 5"/>
            <p:cNvSpPr txBox="1">
              <a:spLocks noChangeArrowheads="1"/>
            </p:cNvSpPr>
            <p:nvPr/>
          </p:nvSpPr>
          <p:spPr bwMode="auto">
            <a:xfrm>
              <a:off x="5562600" y="12192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i="1"/>
                <a:t>Archeopteryx lithographica</a:t>
              </a:r>
            </a:p>
          </p:txBody>
        </p:sp>
        <p:sp>
          <p:nvSpPr>
            <p:cNvPr id="17413" name="Text Box 6"/>
            <p:cNvSpPr txBox="1">
              <a:spLocks noChangeArrowheads="1"/>
            </p:cNvSpPr>
            <p:nvPr/>
          </p:nvSpPr>
          <p:spPr bwMode="auto">
            <a:xfrm>
              <a:off x="533400" y="26670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REPTILES      BIRDS</a:t>
              </a:r>
            </a:p>
          </p:txBody>
        </p:sp>
        <p:sp>
          <p:nvSpPr>
            <p:cNvPr id="17414" name="Line 7"/>
            <p:cNvSpPr>
              <a:spLocks noChangeShapeType="1"/>
            </p:cNvSpPr>
            <p:nvPr/>
          </p:nvSpPr>
          <p:spPr bwMode="auto">
            <a:xfrm>
              <a:off x="1143000" y="3200400"/>
              <a:ext cx="0" cy="2286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8"/>
            <p:cNvSpPr>
              <a:spLocks noChangeShapeType="1"/>
            </p:cNvSpPr>
            <p:nvPr/>
          </p:nvSpPr>
          <p:spPr bwMode="auto">
            <a:xfrm>
              <a:off x="2895600" y="3276600"/>
              <a:ext cx="0" cy="1219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9"/>
            <p:cNvSpPr>
              <a:spLocks noChangeShapeType="1"/>
            </p:cNvSpPr>
            <p:nvPr/>
          </p:nvSpPr>
          <p:spPr bwMode="auto">
            <a:xfrm>
              <a:off x="1066800" y="44958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Line 10"/>
            <p:cNvSpPr>
              <a:spLocks noChangeShapeType="1"/>
            </p:cNvSpPr>
            <p:nvPr/>
          </p:nvSpPr>
          <p:spPr bwMode="auto">
            <a:xfrm>
              <a:off x="1066800" y="49530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8" name="Text Box 11"/>
            <p:cNvSpPr txBox="1">
              <a:spLocks noChangeArrowheads="1"/>
            </p:cNvSpPr>
            <p:nvPr/>
          </p:nvSpPr>
          <p:spPr bwMode="auto">
            <a:xfrm>
              <a:off x="1600200" y="44958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rPr>
                <a:t>XXX – 150 mya</a:t>
              </a:r>
            </a:p>
          </p:txBody>
        </p:sp>
        <p:sp>
          <p:nvSpPr>
            <p:cNvPr id="17419" name="Text Box 12"/>
            <p:cNvSpPr txBox="1">
              <a:spLocks noChangeArrowheads="1"/>
            </p:cNvSpPr>
            <p:nvPr/>
          </p:nvSpPr>
          <p:spPr bwMode="auto">
            <a:xfrm>
              <a:off x="1219200" y="5159375"/>
              <a:ext cx="3276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20000"/>
                </a:spcBef>
              </a:pPr>
              <a:r>
                <a:rPr lang="en-US" altLang="en-US"/>
                <a:t>- Fingers, teeth, tail (Reptiles)</a:t>
              </a:r>
            </a:p>
            <a:p>
              <a:pPr eaLnBrk="1" hangingPunct="1">
                <a:lnSpc>
                  <a:spcPct val="70000"/>
                </a:lnSpc>
                <a:spcBef>
                  <a:spcPct val="20000"/>
                </a:spcBef>
                <a:buFontTx/>
                <a:buChar char="-"/>
              </a:pPr>
              <a:r>
                <a:rPr lang="en-US" altLang="en-US"/>
                <a:t> Feathers (birds)</a:t>
              </a:r>
            </a:p>
            <a:p>
              <a:pPr eaLnBrk="1" hangingPunct="1">
                <a:lnSpc>
                  <a:spcPct val="70000"/>
                </a:lnSpc>
              </a:pPr>
              <a:endParaRPr lang="en-US" altLang="en-US"/>
            </a:p>
            <a:p>
              <a:pPr eaLnBrk="1" hangingPunct="1">
                <a:lnSpc>
                  <a:spcPct val="70000"/>
                </a:lnSpc>
              </a:pPr>
              <a:r>
                <a:rPr lang="en-US" altLang="en-US"/>
                <a:t>- After reptiles, before birds (just where evolution predicts it should be)</a:t>
              </a:r>
            </a:p>
          </p:txBody>
        </p:sp>
        <p:pic>
          <p:nvPicPr>
            <p:cNvPr id="17420" name="Picture 13" descr="archeoptery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238" y="1752600"/>
              <a:ext cx="37274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304800" y="228600"/>
            <a:ext cx="6096000" cy="1754188"/>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00B0F0"/>
                </a:solidFill>
                <a:latin typeface="Calibri" pitchFamily="34" charset="0"/>
              </a:rPr>
              <a:t>		1. Radioactive Decay and Geological Clocks</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2. Transitional Fossils</a:t>
            </a:r>
          </a:p>
          <a:p>
            <a:pPr marL="342900" indent="-342900">
              <a:defRPr/>
            </a:pPr>
            <a:r>
              <a:rPr lang="en-US" b="1" dirty="0">
                <a:solidFill>
                  <a:srgbClr val="00B0F0"/>
                </a:solidFill>
                <a:latin typeface="Calibri" pitchFamily="34" charset="0"/>
              </a:rPr>
              <a:t>			</a:t>
            </a:r>
            <a:r>
              <a:rPr lang="en-US" b="1" dirty="0">
                <a:solidFill>
                  <a:srgbClr val="DF11D5"/>
                </a:solidFill>
                <a:latin typeface="Calibri" pitchFamily="34" charset="0"/>
              </a:rPr>
              <a:t>b. The evolution of birds</a:t>
            </a:r>
          </a:p>
          <a:p>
            <a:pPr>
              <a:defRPr/>
            </a:pPr>
            <a:endParaRPr lang="en-US" dirty="0">
              <a:latin typeface="Arial" charset="0"/>
            </a:endParaRPr>
          </a:p>
        </p:txBody>
      </p:sp>
    </p:spTree>
    <p:extLst>
      <p:ext uri="{BB962C8B-B14F-4D97-AF65-F5344CB8AC3E}">
        <p14:creationId xmlns:p14="http://schemas.microsoft.com/office/powerpoint/2010/main" val="1481645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6096000" cy="1754188"/>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00B0F0"/>
                </a:solidFill>
                <a:latin typeface="Calibri" pitchFamily="34" charset="0"/>
              </a:rPr>
              <a:t>		1. Radioactive Decay and Geological Clocks</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2. Transitional Fossils</a:t>
            </a:r>
          </a:p>
          <a:p>
            <a:pPr marL="342900" indent="-342900">
              <a:defRPr/>
            </a:pPr>
            <a:r>
              <a:rPr lang="en-US" b="1" dirty="0">
                <a:solidFill>
                  <a:srgbClr val="DF11D5"/>
                </a:solidFill>
                <a:latin typeface="Calibri" pitchFamily="34" charset="0"/>
              </a:rPr>
              <a:t>			b. The evolution of birds</a:t>
            </a:r>
            <a:endParaRPr lang="en-US" b="1" dirty="0">
              <a:solidFill>
                <a:srgbClr val="00B0F0"/>
              </a:solidFill>
              <a:latin typeface="Calibri" pitchFamily="34" charset="0"/>
            </a:endParaRPr>
          </a:p>
          <a:p>
            <a:pPr>
              <a:defRPr/>
            </a:pPr>
            <a:endParaRPr lang="en-US" dirty="0">
              <a:latin typeface="Arial" charset="0"/>
            </a:endParaRPr>
          </a:p>
        </p:txBody>
      </p:sp>
      <p:pic>
        <p:nvPicPr>
          <p:cNvPr id="19459" name="Picture 2" descr="epidexipteryx.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61880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http://www.dinosaurjungle.com/i1_Epidexipteryx_long_fingers_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888" y="304800"/>
            <a:ext cx="20748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7"/>
          <p:cNvSpPr txBox="1">
            <a:spLocks noChangeArrowheads="1"/>
          </p:cNvSpPr>
          <p:nvPr/>
        </p:nvSpPr>
        <p:spPr bwMode="auto">
          <a:xfrm>
            <a:off x="5334000" y="6096000"/>
            <a:ext cx="3581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Epidipteryx</a:t>
            </a:r>
            <a:r>
              <a:rPr lang="en-US" altLang="en-US"/>
              <a:t> – 165 mya</a:t>
            </a:r>
          </a:p>
        </p:txBody>
      </p:sp>
    </p:spTree>
    <p:extLst>
      <p:ext uri="{BB962C8B-B14F-4D97-AF65-F5344CB8AC3E}">
        <p14:creationId xmlns:p14="http://schemas.microsoft.com/office/powerpoint/2010/main" val="422393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6096000" cy="1754188"/>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00B0F0"/>
                </a:solidFill>
                <a:latin typeface="Calibri" pitchFamily="34" charset="0"/>
              </a:rPr>
              <a:t>		1. Radioactive Decay and Geological Clocks</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2. Transitional Fossils</a:t>
            </a:r>
          </a:p>
          <a:p>
            <a:pPr marL="342900" indent="-342900">
              <a:defRPr/>
            </a:pPr>
            <a:r>
              <a:rPr lang="en-US" b="1" dirty="0">
                <a:solidFill>
                  <a:srgbClr val="DF11D5"/>
                </a:solidFill>
                <a:latin typeface="Calibri" pitchFamily="34" charset="0"/>
              </a:rPr>
              <a:t>			b. The evolution of birds</a:t>
            </a:r>
            <a:endParaRPr lang="en-US" b="1" dirty="0">
              <a:solidFill>
                <a:srgbClr val="00B0F0"/>
              </a:solidFill>
              <a:latin typeface="Calibri" pitchFamily="34" charset="0"/>
            </a:endParaRPr>
          </a:p>
          <a:p>
            <a:pPr>
              <a:defRPr/>
            </a:pPr>
            <a:endParaRPr lang="en-US" dirty="0">
              <a:latin typeface="Arial" charset="0"/>
            </a:endParaRPr>
          </a:p>
        </p:txBody>
      </p:sp>
      <p:pic>
        <p:nvPicPr>
          <p:cNvPr id="20483" name="Picture 2" descr="File:Microraptor gui holotyp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71800"/>
            <a:ext cx="5867400"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p:cNvSpPr txBox="1">
            <a:spLocks noChangeArrowheads="1"/>
          </p:cNvSpPr>
          <p:nvPr/>
        </p:nvSpPr>
        <p:spPr bwMode="auto">
          <a:xfrm>
            <a:off x="1143000" y="6172200"/>
            <a:ext cx="464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Microraptor – 120 mya</a:t>
            </a:r>
          </a:p>
        </p:txBody>
      </p:sp>
      <p:pic>
        <p:nvPicPr>
          <p:cNvPr id="20485" name="Picture 4" descr="http://www.wikidino.com/wp-content/uploads/Microraptor-Portia-Slo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81000"/>
            <a:ext cx="22939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841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6096000" cy="1754188"/>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00B0F0"/>
                </a:solidFill>
                <a:latin typeface="Calibri" pitchFamily="34" charset="0"/>
              </a:rPr>
              <a:t>		1. Radioactive Decay and Geological Clocks</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2. Transitional Fossils</a:t>
            </a:r>
          </a:p>
          <a:p>
            <a:pPr marL="342900" indent="-342900">
              <a:defRPr/>
            </a:pPr>
            <a:r>
              <a:rPr lang="en-US" b="1" dirty="0">
                <a:solidFill>
                  <a:srgbClr val="DF11D5"/>
                </a:solidFill>
                <a:latin typeface="Calibri" pitchFamily="34" charset="0"/>
              </a:rPr>
              <a:t>			b. The evolution of birds</a:t>
            </a:r>
            <a:endParaRPr lang="en-US" b="1" dirty="0">
              <a:solidFill>
                <a:srgbClr val="00B0F0"/>
              </a:solidFill>
              <a:latin typeface="Calibri" pitchFamily="34" charset="0"/>
            </a:endParaRPr>
          </a:p>
          <a:p>
            <a:pPr>
              <a:defRPr/>
            </a:pPr>
            <a:endParaRPr lang="en-US" dirty="0">
              <a:latin typeface="Arial" charset="0"/>
            </a:endParaRPr>
          </a:p>
        </p:txBody>
      </p:sp>
      <p:sp>
        <p:nvSpPr>
          <p:cNvPr id="21507" name="TextBox 4"/>
          <p:cNvSpPr txBox="1">
            <a:spLocks noChangeArrowheads="1"/>
          </p:cNvSpPr>
          <p:nvPr/>
        </p:nvSpPr>
        <p:spPr bwMode="auto">
          <a:xfrm>
            <a:off x="1143000" y="6172200"/>
            <a:ext cx="464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Anchiornis – 160mya </a:t>
            </a:r>
          </a:p>
        </p:txBody>
      </p:sp>
      <p:pic>
        <p:nvPicPr>
          <p:cNvPr id="21508" name="Picture 2" descr="http://3.bp.blogspot.com/_ozM12geiang/SsEMG8h4UDI/AAAAAAAAAhg/c-2lu_7jpgU/s400/anchiorn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2200"/>
            <a:ext cx="38100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http://www.wikidino.com/wp-content/uploads/Anchiornis-egosumdani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828800"/>
            <a:ext cx="419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2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6096000" cy="1754188"/>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00B0F0"/>
                </a:solidFill>
                <a:latin typeface="Calibri" pitchFamily="34" charset="0"/>
              </a:rPr>
              <a:t>		1. Radioactive Decay and Geological Clocks</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2. Transitional Fossils</a:t>
            </a:r>
          </a:p>
          <a:p>
            <a:pPr marL="342900" indent="-342900">
              <a:defRPr/>
            </a:pPr>
            <a:r>
              <a:rPr lang="en-US" b="1" dirty="0">
                <a:solidFill>
                  <a:srgbClr val="DF11D5"/>
                </a:solidFill>
                <a:latin typeface="Calibri" pitchFamily="34" charset="0"/>
              </a:rPr>
              <a:t>			b. The evolution of birds</a:t>
            </a:r>
            <a:endParaRPr lang="en-US" b="1" dirty="0">
              <a:solidFill>
                <a:srgbClr val="00B0F0"/>
              </a:solidFill>
              <a:latin typeface="Calibri" pitchFamily="34" charset="0"/>
            </a:endParaRPr>
          </a:p>
          <a:p>
            <a:pPr>
              <a:defRPr/>
            </a:pPr>
            <a:endParaRPr lang="en-US" dirty="0">
              <a:latin typeface="Arial" charset="0"/>
            </a:endParaRPr>
          </a:p>
        </p:txBody>
      </p:sp>
      <p:sp>
        <p:nvSpPr>
          <p:cNvPr id="22531" name="TextBox 4"/>
          <p:cNvSpPr txBox="1">
            <a:spLocks noChangeArrowheads="1"/>
          </p:cNvSpPr>
          <p:nvPr/>
        </p:nvSpPr>
        <p:spPr bwMode="auto">
          <a:xfrm>
            <a:off x="1143000" y="6172200"/>
            <a:ext cx="464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Sinosauropteryx – 120mya </a:t>
            </a:r>
          </a:p>
        </p:txBody>
      </p:sp>
      <p:pic>
        <p:nvPicPr>
          <p:cNvPr id="22532" name="Picture 2" descr="File:Sinosauropteryx mmartyniuk solosm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95400"/>
            <a:ext cx="29908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File:Sinosauropteryxfossi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855913"/>
            <a:ext cx="5410200"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54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duys.com/photo/5567fc1bfa9602eda8f949a2e079fa5f/Resin-Educational-Specimen-Frog-Develop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228600" y="228600"/>
            <a:ext cx="8305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Modern Evolutionary Biology </a:t>
            </a:r>
          </a:p>
          <a:p>
            <a:pPr eaLnBrk="1" hangingPunct="1"/>
            <a:r>
              <a:rPr lang="en-US" altLang="en-US">
                <a:solidFill>
                  <a:srgbClr val="0070C0"/>
                </a:solidFill>
                <a:latin typeface="Calibri" panose="020F0502020204030204" pitchFamily="34" charset="0"/>
              </a:rPr>
              <a:t>I. Population Genetics</a:t>
            </a:r>
          </a:p>
          <a:p>
            <a:pPr eaLnBrk="1" hangingPunct="1"/>
            <a:r>
              <a:rPr lang="en-US" altLang="en-US">
                <a:solidFill>
                  <a:srgbClr val="0070C0"/>
                </a:solidFill>
                <a:latin typeface="Calibri" panose="020F0502020204030204" pitchFamily="34" charset="0"/>
              </a:rPr>
              <a:t>II. Genes and Development: "Evo-Devo" </a:t>
            </a:r>
          </a:p>
          <a:p>
            <a:pPr eaLnBrk="1" hangingPunct="1"/>
            <a:r>
              <a:rPr lang="en-US" altLang="en-US" sz="1600" b="1">
                <a:solidFill>
                  <a:srgbClr val="FF0000"/>
                </a:solidFill>
                <a:latin typeface="Calibri" panose="020F0502020204030204" pitchFamily="34" charset="0"/>
              </a:rPr>
              <a:t>   A. Overview</a:t>
            </a:r>
          </a:p>
          <a:p>
            <a:pPr eaLnBrk="1" hangingPunct="1"/>
            <a:endParaRPr lang="en-US" altLang="en-US" sz="1600" b="1">
              <a:solidFill>
                <a:srgbClr val="FF0000"/>
              </a:solidFill>
              <a:latin typeface="Calibri" panose="020F0502020204030204" pitchFamily="34" charset="0"/>
            </a:endParaRPr>
          </a:p>
          <a:p>
            <a:pPr eaLnBrk="1" hangingPunct="1"/>
            <a:r>
              <a:rPr lang="en-US" altLang="en-US" sz="1600" b="1">
                <a:solidFill>
                  <a:srgbClr val="FF0000"/>
                </a:solidFill>
                <a:latin typeface="Calibri" panose="020F0502020204030204" pitchFamily="34" charset="0"/>
              </a:rPr>
              <a:t> - the importance of embryology and development:</a:t>
            </a:r>
          </a:p>
          <a:p>
            <a:pPr eaLnBrk="1" hangingPunct="1"/>
            <a:endParaRPr lang="en-US" altLang="en-US" sz="1600" b="1">
              <a:latin typeface="Calibri" panose="020F0502020204030204" pitchFamily="34" charset="0"/>
            </a:endParaRPr>
          </a:p>
          <a:p>
            <a:pPr eaLnBrk="1" hangingPunct="1"/>
            <a:r>
              <a:rPr lang="en-US" altLang="en-US" sz="1600" b="1">
                <a:latin typeface="Calibri" panose="020F0502020204030204" pitchFamily="34" charset="0"/>
              </a:rPr>
              <a:t>In embryological development, we see structures emerging where they did not exist before.  Maybe the evolution of new structures during the history of life ‘emerged’ in the same way, through the evolution and regulation of developmental pathways that gave rise to new structures.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6096000" cy="1754188"/>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00B0F0"/>
                </a:solidFill>
                <a:latin typeface="Calibri" pitchFamily="34" charset="0"/>
              </a:rPr>
              <a:t>		1. Radioactive Decay and Geological Clocks</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2. Transitional Fossils</a:t>
            </a:r>
          </a:p>
          <a:p>
            <a:pPr marL="342900" indent="-342900">
              <a:defRPr/>
            </a:pPr>
            <a:r>
              <a:rPr lang="en-US" b="1" dirty="0">
                <a:solidFill>
                  <a:srgbClr val="DF11D5"/>
                </a:solidFill>
                <a:latin typeface="Calibri" pitchFamily="34" charset="0"/>
              </a:rPr>
              <a:t>			b. The evolution of birds</a:t>
            </a:r>
            <a:endParaRPr lang="en-US" b="1" dirty="0">
              <a:solidFill>
                <a:srgbClr val="00B0F0"/>
              </a:solidFill>
              <a:latin typeface="Calibri" pitchFamily="34" charset="0"/>
            </a:endParaRPr>
          </a:p>
          <a:p>
            <a:pPr>
              <a:defRPr/>
            </a:pPr>
            <a:endParaRPr lang="en-US" dirty="0">
              <a:latin typeface="Arial" charset="0"/>
            </a:endParaRPr>
          </a:p>
        </p:txBody>
      </p:sp>
      <p:sp>
        <p:nvSpPr>
          <p:cNvPr id="23555" name="TextBox 7"/>
          <p:cNvSpPr txBox="1">
            <a:spLocks noChangeArrowheads="1"/>
          </p:cNvSpPr>
          <p:nvPr/>
        </p:nvSpPr>
        <p:spPr bwMode="auto">
          <a:xfrm>
            <a:off x="5334000" y="6096000"/>
            <a:ext cx="3581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Tianyulong</a:t>
            </a:r>
            <a:r>
              <a:rPr lang="en-US" altLang="en-US"/>
              <a:t> – 200 mya</a:t>
            </a:r>
          </a:p>
        </p:txBody>
      </p:sp>
      <p:pic>
        <p:nvPicPr>
          <p:cNvPr id="23556" name="Picture 2" descr="File:Tianyulong BW.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0"/>
            <a:ext cx="26797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http://reptilis.net/wordpress/wp-content/uploads/2009/04/tianyulong_psittacosaurus_and_sinosauroptery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38400"/>
            <a:ext cx="34163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http://scienceblogs.com/pharyngula/upload/2009/03/tianyulong_sm.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093913"/>
            <a:ext cx="289560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983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0"/>
          <p:cNvGrpSpPr>
            <a:grpSpLocks/>
          </p:cNvGrpSpPr>
          <p:nvPr/>
        </p:nvGrpSpPr>
        <p:grpSpPr bwMode="auto">
          <a:xfrm>
            <a:off x="533400" y="304800"/>
            <a:ext cx="8382000" cy="6181725"/>
            <a:chOff x="533400" y="304800"/>
            <a:chExt cx="8382000" cy="6181725"/>
          </a:xfrm>
        </p:grpSpPr>
        <p:pic>
          <p:nvPicPr>
            <p:cNvPr id="24579" name="Picture 2" descr="http://www.nature.com/nature/journal/v464/n7293/images/nature08965-f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473392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File:Tianyulong BW.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05200"/>
              <a:ext cx="1752600" cy="97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4038600" y="3886200"/>
              <a:ext cx="22860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4582" name="Picture 4" descr="http://www.dinosaurjungle.com/i1_Epidexipteryx_long_fingers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304800"/>
              <a:ext cx="950912" cy="12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4114800" y="1524000"/>
              <a:ext cx="33528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4584" name="Picture 4" descr="http://www.wikidino.com/wp-content/uploads/Anchiornis-egosumdanie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905000"/>
              <a:ext cx="1193800" cy="71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4191000" y="2133600"/>
              <a:ext cx="17526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4586" name="Picture 2" descr="File:Sinosauropteryx mmartyniuk solosml.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2288" y="2438400"/>
              <a:ext cx="2043112" cy="124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4572000" y="2971800"/>
              <a:ext cx="22860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4588" name="Picture 4" descr="http://www.wikidino.com/wp-content/uploads/Microraptor-Portia-Sloa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1676400"/>
              <a:ext cx="73998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4419600" y="1828800"/>
              <a:ext cx="3124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4590" name="Picture 13" descr="archeopteryx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381000"/>
              <a:ext cx="801688" cy="102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4343400" y="1219200"/>
              <a:ext cx="1295400" cy="0"/>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5255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2"/>
          <p:cNvGrpSpPr>
            <a:grpSpLocks/>
          </p:cNvGrpSpPr>
          <p:nvPr/>
        </p:nvGrpSpPr>
        <p:grpSpPr bwMode="auto">
          <a:xfrm>
            <a:off x="1752600" y="1524000"/>
            <a:ext cx="7391400" cy="5029200"/>
            <a:chOff x="1752600" y="1524000"/>
            <a:chExt cx="7391400" cy="5029200"/>
          </a:xfrm>
        </p:grpSpPr>
        <p:sp>
          <p:nvSpPr>
            <p:cNvPr id="25604" name="Text Box 3"/>
            <p:cNvSpPr txBox="1">
              <a:spLocks noChangeArrowheads="1"/>
            </p:cNvSpPr>
            <p:nvPr/>
          </p:nvSpPr>
          <p:spPr bwMode="auto">
            <a:xfrm>
              <a:off x="5715000" y="1524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Therapsids</a:t>
              </a:r>
            </a:p>
          </p:txBody>
        </p:sp>
        <p:sp>
          <p:nvSpPr>
            <p:cNvPr id="25605" name="Text Box 4"/>
            <p:cNvSpPr txBox="1">
              <a:spLocks noChangeArrowheads="1"/>
            </p:cNvSpPr>
            <p:nvPr/>
          </p:nvSpPr>
          <p:spPr bwMode="auto">
            <a:xfrm>
              <a:off x="1752600" y="34290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REPTILES      MAMMALS</a:t>
              </a:r>
            </a:p>
          </p:txBody>
        </p:sp>
        <p:sp>
          <p:nvSpPr>
            <p:cNvPr id="25606" name="Line 5"/>
            <p:cNvSpPr>
              <a:spLocks noChangeShapeType="1"/>
            </p:cNvSpPr>
            <p:nvPr/>
          </p:nvSpPr>
          <p:spPr bwMode="auto">
            <a:xfrm>
              <a:off x="2209800" y="3962400"/>
              <a:ext cx="0" cy="2590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Line 6"/>
            <p:cNvSpPr>
              <a:spLocks noChangeShapeType="1"/>
            </p:cNvSpPr>
            <p:nvPr/>
          </p:nvSpPr>
          <p:spPr bwMode="auto">
            <a:xfrm>
              <a:off x="3733800" y="3962400"/>
              <a:ext cx="0" cy="1524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Line 7"/>
            <p:cNvSpPr>
              <a:spLocks noChangeShapeType="1"/>
            </p:cNvSpPr>
            <p:nvPr/>
          </p:nvSpPr>
          <p:spPr bwMode="auto">
            <a:xfrm>
              <a:off x="1905000" y="54864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8"/>
            <p:cNvSpPr>
              <a:spLocks noChangeShapeType="1"/>
            </p:cNvSpPr>
            <p:nvPr/>
          </p:nvSpPr>
          <p:spPr bwMode="auto">
            <a:xfrm>
              <a:off x="1905000" y="58674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Text Box 9"/>
            <p:cNvSpPr txBox="1">
              <a:spLocks noChangeArrowheads="1"/>
            </p:cNvSpPr>
            <p:nvPr/>
          </p:nvSpPr>
          <p:spPr bwMode="auto">
            <a:xfrm>
              <a:off x="2590800" y="5486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rPr>
                <a:t>XXX</a:t>
              </a:r>
            </a:p>
          </p:txBody>
        </p:sp>
        <p:sp>
          <p:nvSpPr>
            <p:cNvPr id="25611" name="Text Box 10"/>
            <p:cNvSpPr txBox="1">
              <a:spLocks noChangeArrowheads="1"/>
            </p:cNvSpPr>
            <p:nvPr/>
          </p:nvSpPr>
          <p:spPr bwMode="auto">
            <a:xfrm>
              <a:off x="4724400" y="4267200"/>
              <a:ext cx="4419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20000"/>
                </a:spcBef>
              </a:pPr>
              <a:r>
                <a:rPr lang="en-US" altLang="en-US"/>
                <a:t>- Mammalian skeleton</a:t>
              </a:r>
            </a:p>
            <a:p>
              <a:pPr eaLnBrk="1" hangingPunct="1">
                <a:lnSpc>
                  <a:spcPct val="70000"/>
                </a:lnSpc>
                <a:spcBef>
                  <a:spcPct val="20000"/>
                </a:spcBef>
                <a:buFontTx/>
                <a:buChar char="-"/>
              </a:pPr>
              <a:r>
                <a:rPr lang="en-US" altLang="en-US"/>
                <a:t> Intermediate ear</a:t>
              </a:r>
            </a:p>
            <a:p>
              <a:pPr eaLnBrk="1" hangingPunct="1">
                <a:lnSpc>
                  <a:spcPct val="70000"/>
                </a:lnSpc>
                <a:spcBef>
                  <a:spcPct val="20000"/>
                </a:spcBef>
                <a:buFontTx/>
                <a:buChar char="-"/>
              </a:pPr>
              <a:r>
                <a:rPr lang="en-US" altLang="en-US"/>
                <a:t> primitive dentition</a:t>
              </a:r>
            </a:p>
            <a:p>
              <a:pPr eaLnBrk="1" hangingPunct="1">
                <a:spcBef>
                  <a:spcPct val="50000"/>
                </a:spcBef>
              </a:pPr>
              <a:r>
                <a:rPr lang="en-US" altLang="en-US"/>
                <a:t>- After reptiles, before mammals (just where evolution predicts it should be)</a:t>
              </a:r>
            </a:p>
          </p:txBody>
        </p:sp>
        <p:pic>
          <p:nvPicPr>
            <p:cNvPr id="25612" name="Picture 11" descr="ther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05000"/>
              <a:ext cx="4138613" cy="191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304800" y="228600"/>
            <a:ext cx="5257800" cy="1754188"/>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00B0F0"/>
                </a:solidFill>
                <a:latin typeface="Calibri" pitchFamily="34" charset="0"/>
              </a:rPr>
              <a:t>		1. Radioactive Decay and Geological Clocks</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2. Transitional Fossils</a:t>
            </a:r>
          </a:p>
          <a:p>
            <a:pPr marL="342900" indent="-342900">
              <a:defRPr/>
            </a:pPr>
            <a:r>
              <a:rPr lang="en-US" b="1" dirty="0">
                <a:solidFill>
                  <a:srgbClr val="DF11D5"/>
                </a:solidFill>
                <a:latin typeface="Calibri" pitchFamily="34" charset="0"/>
              </a:rPr>
              <a:t>			c. The evolution of mammals</a:t>
            </a:r>
            <a:endParaRPr lang="en-US" b="1" dirty="0">
              <a:solidFill>
                <a:srgbClr val="00B0F0"/>
              </a:solidFill>
              <a:latin typeface="Calibri" pitchFamily="34" charset="0"/>
            </a:endParaRPr>
          </a:p>
          <a:p>
            <a:pPr>
              <a:defRPr/>
            </a:pPr>
            <a:endParaRPr lang="en-US" dirty="0">
              <a:latin typeface="Arial" charset="0"/>
            </a:endParaRPr>
          </a:p>
        </p:txBody>
      </p:sp>
    </p:spTree>
    <p:extLst>
      <p:ext uri="{BB962C8B-B14F-4D97-AF65-F5344CB8AC3E}">
        <p14:creationId xmlns:p14="http://schemas.microsoft.com/office/powerpoint/2010/main" val="2626119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11"/>
          <p:cNvSpPr>
            <a:spLocks noChangeShapeType="1"/>
          </p:cNvSpPr>
          <p:nvPr/>
        </p:nvSpPr>
        <p:spPr bwMode="auto">
          <a:xfrm>
            <a:off x="5486400" y="25908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7" name="Line 12"/>
          <p:cNvSpPr>
            <a:spLocks noChangeShapeType="1"/>
          </p:cNvSpPr>
          <p:nvPr/>
        </p:nvSpPr>
        <p:spPr bwMode="auto">
          <a:xfrm>
            <a:off x="5486400" y="32004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8" name="Line 13"/>
          <p:cNvSpPr>
            <a:spLocks noChangeShapeType="1"/>
          </p:cNvSpPr>
          <p:nvPr/>
        </p:nvSpPr>
        <p:spPr bwMode="auto">
          <a:xfrm>
            <a:off x="5486400" y="39624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29" name="Group 18"/>
          <p:cNvGrpSpPr>
            <a:grpSpLocks/>
          </p:cNvGrpSpPr>
          <p:nvPr/>
        </p:nvGrpSpPr>
        <p:grpSpPr bwMode="auto">
          <a:xfrm>
            <a:off x="685800" y="152400"/>
            <a:ext cx="7959725" cy="6410325"/>
            <a:chOff x="685800" y="152400"/>
            <a:chExt cx="7959725" cy="6410325"/>
          </a:xfrm>
        </p:grpSpPr>
        <p:sp>
          <p:nvSpPr>
            <p:cNvPr id="26630" name="Text Box 2"/>
            <p:cNvSpPr txBox="1">
              <a:spLocks noChangeArrowheads="1"/>
            </p:cNvSpPr>
            <p:nvPr/>
          </p:nvSpPr>
          <p:spPr bwMode="auto">
            <a:xfrm>
              <a:off x="2133600" y="533400"/>
              <a:ext cx="2819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chemeClr val="accent2"/>
                  </a:solidFill>
                </a:rPr>
                <a:t>Mammals from the Jurassic (185 mya)</a:t>
              </a:r>
            </a:p>
          </p:txBody>
        </p:sp>
        <p:pic>
          <p:nvPicPr>
            <p:cNvPr id="26631" name="Picture 4" descr="JAW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52400"/>
              <a:ext cx="2092325"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6"/>
            <p:cNvSpPr txBox="1">
              <a:spLocks noChangeArrowheads="1"/>
            </p:cNvSpPr>
            <p:nvPr/>
          </p:nvSpPr>
          <p:spPr bwMode="auto">
            <a:xfrm>
              <a:off x="990600" y="51816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0000"/>
                  </a:solidFill>
                </a:rPr>
                <a:t>Pelycosaur Reptiles of the Carboniferous (300 mya)</a:t>
              </a:r>
            </a:p>
          </p:txBody>
        </p:sp>
        <p:sp>
          <p:nvSpPr>
            <p:cNvPr id="26633" name="Line 7"/>
            <p:cNvSpPr>
              <a:spLocks noChangeShapeType="1"/>
            </p:cNvSpPr>
            <p:nvPr/>
          </p:nvSpPr>
          <p:spPr bwMode="auto">
            <a:xfrm>
              <a:off x="5334000" y="5181600"/>
              <a:ext cx="1143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4" name="Line 8"/>
            <p:cNvSpPr>
              <a:spLocks noChangeShapeType="1"/>
            </p:cNvSpPr>
            <p:nvPr/>
          </p:nvSpPr>
          <p:spPr bwMode="auto">
            <a:xfrm>
              <a:off x="5334000" y="6019800"/>
              <a:ext cx="1143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Text Box 10"/>
            <p:cNvSpPr txBox="1">
              <a:spLocks noChangeArrowheads="1"/>
            </p:cNvSpPr>
            <p:nvPr/>
          </p:nvSpPr>
          <p:spPr bwMode="auto">
            <a:xfrm>
              <a:off x="685800" y="2590800"/>
              <a:ext cx="449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chemeClr val="accent1"/>
                  </a:solidFill>
                </a:rPr>
                <a:t>Therapsids from the Permian (280 mya) to the Triassic (200mya)</a:t>
              </a:r>
            </a:p>
          </p:txBody>
        </p:sp>
        <p:sp>
          <p:nvSpPr>
            <p:cNvPr id="26636" name="Line 14"/>
            <p:cNvSpPr>
              <a:spLocks noChangeShapeType="1"/>
            </p:cNvSpPr>
            <p:nvPr/>
          </p:nvSpPr>
          <p:spPr bwMode="auto">
            <a:xfrm>
              <a:off x="5334000" y="4572000"/>
              <a:ext cx="11430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7" name="Line 15"/>
            <p:cNvSpPr>
              <a:spLocks noChangeShapeType="1"/>
            </p:cNvSpPr>
            <p:nvPr/>
          </p:nvSpPr>
          <p:spPr bwMode="auto">
            <a:xfrm>
              <a:off x="5334000" y="3962400"/>
              <a:ext cx="11430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Line 16"/>
            <p:cNvSpPr>
              <a:spLocks noChangeShapeType="1"/>
            </p:cNvSpPr>
            <p:nvPr/>
          </p:nvSpPr>
          <p:spPr bwMode="auto">
            <a:xfrm>
              <a:off x="5334000" y="3200400"/>
              <a:ext cx="11430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Line 17"/>
            <p:cNvSpPr>
              <a:spLocks noChangeShapeType="1"/>
            </p:cNvSpPr>
            <p:nvPr/>
          </p:nvSpPr>
          <p:spPr bwMode="auto">
            <a:xfrm>
              <a:off x="5334000" y="2590800"/>
              <a:ext cx="11430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Line 18"/>
            <p:cNvSpPr>
              <a:spLocks noChangeShapeType="1"/>
            </p:cNvSpPr>
            <p:nvPr/>
          </p:nvSpPr>
          <p:spPr bwMode="auto">
            <a:xfrm>
              <a:off x="4572000" y="3886200"/>
              <a:ext cx="762000" cy="6858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1" name="Line 19"/>
            <p:cNvSpPr>
              <a:spLocks noChangeShapeType="1"/>
            </p:cNvSpPr>
            <p:nvPr/>
          </p:nvSpPr>
          <p:spPr bwMode="auto">
            <a:xfrm>
              <a:off x="4724400" y="3657600"/>
              <a:ext cx="609600" cy="3048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2" name="Line 20"/>
            <p:cNvSpPr>
              <a:spLocks noChangeShapeType="1"/>
            </p:cNvSpPr>
            <p:nvPr/>
          </p:nvSpPr>
          <p:spPr bwMode="auto">
            <a:xfrm>
              <a:off x="5257800" y="1219200"/>
              <a:ext cx="11430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3" name="Line 21"/>
            <p:cNvSpPr>
              <a:spLocks noChangeShapeType="1"/>
            </p:cNvSpPr>
            <p:nvPr/>
          </p:nvSpPr>
          <p:spPr bwMode="auto">
            <a:xfrm>
              <a:off x="5257800" y="762000"/>
              <a:ext cx="11430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002376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2"/>
          <p:cNvGrpSpPr>
            <a:grpSpLocks/>
          </p:cNvGrpSpPr>
          <p:nvPr/>
        </p:nvGrpSpPr>
        <p:grpSpPr bwMode="auto">
          <a:xfrm>
            <a:off x="1752600" y="1524000"/>
            <a:ext cx="9601200" cy="5029200"/>
            <a:chOff x="1752600" y="1524000"/>
            <a:chExt cx="9601200" cy="5029200"/>
          </a:xfrm>
        </p:grpSpPr>
        <p:sp>
          <p:nvSpPr>
            <p:cNvPr id="27652" name="Text Box 2"/>
            <p:cNvSpPr txBox="1">
              <a:spLocks noChangeArrowheads="1"/>
            </p:cNvSpPr>
            <p:nvPr/>
          </p:nvSpPr>
          <p:spPr bwMode="auto">
            <a:xfrm>
              <a:off x="5715000" y="15240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Australopithecines</a:t>
              </a:r>
            </a:p>
          </p:txBody>
        </p:sp>
        <p:sp>
          <p:nvSpPr>
            <p:cNvPr id="27653" name="Text Box 3"/>
            <p:cNvSpPr txBox="1">
              <a:spLocks noChangeArrowheads="1"/>
            </p:cNvSpPr>
            <p:nvPr/>
          </p:nvSpPr>
          <p:spPr bwMode="auto">
            <a:xfrm>
              <a:off x="1752600" y="34290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APES      HUMANS</a:t>
              </a:r>
            </a:p>
          </p:txBody>
        </p:sp>
        <p:sp>
          <p:nvSpPr>
            <p:cNvPr id="27654" name="Line 4"/>
            <p:cNvSpPr>
              <a:spLocks noChangeShapeType="1"/>
            </p:cNvSpPr>
            <p:nvPr/>
          </p:nvSpPr>
          <p:spPr bwMode="auto">
            <a:xfrm>
              <a:off x="2209800" y="3962400"/>
              <a:ext cx="0" cy="2590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5"/>
            <p:cNvSpPr>
              <a:spLocks noChangeShapeType="1"/>
            </p:cNvSpPr>
            <p:nvPr/>
          </p:nvSpPr>
          <p:spPr bwMode="auto">
            <a:xfrm>
              <a:off x="3733800" y="3962400"/>
              <a:ext cx="0" cy="1524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6"/>
            <p:cNvSpPr>
              <a:spLocks noChangeShapeType="1"/>
            </p:cNvSpPr>
            <p:nvPr/>
          </p:nvSpPr>
          <p:spPr bwMode="auto">
            <a:xfrm>
              <a:off x="1905000" y="54864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7"/>
            <p:cNvSpPr>
              <a:spLocks noChangeShapeType="1"/>
            </p:cNvSpPr>
            <p:nvPr/>
          </p:nvSpPr>
          <p:spPr bwMode="auto">
            <a:xfrm>
              <a:off x="1905000" y="58674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Text Box 8"/>
            <p:cNvSpPr txBox="1">
              <a:spLocks noChangeArrowheads="1"/>
            </p:cNvSpPr>
            <p:nvPr/>
          </p:nvSpPr>
          <p:spPr bwMode="auto">
            <a:xfrm>
              <a:off x="2590800" y="5486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rPr>
                <a:t>XXX</a:t>
              </a:r>
            </a:p>
          </p:txBody>
        </p:sp>
        <p:sp>
          <p:nvSpPr>
            <p:cNvPr id="27659" name="Text Box 9"/>
            <p:cNvSpPr txBox="1">
              <a:spLocks noChangeArrowheads="1"/>
            </p:cNvSpPr>
            <p:nvPr/>
          </p:nvSpPr>
          <p:spPr bwMode="auto">
            <a:xfrm>
              <a:off x="4724400" y="3581400"/>
              <a:ext cx="4419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20000"/>
                </a:spcBef>
              </a:pPr>
              <a:endParaRPr lang="en-US" altLang="en-US"/>
            </a:p>
            <a:p>
              <a:pPr eaLnBrk="1" hangingPunct="1">
                <a:spcBef>
                  <a:spcPct val="50000"/>
                </a:spcBef>
              </a:pPr>
              <a:r>
                <a:rPr lang="en-US" altLang="en-US"/>
                <a:t>- After apes, before humans (just where evolution predicts it should be)</a:t>
              </a:r>
            </a:p>
          </p:txBody>
        </p:sp>
        <p:sp>
          <p:nvSpPr>
            <p:cNvPr id="27660" name="Text Box 11"/>
            <p:cNvSpPr txBox="1">
              <a:spLocks noChangeArrowheads="1"/>
            </p:cNvSpPr>
            <p:nvPr/>
          </p:nvSpPr>
          <p:spPr bwMode="auto">
            <a:xfrm>
              <a:off x="4724400" y="4724400"/>
              <a:ext cx="6629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a:t> bipedal (human trait)</a:t>
              </a:r>
            </a:p>
            <a:p>
              <a:pPr eaLnBrk="1" hangingPunct="1">
                <a:spcBef>
                  <a:spcPct val="50000"/>
                </a:spcBef>
                <a:buFontTx/>
                <a:buChar char="-"/>
              </a:pPr>
              <a:r>
                <a:rPr lang="en-US" altLang="en-US"/>
                <a:t> chimp-sized cranial volume</a:t>
              </a:r>
            </a:p>
          </p:txBody>
        </p:sp>
        <p:pic>
          <p:nvPicPr>
            <p:cNvPr id="27661" name="Picture 3" descr="AAF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1200"/>
              <a:ext cx="2209800" cy="15525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304800" y="228600"/>
            <a:ext cx="5257800" cy="1754188"/>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00B0F0"/>
                </a:solidFill>
                <a:latin typeface="Calibri" pitchFamily="34" charset="0"/>
              </a:rPr>
              <a:t>		1. Radioactive Decay and Geological Clocks</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2. Transitional Fossils</a:t>
            </a:r>
          </a:p>
          <a:p>
            <a:pPr marL="342900" indent="-342900">
              <a:defRPr/>
            </a:pPr>
            <a:r>
              <a:rPr lang="en-US" b="1" dirty="0">
                <a:solidFill>
                  <a:srgbClr val="DF11D5"/>
                </a:solidFill>
                <a:latin typeface="Calibri" pitchFamily="34" charset="0"/>
              </a:rPr>
              <a:t>			d. The evolution of humans</a:t>
            </a:r>
            <a:endParaRPr lang="en-US" b="1" dirty="0">
              <a:solidFill>
                <a:srgbClr val="00B0F0"/>
              </a:solidFill>
              <a:latin typeface="Calibri" pitchFamily="34" charset="0"/>
            </a:endParaRPr>
          </a:p>
          <a:p>
            <a:pPr>
              <a:defRPr/>
            </a:pPr>
            <a:endParaRPr lang="en-US" dirty="0">
              <a:latin typeface="Arial" charset="0"/>
            </a:endParaRPr>
          </a:p>
        </p:txBody>
      </p:sp>
    </p:spTree>
    <p:extLst>
      <p:ext uri="{BB962C8B-B14F-4D97-AF65-F5344CB8AC3E}">
        <p14:creationId xmlns:p14="http://schemas.microsoft.com/office/powerpoint/2010/main" val="1099689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562600" y="457200"/>
            <a:ext cx="3581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Australopithecines</a:t>
            </a:r>
          </a:p>
          <a:p>
            <a:pPr eaLnBrk="1" hangingPunct="1">
              <a:spcBef>
                <a:spcPct val="50000"/>
              </a:spcBef>
            </a:pPr>
            <a:r>
              <a:rPr lang="en-US" altLang="en-US" i="1"/>
              <a:t>Australopithecus afarensis</a:t>
            </a:r>
          </a:p>
        </p:txBody>
      </p:sp>
      <p:pic>
        <p:nvPicPr>
          <p:cNvPr id="28675" name="Picture 10" descr="lucy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95400"/>
            <a:ext cx="3554413"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1"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76500"/>
            <a:ext cx="40386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 y="228600"/>
            <a:ext cx="5257800" cy="1754188"/>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00B0F0"/>
                </a:solidFill>
                <a:latin typeface="Calibri" pitchFamily="34" charset="0"/>
              </a:rPr>
              <a:t>		1. Radioactive Decay and Geological Clocks</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2. Transitional Fossils</a:t>
            </a:r>
          </a:p>
          <a:p>
            <a:pPr marL="342900" indent="-342900">
              <a:defRPr/>
            </a:pPr>
            <a:r>
              <a:rPr lang="en-US" b="1" dirty="0">
                <a:solidFill>
                  <a:srgbClr val="DF11D5"/>
                </a:solidFill>
                <a:latin typeface="Calibri" pitchFamily="34" charset="0"/>
              </a:rPr>
              <a:t>			d. The evolution of humans</a:t>
            </a:r>
            <a:endParaRPr lang="en-US" b="1" dirty="0">
              <a:solidFill>
                <a:srgbClr val="00B0F0"/>
              </a:solidFill>
              <a:latin typeface="Calibri" pitchFamily="34" charset="0"/>
            </a:endParaRPr>
          </a:p>
          <a:p>
            <a:pPr>
              <a:defRPr/>
            </a:pPr>
            <a:endParaRPr lang="en-US" dirty="0">
              <a:latin typeface="Arial" charset="0"/>
            </a:endParaRPr>
          </a:p>
        </p:txBody>
      </p:sp>
    </p:spTree>
    <p:extLst>
      <p:ext uri="{BB962C8B-B14F-4D97-AF65-F5344CB8AC3E}">
        <p14:creationId xmlns:p14="http://schemas.microsoft.com/office/powerpoint/2010/main" val="989697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324600" y="152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i="1"/>
              <a:t>Legs</a:t>
            </a:r>
          </a:p>
        </p:txBody>
      </p:sp>
      <p:pic>
        <p:nvPicPr>
          <p:cNvPr id="30723" name="Picture 4" descr="kn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838200"/>
            <a:ext cx="3611563" cy="56403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8600"/>
            <a:ext cx="5257800" cy="1754188"/>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00B0F0"/>
                </a:solidFill>
                <a:latin typeface="Calibri" pitchFamily="34" charset="0"/>
              </a:rPr>
              <a:t>		1. Radioactive Decay and Geological Clocks</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2. Transitional Fossils</a:t>
            </a:r>
          </a:p>
          <a:p>
            <a:pPr marL="342900" indent="-342900">
              <a:defRPr/>
            </a:pPr>
            <a:r>
              <a:rPr lang="en-US" b="1" dirty="0">
                <a:solidFill>
                  <a:srgbClr val="DF11D5"/>
                </a:solidFill>
                <a:latin typeface="Calibri" pitchFamily="34" charset="0"/>
              </a:rPr>
              <a:t>			d. The evolution of humans</a:t>
            </a:r>
            <a:endParaRPr lang="en-US" b="1" dirty="0">
              <a:solidFill>
                <a:srgbClr val="00B0F0"/>
              </a:solidFill>
              <a:latin typeface="Calibri" pitchFamily="34" charset="0"/>
            </a:endParaRPr>
          </a:p>
          <a:p>
            <a:pPr>
              <a:defRPr/>
            </a:pPr>
            <a:endParaRPr lang="en-US" dirty="0">
              <a:latin typeface="Arial" charset="0"/>
            </a:endParaRPr>
          </a:p>
        </p:txBody>
      </p:sp>
    </p:spTree>
    <p:extLst>
      <p:ext uri="{BB962C8B-B14F-4D97-AF65-F5344CB8AC3E}">
        <p14:creationId xmlns:p14="http://schemas.microsoft.com/office/powerpoint/2010/main" val="4116417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HIMP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657600"/>
            <a:ext cx="1981200" cy="18970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1747" name="Picture 3" descr="AAFR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038600"/>
            <a:ext cx="2209800" cy="15525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1748" name="Picture 4" descr="SAIE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810000"/>
            <a:ext cx="2057400" cy="20367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1749" name="Text Box 5"/>
          <p:cNvSpPr txBox="1">
            <a:spLocks noChangeArrowheads="1"/>
          </p:cNvSpPr>
          <p:nvPr/>
        </p:nvSpPr>
        <p:spPr bwMode="auto">
          <a:xfrm>
            <a:off x="3810000" y="3200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i="1"/>
              <a:t>Skulls</a:t>
            </a:r>
          </a:p>
        </p:txBody>
      </p:sp>
      <p:sp>
        <p:nvSpPr>
          <p:cNvPr id="6" name="TextBox 5"/>
          <p:cNvSpPr txBox="1"/>
          <p:nvPr/>
        </p:nvSpPr>
        <p:spPr>
          <a:xfrm>
            <a:off x="304800" y="228600"/>
            <a:ext cx="5257800" cy="1754188"/>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00B0F0"/>
                </a:solidFill>
                <a:latin typeface="Calibri" pitchFamily="34" charset="0"/>
              </a:rPr>
              <a:t>		1. Radioactive Decay and Geological Clocks</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2. Transitional Fossils</a:t>
            </a:r>
          </a:p>
          <a:p>
            <a:pPr marL="342900" indent="-342900">
              <a:defRPr/>
            </a:pPr>
            <a:r>
              <a:rPr lang="en-US" b="1" dirty="0">
                <a:solidFill>
                  <a:srgbClr val="DF11D5"/>
                </a:solidFill>
                <a:latin typeface="Calibri" pitchFamily="34" charset="0"/>
              </a:rPr>
              <a:t>			d. The evolution of humans</a:t>
            </a:r>
            <a:endParaRPr lang="en-US" b="1" dirty="0">
              <a:solidFill>
                <a:srgbClr val="00B0F0"/>
              </a:solidFill>
              <a:latin typeface="Calibri" pitchFamily="34" charset="0"/>
            </a:endParaRPr>
          </a:p>
          <a:p>
            <a:pPr>
              <a:defRPr/>
            </a:pPr>
            <a:endParaRPr lang="en-US" dirty="0">
              <a:latin typeface="Arial" charset="0"/>
            </a:endParaRPr>
          </a:p>
        </p:txBody>
      </p:sp>
    </p:spTree>
    <p:extLst>
      <p:ext uri="{BB962C8B-B14F-4D97-AF65-F5344CB8AC3E}">
        <p14:creationId xmlns:p14="http://schemas.microsoft.com/office/powerpoint/2010/main" val="1623077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5257800" cy="1754188"/>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00B0F0"/>
                </a:solidFill>
                <a:latin typeface="Calibri" pitchFamily="34" charset="0"/>
              </a:rPr>
              <a:t>		1. Radioactive Decay and Geological Clocks</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2. Transitional Fossils</a:t>
            </a:r>
          </a:p>
          <a:p>
            <a:pPr marL="342900" indent="-342900">
              <a:defRPr/>
            </a:pPr>
            <a:r>
              <a:rPr lang="en-US" b="1" dirty="0">
                <a:solidFill>
                  <a:srgbClr val="DF11D5"/>
                </a:solidFill>
                <a:latin typeface="Calibri" pitchFamily="34" charset="0"/>
              </a:rPr>
              <a:t>			d. The evolution of humans</a:t>
            </a:r>
            <a:endParaRPr lang="en-US" b="1" dirty="0">
              <a:solidFill>
                <a:srgbClr val="00B0F0"/>
              </a:solidFill>
              <a:latin typeface="Calibri" pitchFamily="34" charset="0"/>
            </a:endParaRPr>
          </a:p>
          <a:p>
            <a:pPr>
              <a:defRPr/>
            </a:pPr>
            <a:endParaRPr lang="en-US" dirty="0">
              <a:latin typeface="Arial" charset="0"/>
            </a:endParaRPr>
          </a:p>
        </p:txBody>
      </p:sp>
      <p:pic>
        <p:nvPicPr>
          <p:cNvPr id="32771" name="Picture 3" descr="humphy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391400" cy="49323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884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610600" cy="3140075"/>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00B0F0"/>
                </a:solidFill>
                <a:latin typeface="Calibri" pitchFamily="34" charset="0"/>
              </a:rPr>
              <a:t>		1. Radioactive Decay and Geological Clocks</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2. Transitional Fossils</a:t>
            </a:r>
          </a:p>
          <a:p>
            <a:pPr marL="342900" indent="-342900">
              <a:defRPr/>
            </a:pPr>
            <a:r>
              <a:rPr lang="en-US" b="1" dirty="0">
                <a:solidFill>
                  <a:srgbClr val="DF11D5"/>
                </a:solidFill>
                <a:latin typeface="Calibri" pitchFamily="34" charset="0"/>
              </a:rPr>
              <a:t>			e. Summary</a:t>
            </a:r>
          </a:p>
          <a:p>
            <a:pPr marL="342900" indent="-342900">
              <a:defRPr/>
            </a:pPr>
            <a:endParaRPr lang="en-US" b="1" dirty="0">
              <a:solidFill>
                <a:srgbClr val="DF11D5"/>
              </a:solidFill>
              <a:latin typeface="Calibri" pitchFamily="34" charset="0"/>
            </a:endParaRPr>
          </a:p>
          <a:p>
            <a:pPr marL="342900" indent="-342900">
              <a:defRPr/>
            </a:pPr>
            <a:r>
              <a:rPr lang="en-US" b="1" dirty="0">
                <a:solidFill>
                  <a:srgbClr val="DF11D5"/>
                </a:solidFill>
                <a:latin typeface="Calibri" pitchFamily="34" charset="0"/>
              </a:rPr>
              <a:t>After 150 years of paleontology in the Darwinian age, we have remarkably good transitional sequences that link all major groups of vertebrates.  This solves Darwin’s dilemma – sequences of intermediates DO exist – and we have found many of them, even though fossilization is a rare event. </a:t>
            </a:r>
            <a:endParaRPr lang="en-US" b="1" dirty="0">
              <a:solidFill>
                <a:srgbClr val="00B0F0"/>
              </a:solidFill>
              <a:latin typeface="Calibri" pitchFamily="34" charset="0"/>
            </a:endParaRPr>
          </a:p>
          <a:p>
            <a:pPr>
              <a:defRPr/>
            </a:pPr>
            <a:endParaRPr lang="en-US" dirty="0">
              <a:latin typeface="Arial" charset="0"/>
            </a:endParaRPr>
          </a:p>
        </p:txBody>
      </p:sp>
    </p:spTree>
    <p:extLst>
      <p:ext uri="{BB962C8B-B14F-4D97-AF65-F5344CB8AC3E}">
        <p14:creationId xmlns:p14="http://schemas.microsoft.com/office/powerpoint/2010/main" val="10961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228600" y="228600"/>
            <a:ext cx="83058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Modern Evolutionary Biology </a:t>
            </a:r>
          </a:p>
          <a:p>
            <a:pPr eaLnBrk="1" hangingPunct="1"/>
            <a:r>
              <a:rPr lang="en-US" altLang="en-US">
                <a:solidFill>
                  <a:srgbClr val="0070C0"/>
                </a:solidFill>
                <a:latin typeface="Calibri" panose="020F0502020204030204" pitchFamily="34" charset="0"/>
              </a:rPr>
              <a:t>I. Population Genetics</a:t>
            </a:r>
          </a:p>
          <a:p>
            <a:pPr eaLnBrk="1" hangingPunct="1"/>
            <a:r>
              <a:rPr lang="en-US" altLang="en-US">
                <a:solidFill>
                  <a:srgbClr val="0070C0"/>
                </a:solidFill>
                <a:latin typeface="Calibri" panose="020F0502020204030204" pitchFamily="34" charset="0"/>
              </a:rPr>
              <a:t>II. Genes and Development: "Evo-Devo" </a:t>
            </a:r>
          </a:p>
          <a:p>
            <a:pPr eaLnBrk="1" hangingPunct="1"/>
            <a:r>
              <a:rPr lang="en-US" altLang="en-US" sz="1600" b="1">
                <a:solidFill>
                  <a:srgbClr val="FF0000"/>
                </a:solidFill>
                <a:latin typeface="Calibri" panose="020F0502020204030204" pitchFamily="34" charset="0"/>
              </a:rPr>
              <a:t>   A. Overview</a:t>
            </a:r>
          </a:p>
          <a:p>
            <a:pPr eaLnBrk="1" hangingPunct="1"/>
            <a:r>
              <a:rPr lang="en-US" altLang="en-US" sz="1600" b="1">
                <a:solidFill>
                  <a:srgbClr val="FF0000"/>
                </a:solidFill>
                <a:latin typeface="Calibri" panose="020F0502020204030204" pitchFamily="34" charset="0"/>
              </a:rPr>
              <a:t>   B. Homeotic  Genes</a:t>
            </a:r>
            <a:endParaRPr lang="en-US" altLang="en-US" sz="1600" b="1">
              <a:latin typeface="Calibri" panose="020F0502020204030204" pitchFamily="34" charset="0"/>
            </a:endParaRPr>
          </a:p>
        </p:txBody>
      </p:sp>
      <p:pic>
        <p:nvPicPr>
          <p:cNvPr id="5123" name="Picture 3" descr="hox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143000"/>
            <a:ext cx="4752975"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24200" y="2590800"/>
            <a:ext cx="55626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5257800" cy="1477963"/>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FF0000"/>
                </a:solidFill>
                <a:latin typeface="Calibri" pitchFamily="34" charset="0"/>
              </a:rPr>
              <a:t>B. Genetic Evidence</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1. Gross Chromosomal Similarities</a:t>
            </a:r>
          </a:p>
          <a:p>
            <a:pPr>
              <a:defRPr/>
            </a:pPr>
            <a:endParaRPr lang="en-US" dirty="0">
              <a:latin typeface="Arial" charset="0"/>
            </a:endParaRPr>
          </a:p>
        </p:txBody>
      </p:sp>
    </p:spTree>
    <p:extLst>
      <p:ext uri="{BB962C8B-B14F-4D97-AF65-F5344CB8AC3E}">
        <p14:creationId xmlns:p14="http://schemas.microsoft.com/office/powerpoint/2010/main" val="3987237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chrom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59150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134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86800" cy="3140075"/>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FF0000"/>
                </a:solidFill>
                <a:latin typeface="Calibri" pitchFamily="34" charset="0"/>
              </a:rPr>
              <a:t>B. Genetic Evidence</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1. Gross Chromosomal Similarities</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2. Mutational Clocks</a:t>
            </a:r>
          </a:p>
          <a:p>
            <a:pPr marL="342900" indent="-342900">
              <a:defRPr/>
            </a:pPr>
            <a:endParaRPr lang="en-US" b="1" dirty="0">
              <a:solidFill>
                <a:srgbClr val="DF11D5"/>
              </a:solidFill>
              <a:latin typeface="Calibri" pitchFamily="34" charset="0"/>
            </a:endParaRPr>
          </a:p>
          <a:p>
            <a:pPr marL="342900" indent="-342900">
              <a:defRPr/>
            </a:pPr>
            <a:r>
              <a:rPr lang="en-US" b="1" dirty="0">
                <a:solidFill>
                  <a:srgbClr val="DF11D5"/>
                </a:solidFill>
                <a:latin typeface="Calibri" pitchFamily="34" charset="0"/>
              </a:rPr>
              <a:t>	</a:t>
            </a:r>
            <a:r>
              <a:rPr lang="en-US" b="1" dirty="0">
                <a:latin typeface="Calibri" pitchFamily="34" charset="0"/>
              </a:rPr>
              <a:t> - mutations tend to accumulate in a DNA sequence at a constant rate… so if we count up the genetic differences between organisms and we know the rate, we can determine how must time must have elapsed for these differences to accumulate. (Time since divergence). </a:t>
            </a:r>
          </a:p>
          <a:p>
            <a:pPr>
              <a:defRPr/>
            </a:pPr>
            <a:endParaRPr lang="en-US" dirty="0">
              <a:latin typeface="Arial" charset="0"/>
            </a:endParaRPr>
          </a:p>
        </p:txBody>
      </p:sp>
    </p:spTree>
    <p:extLst>
      <p:ext uri="{BB962C8B-B14F-4D97-AF65-F5344CB8AC3E}">
        <p14:creationId xmlns:p14="http://schemas.microsoft.com/office/powerpoint/2010/main" val="3054183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670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228600"/>
            <a:ext cx="5257800" cy="2032000"/>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FF0000"/>
                </a:solidFill>
                <a:latin typeface="Calibri" pitchFamily="34" charset="0"/>
              </a:rPr>
              <a:t>B. Genetic Evidence</a:t>
            </a:r>
          </a:p>
          <a:p>
            <a:pPr marL="342900" indent="-342900">
              <a:defRPr/>
            </a:pPr>
            <a:r>
              <a:rPr lang="en-US" b="1" dirty="0">
                <a:solidFill>
                  <a:srgbClr val="DF11D5"/>
                </a:solidFill>
                <a:latin typeface="Calibri" pitchFamily="34" charset="0"/>
              </a:rPr>
              <a:t>		</a:t>
            </a:r>
            <a:r>
              <a:rPr lang="en-US" b="1" dirty="0">
                <a:solidFill>
                  <a:srgbClr val="00B0F0"/>
                </a:solidFill>
                <a:latin typeface="Calibri" pitchFamily="34" charset="0"/>
              </a:rPr>
              <a:t>1. Gross Chromosomal Similarities</a:t>
            </a:r>
          </a:p>
          <a:p>
            <a:pPr marL="342900" indent="-342900">
              <a:defRPr/>
            </a:pPr>
            <a:r>
              <a:rPr lang="en-US" b="1" dirty="0">
                <a:solidFill>
                  <a:srgbClr val="00B0F0"/>
                </a:solidFill>
                <a:latin typeface="Calibri" pitchFamily="34" charset="0"/>
              </a:rPr>
              <a:t>		2. Mutational Clocks</a:t>
            </a:r>
          </a:p>
          <a:p>
            <a:pPr marL="342900" indent="-342900">
              <a:defRPr/>
            </a:pPr>
            <a:r>
              <a:rPr lang="en-US" b="1" dirty="0">
                <a:solidFill>
                  <a:srgbClr val="00B0F0"/>
                </a:solidFill>
                <a:latin typeface="Calibri" pitchFamily="34" charset="0"/>
              </a:rPr>
              <a:t>		3. Genetic Phylogenies</a:t>
            </a:r>
          </a:p>
          <a:p>
            <a:pPr>
              <a:defRPr/>
            </a:pPr>
            <a:endParaRPr lang="en-US" dirty="0">
              <a:latin typeface="Arial" charset="0"/>
            </a:endParaRPr>
          </a:p>
        </p:txBody>
      </p:sp>
      <p:sp>
        <p:nvSpPr>
          <p:cNvPr id="6148" name="TextBox 3"/>
          <p:cNvSpPr txBox="1">
            <a:spLocks noChangeArrowheads="1"/>
          </p:cNvSpPr>
          <p:nvPr/>
        </p:nvSpPr>
        <p:spPr bwMode="auto">
          <a:xfrm>
            <a:off x="5943600" y="1676400"/>
            <a:ext cx="388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Stauffer, et al., (2001). J. Hered. </a:t>
            </a:r>
          </a:p>
        </p:txBody>
      </p:sp>
    </p:spTree>
    <p:extLst>
      <p:ext uri="{BB962C8B-B14F-4D97-AF65-F5344CB8AC3E}">
        <p14:creationId xmlns:p14="http://schemas.microsoft.com/office/powerpoint/2010/main" val="2792872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990600" y="1752600"/>
            <a:ext cx="6705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Testing Evolutionary Theory</a:t>
            </a:r>
            <a:r>
              <a:rPr lang="en-US" altLang="en-US" i="1"/>
              <a:t> (yet again)</a:t>
            </a:r>
          </a:p>
          <a:p>
            <a:pPr eaLnBrk="1" hangingPunct="1">
              <a:spcBef>
                <a:spcPct val="50000"/>
              </a:spcBef>
            </a:pPr>
            <a:r>
              <a:rPr lang="en-US" altLang="en-US">
                <a:solidFill>
                  <a:srgbClr val="FF3300"/>
                </a:solidFill>
              </a:rPr>
              <a:t>IF</a:t>
            </a:r>
            <a:r>
              <a:rPr lang="en-US" altLang="en-US"/>
              <a:t> species are descended from common ancestors (like people in a family), and </a:t>
            </a:r>
          </a:p>
          <a:p>
            <a:pPr eaLnBrk="1" hangingPunct="1">
              <a:spcBef>
                <a:spcPct val="50000"/>
              </a:spcBef>
            </a:pPr>
            <a:r>
              <a:rPr lang="en-US" altLang="en-US">
                <a:solidFill>
                  <a:srgbClr val="FF3300"/>
                </a:solidFill>
              </a:rPr>
              <a:t>IF</a:t>
            </a:r>
            <a:r>
              <a:rPr lang="en-US" altLang="en-US"/>
              <a:t> we know the rate of genetic change (mutation), </a:t>
            </a:r>
          </a:p>
          <a:p>
            <a:pPr eaLnBrk="1" hangingPunct="1">
              <a:spcBef>
                <a:spcPct val="50000"/>
              </a:spcBef>
            </a:pPr>
            <a:r>
              <a:rPr lang="en-US" altLang="en-US">
                <a:solidFill>
                  <a:srgbClr val="FF3300"/>
                </a:solidFill>
              </a:rPr>
              <a:t>THEN</a:t>
            </a:r>
            <a:r>
              <a:rPr lang="en-US" altLang="en-US"/>
              <a:t> we should be able to compare genetic similarity and predict when common ancestors lived.</a:t>
            </a:r>
          </a:p>
          <a:p>
            <a:pPr eaLnBrk="1" hangingPunct="1">
              <a:spcBef>
                <a:spcPct val="50000"/>
              </a:spcBef>
            </a:pPr>
            <a:r>
              <a:rPr lang="en-US" altLang="en-US">
                <a:solidFill>
                  <a:srgbClr val="FF0000"/>
                </a:solidFill>
              </a:rPr>
              <a:t>AND, </a:t>
            </a:r>
            <a:r>
              <a:rPr lang="en-US" altLang="en-US"/>
              <a:t>if the fossil record is also a product of evolution, THEN the species though to be ancestral to modern groups should exist at this predicted age, too.</a:t>
            </a:r>
          </a:p>
          <a:p>
            <a:pPr eaLnBrk="1" hangingPunct="1">
              <a:spcBef>
                <a:spcPct val="50000"/>
              </a:spcBef>
            </a:pPr>
            <a:endParaRPr lang="en-US" altLang="en-US"/>
          </a:p>
          <a:p>
            <a:pPr eaLnBrk="1" hangingPunct="1">
              <a:spcBef>
                <a:spcPct val="50000"/>
              </a:spcBef>
            </a:pPr>
            <a:r>
              <a:rPr lang="en-US" altLang="en-US">
                <a:solidFill>
                  <a:srgbClr val="FF0000"/>
                </a:solidFill>
              </a:rPr>
              <a:t>In other words, </a:t>
            </a:r>
            <a:r>
              <a:rPr lang="en-US" altLang="en-US"/>
              <a:t>we should be able to compare DNA and protein sequences in living species and predict where, in the sedimentary strata of the Earth’s crust, a third different species should be.</a:t>
            </a:r>
          </a:p>
        </p:txBody>
      </p:sp>
      <p:sp>
        <p:nvSpPr>
          <p:cNvPr id="3" name="TextBox 2"/>
          <p:cNvSpPr txBox="1"/>
          <p:nvPr/>
        </p:nvSpPr>
        <p:spPr>
          <a:xfrm>
            <a:off x="304800" y="228600"/>
            <a:ext cx="5257800" cy="1477963"/>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FF0000"/>
                </a:solidFill>
                <a:latin typeface="Calibri" pitchFamily="34" charset="0"/>
              </a:rPr>
              <a:t>B. Genetic Evidence</a:t>
            </a:r>
          </a:p>
          <a:p>
            <a:pPr marL="342900" indent="-342900">
              <a:defRPr/>
            </a:pPr>
            <a:r>
              <a:rPr lang="en-US" b="1" dirty="0">
                <a:solidFill>
                  <a:srgbClr val="FF0000"/>
                </a:solidFill>
                <a:latin typeface="Calibri" pitchFamily="34" charset="0"/>
              </a:rPr>
              <a:t>C. Concordant Phylogenies</a:t>
            </a:r>
          </a:p>
          <a:p>
            <a:pPr>
              <a:defRPr/>
            </a:pPr>
            <a:endParaRPr lang="en-US" dirty="0">
              <a:latin typeface="Arial" charset="0"/>
            </a:endParaRPr>
          </a:p>
        </p:txBody>
      </p:sp>
    </p:spTree>
    <p:extLst>
      <p:ext uri="{BB962C8B-B14F-4D97-AF65-F5344CB8AC3E}">
        <p14:creationId xmlns:p14="http://schemas.microsoft.com/office/powerpoint/2010/main" val="4262556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5257800" cy="1477963"/>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FF0000"/>
                </a:solidFill>
                <a:latin typeface="Calibri" pitchFamily="34" charset="0"/>
              </a:rPr>
              <a:t>B. Genetic Evidence</a:t>
            </a:r>
          </a:p>
          <a:p>
            <a:pPr marL="342900" indent="-342900">
              <a:defRPr/>
            </a:pPr>
            <a:r>
              <a:rPr lang="en-US" b="1" dirty="0">
                <a:solidFill>
                  <a:srgbClr val="FF0000"/>
                </a:solidFill>
                <a:latin typeface="Calibri" pitchFamily="34" charset="0"/>
              </a:rPr>
              <a:t>C. Concordant Phylogenies</a:t>
            </a:r>
          </a:p>
          <a:p>
            <a:pPr>
              <a:defRPr/>
            </a:pPr>
            <a:endParaRPr lang="en-US" dirty="0">
              <a:latin typeface="Arial" charset="0"/>
            </a:endParaRPr>
          </a:p>
        </p:txBody>
      </p:sp>
      <p:pic>
        <p:nvPicPr>
          <p:cNvPr id="8195" name="Picture 6" descr="ma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85963"/>
            <a:ext cx="685800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4"/>
          <p:cNvSpPr txBox="1">
            <a:spLocks noChangeArrowheads="1"/>
          </p:cNvSpPr>
          <p:nvPr/>
        </p:nvSpPr>
        <p:spPr bwMode="auto">
          <a:xfrm>
            <a:off x="3810000" y="1066800"/>
            <a:ext cx="487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Clustering analysis based on amino acid similarity across seven proteins from 17 mammalian species.</a:t>
            </a:r>
          </a:p>
        </p:txBody>
      </p:sp>
    </p:spTree>
    <p:extLst>
      <p:ext uri="{BB962C8B-B14F-4D97-AF65-F5344CB8AC3E}">
        <p14:creationId xmlns:p14="http://schemas.microsoft.com/office/powerpoint/2010/main" val="2264148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3962400" y="457200"/>
            <a:ext cx="4876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Now, we date the oldest mammalian fossil, which our evolution hypothesis dictates should be ancestral to all mammals, both the placentals (species 1-16) and the marsupial kangaroo. …. This dates to </a:t>
            </a:r>
            <a:r>
              <a:rPr lang="en-US" altLang="en-US">
                <a:solidFill>
                  <a:srgbClr val="FF0000"/>
                </a:solidFill>
              </a:rPr>
              <a:t>120 million years</a:t>
            </a:r>
          </a:p>
        </p:txBody>
      </p:sp>
      <p:sp>
        <p:nvSpPr>
          <p:cNvPr id="10" name="TextBox 9"/>
          <p:cNvSpPr txBox="1"/>
          <p:nvPr/>
        </p:nvSpPr>
        <p:spPr>
          <a:xfrm>
            <a:off x="304800" y="228600"/>
            <a:ext cx="5257800" cy="1477963"/>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FF0000"/>
                </a:solidFill>
                <a:latin typeface="Calibri" pitchFamily="34" charset="0"/>
              </a:rPr>
              <a:t>B. Genetic Evidence</a:t>
            </a:r>
          </a:p>
          <a:p>
            <a:pPr marL="342900" indent="-342900">
              <a:defRPr/>
            </a:pPr>
            <a:r>
              <a:rPr lang="en-US" b="1" dirty="0">
                <a:solidFill>
                  <a:srgbClr val="FF0000"/>
                </a:solidFill>
                <a:latin typeface="Calibri" pitchFamily="34" charset="0"/>
              </a:rPr>
              <a:t>C. Concordant Phylogenies</a:t>
            </a:r>
          </a:p>
          <a:p>
            <a:pPr>
              <a:defRPr/>
            </a:pPr>
            <a:endParaRPr lang="en-US" dirty="0">
              <a:latin typeface="Arial" charset="0"/>
            </a:endParaRPr>
          </a:p>
        </p:txBody>
      </p:sp>
      <p:grpSp>
        <p:nvGrpSpPr>
          <p:cNvPr id="9220" name="Group 7"/>
          <p:cNvGrpSpPr>
            <a:grpSpLocks/>
          </p:cNvGrpSpPr>
          <p:nvPr/>
        </p:nvGrpSpPr>
        <p:grpSpPr bwMode="auto">
          <a:xfrm>
            <a:off x="2057400" y="1985963"/>
            <a:ext cx="6858000" cy="4872037"/>
            <a:chOff x="2057400" y="1985963"/>
            <a:chExt cx="6858000" cy="4872037"/>
          </a:xfrm>
        </p:grpSpPr>
        <p:pic>
          <p:nvPicPr>
            <p:cNvPr id="9221" name="Picture 6" descr="ma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85963"/>
              <a:ext cx="685800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9"/>
            <p:cNvSpPr txBox="1">
              <a:spLocks noChangeArrowheads="1"/>
            </p:cNvSpPr>
            <p:nvPr/>
          </p:nvSpPr>
          <p:spPr bwMode="auto">
            <a:xfrm>
              <a:off x="7924800" y="4114800"/>
              <a:ext cx="4572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0000"/>
                  </a:solidFill>
                </a:rPr>
                <a:t>16</a:t>
              </a:r>
            </a:p>
          </p:txBody>
        </p:sp>
        <p:sp>
          <p:nvSpPr>
            <p:cNvPr id="9223" name="Line 7"/>
            <p:cNvSpPr>
              <a:spLocks noChangeShapeType="1"/>
            </p:cNvSpPr>
            <p:nvPr/>
          </p:nvSpPr>
          <p:spPr bwMode="auto">
            <a:xfrm>
              <a:off x="7010400" y="3810000"/>
              <a:ext cx="990600" cy="6096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8"/>
            <p:cNvSpPr>
              <a:spLocks noChangeShapeType="1"/>
            </p:cNvSpPr>
            <p:nvPr/>
          </p:nvSpPr>
          <p:spPr bwMode="auto">
            <a:xfrm flipV="1">
              <a:off x="3733800" y="4419600"/>
              <a:ext cx="4267200" cy="1143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242510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3962400" y="457200"/>
            <a:ext cx="4876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And, through our protein analysis, we already know how many genetic differences (nitrogenous base substitutions) would be required to account for the differences we see in these proteins - </a:t>
            </a:r>
            <a:r>
              <a:rPr lang="en-US" altLang="en-US">
                <a:solidFill>
                  <a:srgbClr val="FF0000"/>
                </a:solidFill>
              </a:rPr>
              <a:t>98.</a:t>
            </a:r>
          </a:p>
        </p:txBody>
      </p:sp>
      <p:pic>
        <p:nvPicPr>
          <p:cNvPr id="10243" name="Picture 6" descr="ma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85963"/>
            <a:ext cx="685800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9"/>
          <p:cNvSpPr txBox="1">
            <a:spLocks noChangeArrowheads="1"/>
          </p:cNvSpPr>
          <p:nvPr/>
        </p:nvSpPr>
        <p:spPr bwMode="auto">
          <a:xfrm>
            <a:off x="7924800" y="4114800"/>
            <a:ext cx="4572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0000"/>
                </a:solidFill>
              </a:rPr>
              <a:t>16</a:t>
            </a:r>
          </a:p>
        </p:txBody>
      </p:sp>
      <p:sp>
        <p:nvSpPr>
          <p:cNvPr id="10" name="TextBox 9"/>
          <p:cNvSpPr txBox="1"/>
          <p:nvPr/>
        </p:nvSpPr>
        <p:spPr>
          <a:xfrm>
            <a:off x="304800" y="228600"/>
            <a:ext cx="5257800" cy="1477963"/>
          </a:xfrm>
          <a:prstGeom prst="rect">
            <a:avLst/>
          </a:prstGeom>
          <a:noFill/>
        </p:spPr>
        <p:txBody>
          <a:bodyPr>
            <a:spAutoFit/>
          </a:bodyPr>
          <a:lstStyle/>
          <a:p>
            <a:pPr>
              <a:defRPr/>
            </a:pPr>
            <a:r>
              <a:rPr lang="en-US" b="1" dirty="0">
                <a:solidFill>
                  <a:srgbClr val="0070C0"/>
                </a:solidFill>
                <a:latin typeface="Calibri" pitchFamily="34" charset="0"/>
              </a:rPr>
              <a:t>IV. Reconstructing Phylogenies </a:t>
            </a:r>
          </a:p>
          <a:p>
            <a:pPr>
              <a:defRPr/>
            </a:pPr>
            <a:r>
              <a:rPr lang="en-US" b="1" dirty="0">
                <a:solidFill>
                  <a:srgbClr val="FF0000"/>
                </a:solidFill>
                <a:latin typeface="Calibri" pitchFamily="34" charset="0"/>
              </a:rPr>
              <a:t>A. Fossil Evidence</a:t>
            </a:r>
          </a:p>
          <a:p>
            <a:pPr marL="342900" indent="-342900">
              <a:defRPr/>
            </a:pPr>
            <a:r>
              <a:rPr lang="en-US" b="1" dirty="0">
                <a:solidFill>
                  <a:srgbClr val="FF0000"/>
                </a:solidFill>
                <a:latin typeface="Calibri" pitchFamily="34" charset="0"/>
              </a:rPr>
              <a:t>B. Genetic Evidence</a:t>
            </a:r>
          </a:p>
          <a:p>
            <a:pPr marL="342900" indent="-342900">
              <a:defRPr/>
            </a:pPr>
            <a:r>
              <a:rPr lang="en-US" b="1" dirty="0">
                <a:solidFill>
                  <a:srgbClr val="FF0000"/>
                </a:solidFill>
                <a:latin typeface="Calibri" pitchFamily="34" charset="0"/>
              </a:rPr>
              <a:t>C. Concordant Phylogenies</a:t>
            </a:r>
          </a:p>
          <a:p>
            <a:pPr>
              <a:defRPr/>
            </a:pPr>
            <a:endParaRPr lang="en-US" dirty="0">
              <a:latin typeface="Arial" charset="0"/>
            </a:endParaRPr>
          </a:p>
        </p:txBody>
      </p:sp>
      <p:sp>
        <p:nvSpPr>
          <p:cNvPr id="10246" name="Line 7"/>
          <p:cNvSpPr>
            <a:spLocks noChangeShapeType="1"/>
          </p:cNvSpPr>
          <p:nvPr/>
        </p:nvSpPr>
        <p:spPr bwMode="auto">
          <a:xfrm>
            <a:off x="7010400" y="3810000"/>
            <a:ext cx="990600" cy="6096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 name="Line 8"/>
          <p:cNvSpPr>
            <a:spLocks noChangeShapeType="1"/>
          </p:cNvSpPr>
          <p:nvPr/>
        </p:nvSpPr>
        <p:spPr bwMode="auto">
          <a:xfrm flipV="1">
            <a:off x="3733800" y="4419600"/>
            <a:ext cx="4267200" cy="1143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81028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2133600" y="1143000"/>
            <a:ext cx="6858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So now we can plot genetic change against time, </a:t>
            </a:r>
            <a:r>
              <a:rPr lang="en-US" altLang="en-US">
                <a:solidFill>
                  <a:srgbClr val="FF0000"/>
                </a:solidFill>
              </a:rPr>
              <a:t>hypothesizing</a:t>
            </a:r>
            <a:r>
              <a:rPr lang="en-US" altLang="en-US"/>
              <a:t> that this link between placentals and marsupials is ancestral to the other placental mammals our analysis.</a:t>
            </a:r>
            <a:endParaRPr lang="en-US" altLang="en-US">
              <a:solidFill>
                <a:srgbClr val="FF0000"/>
              </a:solidFill>
            </a:endParaRPr>
          </a:p>
        </p:txBody>
      </p:sp>
      <p:pic>
        <p:nvPicPr>
          <p:cNvPr id="11267" name="Picture 6" descr="mamp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98663"/>
            <a:ext cx="662940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7"/>
          <p:cNvSpPr>
            <a:spLocks noChangeArrowheads="1"/>
          </p:cNvSpPr>
          <p:nvPr/>
        </p:nvSpPr>
        <p:spPr bwMode="auto">
          <a:xfrm>
            <a:off x="3048000" y="2286000"/>
            <a:ext cx="4419600" cy="3581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69" name="Oval 8"/>
          <p:cNvSpPr>
            <a:spLocks noChangeArrowheads="1"/>
          </p:cNvSpPr>
          <p:nvPr/>
        </p:nvSpPr>
        <p:spPr bwMode="auto">
          <a:xfrm>
            <a:off x="7467600" y="2362200"/>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70" name="Text Box 9"/>
          <p:cNvSpPr txBox="1">
            <a:spLocks noChangeArrowheads="1"/>
          </p:cNvSpPr>
          <p:nvPr/>
        </p:nvSpPr>
        <p:spPr bwMode="auto">
          <a:xfrm>
            <a:off x="7848600" y="2286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0000"/>
                </a:solidFill>
              </a:rPr>
              <a:t>16</a:t>
            </a:r>
          </a:p>
        </p:txBody>
      </p:sp>
      <p:sp>
        <p:nvSpPr>
          <p:cNvPr id="11271" name="Rectangle 10"/>
          <p:cNvSpPr>
            <a:spLocks noChangeArrowheads="1"/>
          </p:cNvSpPr>
          <p:nvPr/>
        </p:nvSpPr>
        <p:spPr bwMode="auto">
          <a:xfrm>
            <a:off x="2743200" y="5715000"/>
            <a:ext cx="228600" cy="152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72" name="Rectangle 11"/>
          <p:cNvSpPr>
            <a:spLocks noChangeArrowheads="1"/>
          </p:cNvSpPr>
          <p:nvPr/>
        </p:nvSpPr>
        <p:spPr bwMode="auto">
          <a:xfrm>
            <a:off x="3048000" y="5867400"/>
            <a:ext cx="152400" cy="76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 name="TextBox 11"/>
          <p:cNvSpPr txBox="1"/>
          <p:nvPr/>
        </p:nvSpPr>
        <p:spPr>
          <a:xfrm>
            <a:off x="304800" y="228600"/>
            <a:ext cx="5257800" cy="646113"/>
          </a:xfrm>
          <a:prstGeom prst="rect">
            <a:avLst/>
          </a:prstGeom>
          <a:noFill/>
        </p:spPr>
        <p:txBody>
          <a:bodyPr>
            <a:spAutoFit/>
          </a:bodyPr>
          <a:lstStyle/>
          <a:p>
            <a:pPr marL="342900" indent="-342900">
              <a:defRPr/>
            </a:pPr>
            <a:r>
              <a:rPr lang="en-US" b="1" dirty="0">
                <a:solidFill>
                  <a:srgbClr val="FF0000"/>
                </a:solidFill>
                <a:latin typeface="Calibri" pitchFamily="34" charset="0"/>
              </a:rPr>
              <a:t>C. Concordant Phylogenies</a:t>
            </a:r>
          </a:p>
          <a:p>
            <a:pPr>
              <a:defRPr/>
            </a:pPr>
            <a:endParaRPr lang="en-US" dirty="0">
              <a:latin typeface="Arial" charset="0"/>
            </a:endParaRPr>
          </a:p>
        </p:txBody>
      </p:sp>
    </p:spTree>
    <p:extLst>
      <p:ext uri="{BB962C8B-B14F-4D97-AF65-F5344CB8AC3E}">
        <p14:creationId xmlns:p14="http://schemas.microsoft.com/office/powerpoint/2010/main" val="495849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2133600" y="1143000"/>
            <a:ext cx="6858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Now we can test a prediction.  </a:t>
            </a:r>
            <a:r>
              <a:rPr lang="en-US" altLang="en-US">
                <a:solidFill>
                  <a:srgbClr val="FF0000"/>
                </a:solidFill>
              </a:rPr>
              <a:t>IF</a:t>
            </a:r>
            <a:r>
              <a:rPr lang="en-US" altLang="en-US"/>
              <a:t> genetic similarity arises from descent from common ancestors, </a:t>
            </a:r>
            <a:r>
              <a:rPr lang="en-US" altLang="en-US">
                <a:solidFill>
                  <a:srgbClr val="FF0000"/>
                </a:solidFill>
              </a:rPr>
              <a:t>THEN</a:t>
            </a:r>
            <a:r>
              <a:rPr lang="en-US" altLang="en-US"/>
              <a:t> we can use genetic similarity to predict when common ancestors should have lived...</a:t>
            </a:r>
            <a:endParaRPr lang="en-US" altLang="en-US">
              <a:solidFill>
                <a:srgbClr val="FF0000"/>
              </a:solidFill>
            </a:endParaRPr>
          </a:p>
        </p:txBody>
      </p:sp>
      <p:pic>
        <p:nvPicPr>
          <p:cNvPr id="12291" name="Picture 6" descr="mamp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98663"/>
            <a:ext cx="662940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7"/>
          <p:cNvSpPr>
            <a:spLocks noChangeArrowheads="1"/>
          </p:cNvSpPr>
          <p:nvPr/>
        </p:nvSpPr>
        <p:spPr bwMode="auto">
          <a:xfrm>
            <a:off x="3048000" y="2286000"/>
            <a:ext cx="4419600" cy="3581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3" name="Oval 8"/>
          <p:cNvSpPr>
            <a:spLocks noChangeArrowheads="1"/>
          </p:cNvSpPr>
          <p:nvPr/>
        </p:nvSpPr>
        <p:spPr bwMode="auto">
          <a:xfrm>
            <a:off x="7467600" y="2362200"/>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4" name="Text Box 9"/>
          <p:cNvSpPr txBox="1">
            <a:spLocks noChangeArrowheads="1"/>
          </p:cNvSpPr>
          <p:nvPr/>
        </p:nvSpPr>
        <p:spPr bwMode="auto">
          <a:xfrm>
            <a:off x="7848600" y="2286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0000"/>
                </a:solidFill>
              </a:rPr>
              <a:t>16</a:t>
            </a:r>
          </a:p>
        </p:txBody>
      </p:sp>
      <p:sp>
        <p:nvSpPr>
          <p:cNvPr id="12295" name="Rectangle 10"/>
          <p:cNvSpPr>
            <a:spLocks noChangeArrowheads="1"/>
          </p:cNvSpPr>
          <p:nvPr/>
        </p:nvSpPr>
        <p:spPr bwMode="auto">
          <a:xfrm>
            <a:off x="2743200" y="5715000"/>
            <a:ext cx="228600" cy="152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6" name="Rectangle 11"/>
          <p:cNvSpPr>
            <a:spLocks noChangeArrowheads="1"/>
          </p:cNvSpPr>
          <p:nvPr/>
        </p:nvSpPr>
        <p:spPr bwMode="auto">
          <a:xfrm>
            <a:off x="3048000" y="5867400"/>
            <a:ext cx="152400" cy="76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 name="TextBox 11"/>
          <p:cNvSpPr txBox="1"/>
          <p:nvPr/>
        </p:nvSpPr>
        <p:spPr>
          <a:xfrm>
            <a:off x="304800" y="228600"/>
            <a:ext cx="5257800" cy="646113"/>
          </a:xfrm>
          <a:prstGeom prst="rect">
            <a:avLst/>
          </a:prstGeom>
          <a:noFill/>
        </p:spPr>
        <p:txBody>
          <a:bodyPr>
            <a:spAutoFit/>
          </a:bodyPr>
          <a:lstStyle/>
          <a:p>
            <a:pPr marL="342900" indent="-342900">
              <a:defRPr/>
            </a:pPr>
            <a:r>
              <a:rPr lang="en-US" b="1" dirty="0">
                <a:solidFill>
                  <a:srgbClr val="FF0000"/>
                </a:solidFill>
                <a:latin typeface="Calibri" pitchFamily="34" charset="0"/>
              </a:rPr>
              <a:t>C. Concordant Phylogenies</a:t>
            </a:r>
            <a:endParaRPr lang="en-US" b="1" dirty="0">
              <a:solidFill>
                <a:srgbClr val="DF11D5"/>
              </a:solidFill>
              <a:latin typeface="Calibri" pitchFamily="34" charset="0"/>
            </a:endParaRPr>
          </a:p>
          <a:p>
            <a:pPr>
              <a:defRPr/>
            </a:pPr>
            <a:endParaRPr lang="en-US" dirty="0">
              <a:latin typeface="Arial" charset="0"/>
            </a:endParaRPr>
          </a:p>
        </p:txBody>
      </p:sp>
    </p:spTree>
    <p:extLst>
      <p:ext uri="{BB962C8B-B14F-4D97-AF65-F5344CB8AC3E}">
        <p14:creationId xmlns:p14="http://schemas.microsoft.com/office/powerpoint/2010/main" val="398547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228600" y="228600"/>
            <a:ext cx="83058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Modern Evolutionary Biology </a:t>
            </a:r>
          </a:p>
          <a:p>
            <a:pPr eaLnBrk="1" hangingPunct="1"/>
            <a:r>
              <a:rPr lang="en-US" altLang="en-US">
                <a:solidFill>
                  <a:srgbClr val="0070C0"/>
                </a:solidFill>
                <a:latin typeface="Calibri" panose="020F0502020204030204" pitchFamily="34" charset="0"/>
              </a:rPr>
              <a:t>I. Population Genetics</a:t>
            </a:r>
          </a:p>
          <a:p>
            <a:pPr eaLnBrk="1" hangingPunct="1"/>
            <a:r>
              <a:rPr lang="en-US" altLang="en-US">
                <a:solidFill>
                  <a:srgbClr val="0070C0"/>
                </a:solidFill>
                <a:latin typeface="Calibri" panose="020F0502020204030204" pitchFamily="34" charset="0"/>
              </a:rPr>
              <a:t>II. Genes and Development: "Evo-Devo" </a:t>
            </a:r>
          </a:p>
          <a:p>
            <a:pPr eaLnBrk="1" hangingPunct="1"/>
            <a:r>
              <a:rPr lang="en-US" altLang="en-US" sz="1600" b="1">
                <a:solidFill>
                  <a:srgbClr val="FF0000"/>
                </a:solidFill>
                <a:latin typeface="Calibri" panose="020F0502020204030204" pitchFamily="34" charset="0"/>
              </a:rPr>
              <a:t>   A. Overview</a:t>
            </a:r>
          </a:p>
          <a:p>
            <a:pPr eaLnBrk="1" hangingPunct="1"/>
            <a:r>
              <a:rPr lang="en-US" altLang="en-US" sz="1600" b="1">
                <a:solidFill>
                  <a:srgbClr val="FF0000"/>
                </a:solidFill>
                <a:latin typeface="Calibri" panose="020F0502020204030204" pitchFamily="34" charset="0"/>
              </a:rPr>
              <a:t>   B. Homeotic  Genes</a:t>
            </a:r>
            <a:endParaRPr lang="en-US" altLang="en-US" sz="1600" b="1">
              <a:latin typeface="Calibri" panose="020F0502020204030204" pitchFamily="34" charset="0"/>
            </a:endParaRPr>
          </a:p>
        </p:txBody>
      </p:sp>
      <p:pic>
        <p:nvPicPr>
          <p:cNvPr id="6147" name="Picture 6" descr="9dev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38400"/>
            <a:ext cx="4364038"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7" descr="9dev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42418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8"/>
          <p:cNvSpPr txBox="1">
            <a:spLocks noChangeArrowheads="1"/>
          </p:cNvSpPr>
          <p:nvPr/>
        </p:nvSpPr>
        <p:spPr bwMode="auto">
          <a:xfrm>
            <a:off x="1143000" y="2057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Normal antennae</a:t>
            </a:r>
          </a:p>
        </p:txBody>
      </p:sp>
      <p:sp>
        <p:nvSpPr>
          <p:cNvPr id="6150" name="TextBox 9"/>
          <p:cNvSpPr txBox="1">
            <a:spLocks noChangeArrowheads="1"/>
          </p:cNvSpPr>
          <p:nvPr/>
        </p:nvSpPr>
        <p:spPr bwMode="auto">
          <a:xfrm>
            <a:off x="5334000" y="2057400"/>
            <a:ext cx="320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“antennapedia mutant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2133600" y="1143000"/>
            <a:ext cx="6858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This line represents that prediction.  Organisms with more similar protein sequences (requiring fewer changes in DNA to explain these protein differences) should have more recent ancestors...</a:t>
            </a:r>
            <a:endParaRPr lang="en-US" altLang="en-US">
              <a:solidFill>
                <a:srgbClr val="FF0000"/>
              </a:solidFill>
            </a:endParaRPr>
          </a:p>
        </p:txBody>
      </p:sp>
      <p:sp>
        <p:nvSpPr>
          <p:cNvPr id="13315" name="Rectangle 7"/>
          <p:cNvSpPr>
            <a:spLocks noChangeArrowheads="1"/>
          </p:cNvSpPr>
          <p:nvPr/>
        </p:nvSpPr>
        <p:spPr bwMode="auto">
          <a:xfrm>
            <a:off x="3048000" y="2286000"/>
            <a:ext cx="4419600" cy="3581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16" name="Rectangle 10"/>
          <p:cNvSpPr>
            <a:spLocks noChangeArrowheads="1"/>
          </p:cNvSpPr>
          <p:nvPr/>
        </p:nvSpPr>
        <p:spPr bwMode="auto">
          <a:xfrm>
            <a:off x="2743200" y="5715000"/>
            <a:ext cx="228600" cy="152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17" name="Rectangle 11"/>
          <p:cNvSpPr>
            <a:spLocks noChangeArrowheads="1"/>
          </p:cNvSpPr>
          <p:nvPr/>
        </p:nvSpPr>
        <p:spPr bwMode="auto">
          <a:xfrm>
            <a:off x="3048000" y="5867400"/>
            <a:ext cx="152400" cy="76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3318" name="Group 10"/>
          <p:cNvGrpSpPr>
            <a:grpSpLocks/>
          </p:cNvGrpSpPr>
          <p:nvPr/>
        </p:nvGrpSpPr>
        <p:grpSpPr bwMode="auto">
          <a:xfrm>
            <a:off x="2209800" y="1998663"/>
            <a:ext cx="6629400" cy="4859337"/>
            <a:chOff x="2209800" y="1998663"/>
            <a:chExt cx="6629400" cy="4859337"/>
          </a:xfrm>
        </p:grpSpPr>
        <p:pic>
          <p:nvPicPr>
            <p:cNvPr id="13320" name="Picture 6" descr="mamp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98663"/>
              <a:ext cx="662940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Oval 8"/>
            <p:cNvSpPr>
              <a:spLocks noChangeArrowheads="1"/>
            </p:cNvSpPr>
            <p:nvPr/>
          </p:nvSpPr>
          <p:spPr bwMode="auto">
            <a:xfrm>
              <a:off x="7467600" y="2362200"/>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22" name="Text Box 9"/>
            <p:cNvSpPr txBox="1">
              <a:spLocks noChangeArrowheads="1"/>
            </p:cNvSpPr>
            <p:nvPr/>
          </p:nvSpPr>
          <p:spPr bwMode="auto">
            <a:xfrm>
              <a:off x="7848600" y="2286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0000"/>
                  </a:solidFill>
                </a:rPr>
                <a:t>16</a:t>
              </a:r>
            </a:p>
          </p:txBody>
        </p:sp>
        <p:sp>
          <p:nvSpPr>
            <p:cNvPr id="13323" name="Line 12"/>
            <p:cNvSpPr>
              <a:spLocks noChangeShapeType="1"/>
            </p:cNvSpPr>
            <p:nvPr/>
          </p:nvSpPr>
          <p:spPr bwMode="auto">
            <a:xfrm flipV="1">
              <a:off x="3048000" y="2438400"/>
              <a:ext cx="4495800" cy="3505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 name="TextBox 12"/>
          <p:cNvSpPr txBox="1"/>
          <p:nvPr/>
        </p:nvSpPr>
        <p:spPr>
          <a:xfrm>
            <a:off x="304800" y="228600"/>
            <a:ext cx="5257800" cy="646113"/>
          </a:xfrm>
          <a:prstGeom prst="rect">
            <a:avLst/>
          </a:prstGeom>
          <a:noFill/>
        </p:spPr>
        <p:txBody>
          <a:bodyPr>
            <a:spAutoFit/>
          </a:bodyPr>
          <a:lstStyle/>
          <a:p>
            <a:pPr marL="342900" indent="-342900">
              <a:defRPr/>
            </a:pPr>
            <a:r>
              <a:rPr lang="en-US" b="1" dirty="0">
                <a:solidFill>
                  <a:srgbClr val="FF0000"/>
                </a:solidFill>
                <a:latin typeface="Calibri" pitchFamily="34" charset="0"/>
              </a:rPr>
              <a:t>C. Concordant Phylogenies</a:t>
            </a:r>
            <a:endParaRPr lang="en-US" b="1" dirty="0">
              <a:solidFill>
                <a:srgbClr val="DF11D5"/>
              </a:solidFill>
              <a:latin typeface="Calibri" pitchFamily="34" charset="0"/>
            </a:endParaRPr>
          </a:p>
          <a:p>
            <a:pPr>
              <a:defRPr/>
            </a:pPr>
            <a:endParaRPr lang="en-US" dirty="0">
              <a:latin typeface="Arial" charset="0"/>
            </a:endParaRPr>
          </a:p>
        </p:txBody>
      </p:sp>
    </p:spTree>
    <p:extLst>
      <p:ext uri="{BB962C8B-B14F-4D97-AF65-F5344CB8AC3E}">
        <p14:creationId xmlns:p14="http://schemas.microsoft.com/office/powerpoint/2010/main" val="1333028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3429000" y="152400"/>
            <a:ext cx="5257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And the prediction here becomes even MORE precise.  For example, we can predict that two species, requiring 50 substitutions to explain the differences in their proteins, are predicted to have a common ancestor that lived 58-60 million years ago...</a:t>
            </a:r>
            <a:endParaRPr lang="en-US" altLang="en-US">
              <a:solidFill>
                <a:srgbClr val="FF0000"/>
              </a:solidFill>
            </a:endParaRPr>
          </a:p>
          <a:p>
            <a:pPr eaLnBrk="1" hangingPunct="1">
              <a:spcBef>
                <a:spcPct val="50000"/>
              </a:spcBef>
            </a:pPr>
            <a:endParaRPr lang="en-US" altLang="en-US">
              <a:solidFill>
                <a:srgbClr val="FF0000"/>
              </a:solidFill>
            </a:endParaRPr>
          </a:p>
        </p:txBody>
      </p:sp>
      <p:pic>
        <p:nvPicPr>
          <p:cNvPr id="14339" name="Picture 6" descr="mamp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98663"/>
            <a:ext cx="662940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7"/>
          <p:cNvSpPr>
            <a:spLocks noChangeArrowheads="1"/>
          </p:cNvSpPr>
          <p:nvPr/>
        </p:nvSpPr>
        <p:spPr bwMode="auto">
          <a:xfrm>
            <a:off x="3048000" y="2286000"/>
            <a:ext cx="4419600" cy="3581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1" name="Oval 8"/>
          <p:cNvSpPr>
            <a:spLocks noChangeArrowheads="1"/>
          </p:cNvSpPr>
          <p:nvPr/>
        </p:nvSpPr>
        <p:spPr bwMode="auto">
          <a:xfrm>
            <a:off x="7467600" y="2362200"/>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Text Box 9"/>
          <p:cNvSpPr txBox="1">
            <a:spLocks noChangeArrowheads="1"/>
          </p:cNvSpPr>
          <p:nvPr/>
        </p:nvSpPr>
        <p:spPr bwMode="auto">
          <a:xfrm>
            <a:off x="7848600" y="2286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0000"/>
                </a:solidFill>
              </a:rPr>
              <a:t>16</a:t>
            </a:r>
          </a:p>
        </p:txBody>
      </p:sp>
      <p:sp>
        <p:nvSpPr>
          <p:cNvPr id="14343" name="Rectangle 10"/>
          <p:cNvSpPr>
            <a:spLocks noChangeArrowheads="1"/>
          </p:cNvSpPr>
          <p:nvPr/>
        </p:nvSpPr>
        <p:spPr bwMode="auto">
          <a:xfrm>
            <a:off x="2743200" y="5715000"/>
            <a:ext cx="228600" cy="152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4" name="Rectangle 11"/>
          <p:cNvSpPr>
            <a:spLocks noChangeArrowheads="1"/>
          </p:cNvSpPr>
          <p:nvPr/>
        </p:nvSpPr>
        <p:spPr bwMode="auto">
          <a:xfrm>
            <a:off x="3048000" y="5867400"/>
            <a:ext cx="152400" cy="76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5" name="Line 12"/>
          <p:cNvSpPr>
            <a:spLocks noChangeShapeType="1"/>
          </p:cNvSpPr>
          <p:nvPr/>
        </p:nvSpPr>
        <p:spPr bwMode="auto">
          <a:xfrm flipV="1">
            <a:off x="3048000" y="2438400"/>
            <a:ext cx="4495800" cy="3505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Box 13"/>
          <p:cNvSpPr txBox="1"/>
          <p:nvPr/>
        </p:nvSpPr>
        <p:spPr>
          <a:xfrm>
            <a:off x="304800" y="228600"/>
            <a:ext cx="5257800" cy="646113"/>
          </a:xfrm>
          <a:prstGeom prst="rect">
            <a:avLst/>
          </a:prstGeom>
          <a:noFill/>
        </p:spPr>
        <p:txBody>
          <a:bodyPr>
            <a:spAutoFit/>
          </a:bodyPr>
          <a:lstStyle/>
          <a:p>
            <a:pPr marL="342900" indent="-342900">
              <a:defRPr/>
            </a:pPr>
            <a:r>
              <a:rPr lang="en-US" b="1" dirty="0">
                <a:solidFill>
                  <a:srgbClr val="FF0000"/>
                </a:solidFill>
                <a:latin typeface="Calibri" pitchFamily="34" charset="0"/>
              </a:rPr>
              <a:t>C. Concordant Phylogenies</a:t>
            </a:r>
            <a:endParaRPr lang="en-US" b="1" dirty="0">
              <a:solidFill>
                <a:srgbClr val="DF11D5"/>
              </a:solidFill>
              <a:latin typeface="Calibri" pitchFamily="34" charset="0"/>
            </a:endParaRPr>
          </a:p>
          <a:p>
            <a:pPr>
              <a:defRPr/>
            </a:pPr>
            <a:endParaRPr lang="en-US" dirty="0">
              <a:latin typeface="Arial" charset="0"/>
            </a:endParaRPr>
          </a:p>
        </p:txBody>
      </p:sp>
      <p:cxnSp>
        <p:nvCxnSpPr>
          <p:cNvPr id="16" name="Straight Arrow Connector 15"/>
          <p:cNvCxnSpPr/>
          <p:nvPr/>
        </p:nvCxnSpPr>
        <p:spPr>
          <a:xfrm>
            <a:off x="2971800" y="4114800"/>
            <a:ext cx="2286000" cy="1588"/>
          </a:xfrm>
          <a:prstGeom prst="straightConnector1">
            <a:avLst/>
          </a:prstGeom>
          <a:ln w="38100">
            <a:solidFill>
              <a:srgbClr val="4949BD"/>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4495801" y="5105400"/>
            <a:ext cx="1676400" cy="3175"/>
          </a:xfrm>
          <a:prstGeom prst="straightConnector1">
            <a:avLst/>
          </a:prstGeom>
          <a:ln w="38100">
            <a:solidFill>
              <a:srgbClr val="4949BD"/>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034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1219200" y="1066800"/>
            <a:ext cx="701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Let’s test that prediction. Rabbits and the rodent differ in protein sequence to a degree requiring a minimum of 50 nucleotide substitutions... Where is the common ancestor in the fossil record?</a:t>
            </a:r>
          </a:p>
        </p:txBody>
      </p:sp>
      <p:grpSp>
        <p:nvGrpSpPr>
          <p:cNvPr id="15363" name="Group 6"/>
          <p:cNvGrpSpPr>
            <a:grpSpLocks/>
          </p:cNvGrpSpPr>
          <p:nvPr/>
        </p:nvGrpSpPr>
        <p:grpSpPr bwMode="auto">
          <a:xfrm>
            <a:off x="2362200" y="2133600"/>
            <a:ext cx="5943600" cy="4221163"/>
            <a:chOff x="2362200" y="2133600"/>
            <a:chExt cx="5943600" cy="4221163"/>
          </a:xfrm>
        </p:grpSpPr>
        <p:pic>
          <p:nvPicPr>
            <p:cNvPr id="15365" name="Picture 5" descr="ma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33600"/>
              <a:ext cx="5943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Line 7"/>
            <p:cNvSpPr>
              <a:spLocks noChangeShapeType="1"/>
            </p:cNvSpPr>
            <p:nvPr/>
          </p:nvSpPr>
          <p:spPr bwMode="auto">
            <a:xfrm>
              <a:off x="3733800" y="3352800"/>
              <a:ext cx="1752600" cy="76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 name="Line 8"/>
            <p:cNvSpPr>
              <a:spLocks noChangeShapeType="1"/>
            </p:cNvSpPr>
            <p:nvPr/>
          </p:nvSpPr>
          <p:spPr bwMode="auto">
            <a:xfrm flipV="1">
              <a:off x="3733800" y="3429000"/>
              <a:ext cx="1752600" cy="76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Box 8"/>
          <p:cNvSpPr txBox="1"/>
          <p:nvPr/>
        </p:nvSpPr>
        <p:spPr>
          <a:xfrm>
            <a:off x="304800" y="228600"/>
            <a:ext cx="5257800" cy="646113"/>
          </a:xfrm>
          <a:prstGeom prst="rect">
            <a:avLst/>
          </a:prstGeom>
          <a:noFill/>
        </p:spPr>
        <p:txBody>
          <a:bodyPr>
            <a:spAutoFit/>
          </a:bodyPr>
          <a:lstStyle/>
          <a:p>
            <a:pPr marL="342900" indent="-342900">
              <a:defRPr/>
            </a:pPr>
            <a:r>
              <a:rPr lang="en-US" b="1" dirty="0">
                <a:solidFill>
                  <a:srgbClr val="FF0000"/>
                </a:solidFill>
                <a:latin typeface="Calibri" pitchFamily="34" charset="0"/>
              </a:rPr>
              <a:t>C. Concordant Phylogenies</a:t>
            </a:r>
            <a:endParaRPr lang="en-US" b="1" dirty="0">
              <a:solidFill>
                <a:srgbClr val="DF11D5"/>
              </a:solidFill>
              <a:latin typeface="Calibri" pitchFamily="34" charset="0"/>
            </a:endParaRPr>
          </a:p>
          <a:p>
            <a:pPr>
              <a:defRPr/>
            </a:pPr>
            <a:endParaRPr lang="en-US" dirty="0">
              <a:latin typeface="Arial" charset="0"/>
            </a:endParaRPr>
          </a:p>
        </p:txBody>
      </p:sp>
    </p:spTree>
    <p:extLst>
      <p:ext uri="{BB962C8B-B14F-4D97-AF65-F5344CB8AC3E}">
        <p14:creationId xmlns:p14="http://schemas.microsoft.com/office/powerpoint/2010/main" val="747512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2133600" y="1143000"/>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Just where genetic analysis of two different EXISTING species predicts.</a:t>
            </a:r>
            <a:endParaRPr lang="en-US" altLang="en-US">
              <a:solidFill>
                <a:srgbClr val="FF0000"/>
              </a:solidFill>
            </a:endParaRPr>
          </a:p>
        </p:txBody>
      </p:sp>
      <p:pic>
        <p:nvPicPr>
          <p:cNvPr id="16387" name="Picture 6" descr="mamp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98663"/>
            <a:ext cx="662940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7"/>
          <p:cNvSpPr>
            <a:spLocks noChangeArrowheads="1"/>
          </p:cNvSpPr>
          <p:nvPr/>
        </p:nvSpPr>
        <p:spPr bwMode="auto">
          <a:xfrm>
            <a:off x="3048000" y="2286000"/>
            <a:ext cx="4419600" cy="3581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89" name="Oval 8"/>
          <p:cNvSpPr>
            <a:spLocks noChangeArrowheads="1"/>
          </p:cNvSpPr>
          <p:nvPr/>
        </p:nvSpPr>
        <p:spPr bwMode="auto">
          <a:xfrm>
            <a:off x="7467600" y="2362200"/>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0" name="Text Box 9"/>
          <p:cNvSpPr txBox="1">
            <a:spLocks noChangeArrowheads="1"/>
          </p:cNvSpPr>
          <p:nvPr/>
        </p:nvSpPr>
        <p:spPr bwMode="auto">
          <a:xfrm>
            <a:off x="7848600" y="2286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0000"/>
                </a:solidFill>
              </a:rPr>
              <a:t>16</a:t>
            </a:r>
          </a:p>
        </p:txBody>
      </p:sp>
      <p:sp>
        <p:nvSpPr>
          <p:cNvPr id="16391" name="Rectangle 10"/>
          <p:cNvSpPr>
            <a:spLocks noChangeArrowheads="1"/>
          </p:cNvSpPr>
          <p:nvPr/>
        </p:nvSpPr>
        <p:spPr bwMode="auto">
          <a:xfrm>
            <a:off x="2743200" y="5715000"/>
            <a:ext cx="228600" cy="152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2" name="Rectangle 11"/>
          <p:cNvSpPr>
            <a:spLocks noChangeArrowheads="1"/>
          </p:cNvSpPr>
          <p:nvPr/>
        </p:nvSpPr>
        <p:spPr bwMode="auto">
          <a:xfrm>
            <a:off x="3048000" y="5867400"/>
            <a:ext cx="152400" cy="76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3" name="Line 12"/>
          <p:cNvSpPr>
            <a:spLocks noChangeShapeType="1"/>
          </p:cNvSpPr>
          <p:nvPr/>
        </p:nvSpPr>
        <p:spPr bwMode="auto">
          <a:xfrm flipV="1">
            <a:off x="3048000" y="2438400"/>
            <a:ext cx="4495800" cy="3505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 name="Line 13"/>
          <p:cNvSpPr>
            <a:spLocks noChangeShapeType="1"/>
          </p:cNvSpPr>
          <p:nvPr/>
        </p:nvSpPr>
        <p:spPr bwMode="auto">
          <a:xfrm>
            <a:off x="3048000" y="4114800"/>
            <a:ext cx="2286000" cy="0"/>
          </a:xfrm>
          <a:prstGeom prst="line">
            <a:avLst/>
          </a:prstGeom>
          <a:noFill/>
          <a:ln w="57150">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395" name="Oval 14"/>
          <p:cNvSpPr>
            <a:spLocks noChangeArrowheads="1"/>
          </p:cNvSpPr>
          <p:nvPr/>
        </p:nvSpPr>
        <p:spPr bwMode="auto">
          <a:xfrm>
            <a:off x="5334000" y="41910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 name="TextBox 14"/>
          <p:cNvSpPr txBox="1"/>
          <p:nvPr/>
        </p:nvSpPr>
        <p:spPr>
          <a:xfrm>
            <a:off x="304800" y="228600"/>
            <a:ext cx="5257800" cy="646113"/>
          </a:xfrm>
          <a:prstGeom prst="rect">
            <a:avLst/>
          </a:prstGeom>
          <a:noFill/>
        </p:spPr>
        <p:txBody>
          <a:bodyPr>
            <a:spAutoFit/>
          </a:bodyPr>
          <a:lstStyle/>
          <a:p>
            <a:pPr marL="342900" indent="-342900">
              <a:defRPr/>
            </a:pPr>
            <a:r>
              <a:rPr lang="en-US" b="1" dirty="0">
                <a:solidFill>
                  <a:srgbClr val="FF0000"/>
                </a:solidFill>
                <a:latin typeface="Calibri" pitchFamily="34" charset="0"/>
              </a:rPr>
              <a:t>C. Concordant Phylogenies</a:t>
            </a:r>
            <a:endParaRPr lang="en-US" b="1" dirty="0">
              <a:solidFill>
                <a:srgbClr val="DF11D5"/>
              </a:solidFill>
              <a:latin typeface="Calibri" pitchFamily="34" charset="0"/>
            </a:endParaRPr>
          </a:p>
          <a:p>
            <a:pPr>
              <a:defRPr/>
            </a:pPr>
            <a:endParaRPr lang="en-US" dirty="0">
              <a:latin typeface="Arial" charset="0"/>
            </a:endParaRPr>
          </a:p>
        </p:txBody>
      </p:sp>
    </p:spTree>
    <p:extLst>
      <p:ext uri="{BB962C8B-B14F-4D97-AF65-F5344CB8AC3E}">
        <p14:creationId xmlns:p14="http://schemas.microsoft.com/office/powerpoint/2010/main" val="398390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2133600" y="1143000"/>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OK, but what about all of our 16 "nodes"? Evolution predicts that they should also exist on or near this line.... </a:t>
            </a:r>
            <a:endParaRPr lang="en-US" altLang="en-US">
              <a:solidFill>
                <a:srgbClr val="FF0000"/>
              </a:solidFill>
            </a:endParaRPr>
          </a:p>
        </p:txBody>
      </p:sp>
      <p:sp>
        <p:nvSpPr>
          <p:cNvPr id="17411" name="Rectangle 7"/>
          <p:cNvSpPr>
            <a:spLocks noChangeArrowheads="1"/>
          </p:cNvSpPr>
          <p:nvPr/>
        </p:nvSpPr>
        <p:spPr bwMode="auto">
          <a:xfrm>
            <a:off x="3048000" y="2286000"/>
            <a:ext cx="4419600" cy="3581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2" name="Oval 8"/>
          <p:cNvSpPr>
            <a:spLocks noChangeArrowheads="1"/>
          </p:cNvSpPr>
          <p:nvPr/>
        </p:nvSpPr>
        <p:spPr bwMode="auto">
          <a:xfrm>
            <a:off x="7467600" y="2362200"/>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3" name="Rectangle 10"/>
          <p:cNvSpPr>
            <a:spLocks noChangeArrowheads="1"/>
          </p:cNvSpPr>
          <p:nvPr/>
        </p:nvSpPr>
        <p:spPr bwMode="auto">
          <a:xfrm>
            <a:off x="2743200" y="5715000"/>
            <a:ext cx="228600" cy="152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4" name="Rectangle 11"/>
          <p:cNvSpPr>
            <a:spLocks noChangeArrowheads="1"/>
          </p:cNvSpPr>
          <p:nvPr/>
        </p:nvSpPr>
        <p:spPr bwMode="auto">
          <a:xfrm>
            <a:off x="3048000" y="5867400"/>
            <a:ext cx="152400" cy="76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5" name="Line 13"/>
          <p:cNvSpPr>
            <a:spLocks noChangeShapeType="1"/>
          </p:cNvSpPr>
          <p:nvPr/>
        </p:nvSpPr>
        <p:spPr bwMode="auto">
          <a:xfrm>
            <a:off x="3048000" y="4114800"/>
            <a:ext cx="2286000" cy="0"/>
          </a:xfrm>
          <a:prstGeom prst="line">
            <a:avLst/>
          </a:prstGeom>
          <a:noFill/>
          <a:ln w="57150">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16" name="Group 12"/>
          <p:cNvGrpSpPr>
            <a:grpSpLocks/>
          </p:cNvGrpSpPr>
          <p:nvPr/>
        </p:nvGrpSpPr>
        <p:grpSpPr bwMode="auto">
          <a:xfrm>
            <a:off x="2209800" y="1998663"/>
            <a:ext cx="6629400" cy="4859337"/>
            <a:chOff x="2209800" y="1998663"/>
            <a:chExt cx="6629400" cy="4859337"/>
          </a:xfrm>
        </p:grpSpPr>
        <p:pic>
          <p:nvPicPr>
            <p:cNvPr id="17418" name="Picture 6" descr="mamp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98663"/>
              <a:ext cx="662940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9"/>
            <p:cNvSpPr txBox="1">
              <a:spLocks noChangeArrowheads="1"/>
            </p:cNvSpPr>
            <p:nvPr/>
          </p:nvSpPr>
          <p:spPr bwMode="auto">
            <a:xfrm>
              <a:off x="7848600" y="2286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0000"/>
                  </a:solidFill>
                </a:rPr>
                <a:t>16</a:t>
              </a:r>
            </a:p>
          </p:txBody>
        </p:sp>
        <p:sp>
          <p:nvSpPr>
            <p:cNvPr id="17420" name="Line 12"/>
            <p:cNvSpPr>
              <a:spLocks noChangeShapeType="1"/>
            </p:cNvSpPr>
            <p:nvPr/>
          </p:nvSpPr>
          <p:spPr bwMode="auto">
            <a:xfrm flipV="1">
              <a:off x="3048000" y="2438400"/>
              <a:ext cx="4495800" cy="3505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1" name="Oval 14"/>
            <p:cNvSpPr>
              <a:spLocks noChangeArrowheads="1"/>
            </p:cNvSpPr>
            <p:nvPr/>
          </p:nvSpPr>
          <p:spPr bwMode="auto">
            <a:xfrm>
              <a:off x="5334000" y="41910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15" name="TextBox 14"/>
          <p:cNvSpPr txBox="1"/>
          <p:nvPr/>
        </p:nvSpPr>
        <p:spPr>
          <a:xfrm>
            <a:off x="304800" y="228600"/>
            <a:ext cx="5257800" cy="646113"/>
          </a:xfrm>
          <a:prstGeom prst="rect">
            <a:avLst/>
          </a:prstGeom>
          <a:noFill/>
        </p:spPr>
        <p:txBody>
          <a:bodyPr>
            <a:spAutoFit/>
          </a:bodyPr>
          <a:lstStyle/>
          <a:p>
            <a:pPr marL="342900" indent="-342900">
              <a:defRPr/>
            </a:pPr>
            <a:r>
              <a:rPr lang="en-US" b="1" dirty="0">
                <a:solidFill>
                  <a:srgbClr val="FF0000"/>
                </a:solidFill>
                <a:latin typeface="Calibri" pitchFamily="34" charset="0"/>
              </a:rPr>
              <a:t>C. Concordant Phylogenies</a:t>
            </a:r>
            <a:endParaRPr lang="en-US" b="1" dirty="0">
              <a:solidFill>
                <a:srgbClr val="DF11D5"/>
              </a:solidFill>
              <a:latin typeface="Calibri" pitchFamily="34" charset="0"/>
            </a:endParaRPr>
          </a:p>
          <a:p>
            <a:pPr>
              <a:defRPr/>
            </a:pPr>
            <a:endParaRPr lang="en-US" dirty="0">
              <a:latin typeface="Arial" charset="0"/>
            </a:endParaRPr>
          </a:p>
        </p:txBody>
      </p:sp>
    </p:spTree>
    <p:extLst>
      <p:ext uri="{BB962C8B-B14F-4D97-AF65-F5344CB8AC3E}">
        <p14:creationId xmlns:p14="http://schemas.microsoft.com/office/powerpoint/2010/main" val="17656709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1981200" y="1066800"/>
            <a:ext cx="640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And they are. Certainly to a degree that supports our hypothesis based on evolution.  Tested and supported.</a:t>
            </a:r>
          </a:p>
        </p:txBody>
      </p:sp>
      <p:sp>
        <p:nvSpPr>
          <p:cNvPr id="8" name="TextBox 7"/>
          <p:cNvSpPr txBox="1"/>
          <p:nvPr/>
        </p:nvSpPr>
        <p:spPr>
          <a:xfrm>
            <a:off x="304800" y="228600"/>
            <a:ext cx="5257800" cy="646113"/>
          </a:xfrm>
          <a:prstGeom prst="rect">
            <a:avLst/>
          </a:prstGeom>
          <a:noFill/>
        </p:spPr>
        <p:txBody>
          <a:bodyPr>
            <a:spAutoFit/>
          </a:bodyPr>
          <a:lstStyle/>
          <a:p>
            <a:pPr marL="342900" indent="-342900">
              <a:defRPr/>
            </a:pPr>
            <a:r>
              <a:rPr lang="en-US" b="1" dirty="0">
                <a:solidFill>
                  <a:srgbClr val="FF0000"/>
                </a:solidFill>
                <a:latin typeface="Calibri" pitchFamily="34" charset="0"/>
              </a:rPr>
              <a:t>C. Concordant Phylogenies</a:t>
            </a:r>
            <a:endParaRPr lang="en-US" b="1" dirty="0">
              <a:solidFill>
                <a:srgbClr val="DF11D5"/>
              </a:solidFill>
              <a:latin typeface="Calibri" pitchFamily="34" charset="0"/>
            </a:endParaRPr>
          </a:p>
          <a:p>
            <a:pPr>
              <a:defRPr/>
            </a:pPr>
            <a:endParaRPr lang="en-US" dirty="0">
              <a:latin typeface="Arial" charset="0"/>
            </a:endParaRPr>
          </a:p>
        </p:txBody>
      </p:sp>
      <p:grpSp>
        <p:nvGrpSpPr>
          <p:cNvPr id="18436" name="Group 5"/>
          <p:cNvGrpSpPr>
            <a:grpSpLocks/>
          </p:cNvGrpSpPr>
          <p:nvPr/>
        </p:nvGrpSpPr>
        <p:grpSpPr bwMode="auto">
          <a:xfrm>
            <a:off x="2057400" y="1676400"/>
            <a:ext cx="6858000" cy="5021263"/>
            <a:chOff x="2057400" y="1676400"/>
            <a:chExt cx="6858000" cy="5021263"/>
          </a:xfrm>
        </p:grpSpPr>
        <p:pic>
          <p:nvPicPr>
            <p:cNvPr id="18437" name="Picture 5" descr="mam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685800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Line 12"/>
            <p:cNvSpPr>
              <a:spLocks noChangeShapeType="1"/>
            </p:cNvSpPr>
            <p:nvPr/>
          </p:nvSpPr>
          <p:spPr bwMode="auto">
            <a:xfrm flipV="1">
              <a:off x="2895600" y="2057400"/>
              <a:ext cx="4800600" cy="3810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71049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295400" y="1828800"/>
            <a:ext cx="6705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CC0066"/>
                </a:solidFill>
              </a:rPr>
              <a:t>- We can compare the DNA in existing species and predict where, in the sedimentary layers of the Earth’s crust, a third DIFFERENT species should be.</a:t>
            </a:r>
          </a:p>
          <a:p>
            <a:pPr eaLnBrk="1" hangingPunct="1">
              <a:spcBef>
                <a:spcPct val="50000"/>
              </a:spcBef>
            </a:pPr>
            <a:r>
              <a:rPr lang="en-US" altLang="en-US" sz="2000">
                <a:solidFill>
                  <a:srgbClr val="CC0066"/>
                </a:solidFill>
              </a:rPr>
              <a:t> - No explanation other than evolution predicts and explains this ability.</a:t>
            </a:r>
          </a:p>
          <a:p>
            <a:pPr eaLnBrk="1" hangingPunct="1">
              <a:spcBef>
                <a:spcPct val="50000"/>
              </a:spcBef>
            </a:pPr>
            <a:r>
              <a:rPr lang="en-US" altLang="en-US" sz="2000"/>
              <a:t>Evolution by Common Descent is a </a:t>
            </a:r>
            <a:r>
              <a:rPr lang="en-US" altLang="en-US" sz="2000" i="1"/>
              <a:t>tested, predictive</a:t>
            </a:r>
            <a:r>
              <a:rPr lang="en-US" altLang="en-US" sz="2000"/>
              <a:t> theory; like atomic theory or the heliocentric theory.</a:t>
            </a:r>
          </a:p>
        </p:txBody>
      </p:sp>
      <p:sp>
        <p:nvSpPr>
          <p:cNvPr id="5" name="TextBox 4"/>
          <p:cNvSpPr txBox="1"/>
          <p:nvPr/>
        </p:nvSpPr>
        <p:spPr>
          <a:xfrm>
            <a:off x="304800" y="228600"/>
            <a:ext cx="5257800" cy="646113"/>
          </a:xfrm>
          <a:prstGeom prst="rect">
            <a:avLst/>
          </a:prstGeom>
          <a:noFill/>
        </p:spPr>
        <p:txBody>
          <a:bodyPr>
            <a:spAutoFit/>
          </a:bodyPr>
          <a:lstStyle/>
          <a:p>
            <a:pPr marL="342900" indent="-342900">
              <a:defRPr/>
            </a:pPr>
            <a:r>
              <a:rPr lang="en-US" b="1" dirty="0">
                <a:solidFill>
                  <a:srgbClr val="FF0000"/>
                </a:solidFill>
                <a:latin typeface="Calibri" pitchFamily="34" charset="0"/>
              </a:rPr>
              <a:t>C. Concordant Phylogenies</a:t>
            </a:r>
            <a:endParaRPr lang="en-US" b="1" dirty="0">
              <a:solidFill>
                <a:srgbClr val="DF11D5"/>
              </a:solidFill>
              <a:latin typeface="Calibri" pitchFamily="34" charset="0"/>
            </a:endParaRPr>
          </a:p>
          <a:p>
            <a:pPr>
              <a:defRPr/>
            </a:pPr>
            <a:endParaRPr lang="en-US" dirty="0">
              <a:latin typeface="Arial" charset="0"/>
            </a:endParaRPr>
          </a:p>
        </p:txBody>
      </p:sp>
    </p:spTree>
    <p:extLst>
      <p:ext uri="{BB962C8B-B14F-4D97-AF65-F5344CB8AC3E}">
        <p14:creationId xmlns:p14="http://schemas.microsoft.com/office/powerpoint/2010/main" val="534946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228600" y="228600"/>
            <a:ext cx="861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Calibri" panose="020F0502020204030204" pitchFamily="34" charset="0"/>
              </a:rPr>
              <a:t>Modern Evolutionary Biology </a:t>
            </a:r>
          </a:p>
          <a:p>
            <a:pPr eaLnBrk="1" hangingPunct="1"/>
            <a:endParaRPr lang="en-US" altLang="en-US" sz="2000" b="1">
              <a:solidFill>
                <a:srgbClr val="0070C0"/>
              </a:solidFill>
              <a:latin typeface="Calibri" panose="020F0502020204030204" pitchFamily="34" charset="0"/>
            </a:endParaRPr>
          </a:p>
          <a:p>
            <a:pPr eaLnBrk="1" hangingPunct="1"/>
            <a:r>
              <a:rPr lang="en-US" altLang="en-US" sz="2000" b="1">
                <a:solidFill>
                  <a:srgbClr val="0070C0"/>
                </a:solidFill>
                <a:latin typeface="Calibri" panose="020F0502020204030204" pitchFamily="34" charset="0"/>
              </a:rPr>
              <a:t>I. Population Genetics</a:t>
            </a:r>
          </a:p>
          <a:p>
            <a:pPr eaLnBrk="1" hangingPunct="1"/>
            <a:r>
              <a:rPr lang="en-US" altLang="en-US" sz="2000" b="1">
                <a:solidFill>
                  <a:srgbClr val="0070C0"/>
                </a:solidFill>
                <a:latin typeface="Calibri" panose="020F0502020204030204" pitchFamily="34" charset="0"/>
              </a:rPr>
              <a:t>II. Genes and Development: "Evo-Devo"</a:t>
            </a:r>
          </a:p>
          <a:p>
            <a:pPr eaLnBrk="1" hangingPunct="1"/>
            <a:r>
              <a:rPr lang="en-US" altLang="en-US" sz="2000" b="1">
                <a:solidFill>
                  <a:srgbClr val="0070C0"/>
                </a:solidFill>
                <a:latin typeface="Calibri" panose="020F0502020204030204" pitchFamily="34" charset="0"/>
              </a:rPr>
              <a:t>III. Species</a:t>
            </a:r>
          </a:p>
          <a:p>
            <a:pPr eaLnBrk="1" hangingPunct="1"/>
            <a:r>
              <a:rPr lang="en-US" altLang="en-US" b="1">
                <a:solidFill>
                  <a:srgbClr val="0070C0"/>
                </a:solidFill>
                <a:latin typeface="Calibri" panose="020F0502020204030204" pitchFamily="34" charset="0"/>
              </a:rPr>
              <a:t>IV. Reconstructing Phylogenies</a:t>
            </a:r>
          </a:p>
          <a:p>
            <a:pPr eaLnBrk="1" hangingPunct="1"/>
            <a:r>
              <a:rPr lang="en-US" altLang="en-US" b="1">
                <a:solidFill>
                  <a:srgbClr val="0070C0"/>
                </a:solidFill>
                <a:latin typeface="Calibri" panose="020F0502020204030204" pitchFamily="34" charset="0"/>
              </a:rPr>
              <a:t>V. Modern Evolutionary Theory</a:t>
            </a:r>
          </a:p>
        </p:txBody>
      </p:sp>
    </p:spTree>
    <p:extLst>
      <p:ext uri="{BB962C8B-B14F-4D97-AF65-F5344CB8AC3E}">
        <p14:creationId xmlns:p14="http://schemas.microsoft.com/office/powerpoint/2010/main" val="1640728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228600" y="2286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70C0"/>
                </a:solidFill>
                <a:latin typeface="Calibri" panose="020F0502020204030204" pitchFamily="34" charset="0"/>
              </a:rPr>
              <a:t>V. Modern Evolutionary Theory</a:t>
            </a:r>
          </a:p>
          <a:p>
            <a:pPr eaLnBrk="1" hangingPunct="1"/>
            <a:r>
              <a:rPr lang="en-US" altLang="en-US" b="1">
                <a:solidFill>
                  <a:srgbClr val="FF0000"/>
                </a:solidFill>
                <a:latin typeface="Calibri" panose="020F0502020204030204" pitchFamily="34" charset="0"/>
              </a:rPr>
              <a:t>     A. Peripatric Speciation</a:t>
            </a:r>
          </a:p>
        </p:txBody>
      </p:sp>
      <p:pic>
        <p:nvPicPr>
          <p:cNvPr id="21507" name="Picture 2" descr="http://library.kiwix.org:4201/I/300px_Speciation_modes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85800"/>
            <a:ext cx="6362700" cy="58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4706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228600" y="228600"/>
            <a:ext cx="861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70C0"/>
                </a:solidFill>
                <a:latin typeface="Calibri" panose="020F0502020204030204" pitchFamily="34" charset="0"/>
              </a:rPr>
              <a:t>V. Modern Evolutionary Theory</a:t>
            </a:r>
          </a:p>
          <a:p>
            <a:pPr eaLnBrk="1" hangingPunct="1"/>
            <a:r>
              <a:rPr lang="en-US" altLang="en-US" b="1">
                <a:solidFill>
                  <a:srgbClr val="FF0000"/>
                </a:solidFill>
                <a:latin typeface="Calibri" panose="020F0502020204030204" pitchFamily="34" charset="0"/>
              </a:rPr>
              <a:t>     A. Peripatric Speciation</a:t>
            </a:r>
          </a:p>
          <a:p>
            <a:pPr eaLnBrk="1" hangingPunct="1"/>
            <a:r>
              <a:rPr lang="en-US" altLang="en-US" b="1">
                <a:solidFill>
                  <a:srgbClr val="FF0000"/>
                </a:solidFill>
                <a:latin typeface="Calibri" panose="020F0502020204030204" pitchFamily="34" charset="0"/>
              </a:rPr>
              <a:t>     B. Punctuated Equilibria – Eldridge and Gould - 1972</a:t>
            </a:r>
          </a:p>
        </p:txBody>
      </p:sp>
    </p:spTree>
    <p:extLst>
      <p:ext uri="{BB962C8B-B14F-4D97-AF65-F5344CB8AC3E}">
        <p14:creationId xmlns:p14="http://schemas.microsoft.com/office/powerpoint/2010/main" val="317109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9dev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58913"/>
            <a:ext cx="7934325"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p:cNvSpPr txBox="1">
            <a:spLocks noChangeArrowheads="1"/>
          </p:cNvSpPr>
          <p:nvPr/>
        </p:nvSpPr>
        <p:spPr bwMode="auto">
          <a:xfrm>
            <a:off x="228600" y="228600"/>
            <a:ext cx="83058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Modern Evolutionary Biology </a:t>
            </a:r>
          </a:p>
          <a:p>
            <a:pPr eaLnBrk="1" hangingPunct="1"/>
            <a:r>
              <a:rPr lang="en-US" altLang="en-US">
                <a:solidFill>
                  <a:srgbClr val="0070C0"/>
                </a:solidFill>
                <a:latin typeface="Calibri" panose="020F0502020204030204" pitchFamily="34" charset="0"/>
              </a:rPr>
              <a:t>I. Population Genetics</a:t>
            </a:r>
          </a:p>
          <a:p>
            <a:pPr eaLnBrk="1" hangingPunct="1"/>
            <a:r>
              <a:rPr lang="en-US" altLang="en-US">
                <a:solidFill>
                  <a:srgbClr val="0070C0"/>
                </a:solidFill>
                <a:latin typeface="Calibri" panose="020F0502020204030204" pitchFamily="34" charset="0"/>
              </a:rPr>
              <a:t>II. Genes and Development: "Evo-Devo" </a:t>
            </a:r>
          </a:p>
          <a:p>
            <a:pPr eaLnBrk="1" hangingPunct="1"/>
            <a:r>
              <a:rPr lang="en-US" altLang="en-US" sz="1600" b="1">
                <a:solidFill>
                  <a:srgbClr val="FF0000"/>
                </a:solidFill>
                <a:latin typeface="Calibri" panose="020F0502020204030204" pitchFamily="34" charset="0"/>
              </a:rPr>
              <a:t>   A. Overview</a:t>
            </a:r>
          </a:p>
          <a:p>
            <a:pPr eaLnBrk="1" hangingPunct="1"/>
            <a:r>
              <a:rPr lang="en-US" altLang="en-US" sz="1600" b="1">
                <a:solidFill>
                  <a:srgbClr val="FF0000"/>
                </a:solidFill>
                <a:latin typeface="Calibri" panose="020F0502020204030204" pitchFamily="34" charset="0"/>
              </a:rPr>
              <a:t>   B. Homeotic  Genes</a:t>
            </a:r>
            <a:endParaRPr lang="en-US" altLang="en-US" sz="1600" b="1">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04800" y="457200"/>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- 1972 - Eldridge and Gould - Punctuated Equilibrium</a:t>
            </a:r>
            <a:endParaRPr lang="en-US" altLang="en-US"/>
          </a:p>
          <a:p>
            <a:pPr eaLnBrk="1" hangingPunct="1">
              <a:spcBef>
                <a:spcPct val="50000"/>
              </a:spcBef>
            </a:pPr>
            <a:endParaRPr lang="en-US" altLang="en-US" sz="2000"/>
          </a:p>
        </p:txBody>
      </p:sp>
      <p:sp>
        <p:nvSpPr>
          <p:cNvPr id="23555" name="Oval 3"/>
          <p:cNvSpPr>
            <a:spLocks noChangeArrowheads="1"/>
          </p:cNvSpPr>
          <p:nvPr/>
        </p:nvSpPr>
        <p:spPr bwMode="auto">
          <a:xfrm>
            <a:off x="990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56" name="Line 4"/>
          <p:cNvSpPr>
            <a:spLocks noChangeShapeType="1"/>
          </p:cNvSpPr>
          <p:nvPr/>
        </p:nvSpPr>
        <p:spPr bwMode="auto">
          <a:xfrm>
            <a:off x="685800" y="14478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Line 5"/>
          <p:cNvSpPr>
            <a:spLocks noChangeShapeType="1"/>
          </p:cNvSpPr>
          <p:nvPr/>
        </p:nvSpPr>
        <p:spPr bwMode="auto">
          <a:xfrm>
            <a:off x="304800" y="57912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Text Box 6"/>
          <p:cNvSpPr txBox="1">
            <a:spLocks noChangeArrowheads="1"/>
          </p:cNvSpPr>
          <p:nvPr/>
        </p:nvSpPr>
        <p:spPr bwMode="auto">
          <a:xfrm>
            <a:off x="2743200" y="6019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TIME</a:t>
            </a:r>
          </a:p>
        </p:txBody>
      </p:sp>
      <p:sp>
        <p:nvSpPr>
          <p:cNvPr id="23559" name="Text Box 7"/>
          <p:cNvSpPr txBox="1">
            <a:spLocks noChangeArrowheads="1"/>
          </p:cNvSpPr>
          <p:nvPr/>
        </p:nvSpPr>
        <p:spPr bwMode="auto">
          <a:xfrm rot="-5400000">
            <a:off x="-1759743" y="2293143"/>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VARIATION</a:t>
            </a:r>
          </a:p>
        </p:txBody>
      </p:sp>
      <p:sp>
        <p:nvSpPr>
          <p:cNvPr id="23560" name="Text Box 8"/>
          <p:cNvSpPr txBox="1">
            <a:spLocks noChangeArrowheads="1"/>
          </p:cNvSpPr>
          <p:nvPr/>
        </p:nvSpPr>
        <p:spPr bwMode="auto">
          <a:xfrm>
            <a:off x="1066800" y="18288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1. Consider a large, well-adapted population</a:t>
            </a:r>
          </a:p>
        </p:txBody>
      </p:sp>
    </p:spTree>
    <p:extLst>
      <p:ext uri="{BB962C8B-B14F-4D97-AF65-F5344CB8AC3E}">
        <p14:creationId xmlns:p14="http://schemas.microsoft.com/office/powerpoint/2010/main" val="25211364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457200"/>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- 1972 - Eldridge and Gould - Punctuated Equilibrium</a:t>
            </a:r>
            <a:endParaRPr lang="en-US" altLang="en-US"/>
          </a:p>
          <a:p>
            <a:pPr eaLnBrk="1" hangingPunct="1">
              <a:spcBef>
                <a:spcPct val="50000"/>
              </a:spcBef>
            </a:pPr>
            <a:endParaRPr lang="en-US" altLang="en-US" sz="2000"/>
          </a:p>
        </p:txBody>
      </p:sp>
      <p:sp>
        <p:nvSpPr>
          <p:cNvPr id="24579" name="Oval 3"/>
          <p:cNvSpPr>
            <a:spLocks noChangeArrowheads="1"/>
          </p:cNvSpPr>
          <p:nvPr/>
        </p:nvSpPr>
        <p:spPr bwMode="auto">
          <a:xfrm>
            <a:off x="990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0" name="Line 4"/>
          <p:cNvSpPr>
            <a:spLocks noChangeShapeType="1"/>
          </p:cNvSpPr>
          <p:nvPr/>
        </p:nvSpPr>
        <p:spPr bwMode="auto">
          <a:xfrm>
            <a:off x="685800" y="14478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1" name="Line 5"/>
          <p:cNvSpPr>
            <a:spLocks noChangeShapeType="1"/>
          </p:cNvSpPr>
          <p:nvPr/>
        </p:nvSpPr>
        <p:spPr bwMode="auto">
          <a:xfrm>
            <a:off x="304800" y="57912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2" name="Text Box 6"/>
          <p:cNvSpPr txBox="1">
            <a:spLocks noChangeArrowheads="1"/>
          </p:cNvSpPr>
          <p:nvPr/>
        </p:nvSpPr>
        <p:spPr bwMode="auto">
          <a:xfrm>
            <a:off x="2743200" y="6019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TIME</a:t>
            </a:r>
          </a:p>
        </p:txBody>
      </p:sp>
      <p:sp>
        <p:nvSpPr>
          <p:cNvPr id="24583" name="Text Box 7"/>
          <p:cNvSpPr txBox="1">
            <a:spLocks noChangeArrowheads="1"/>
          </p:cNvSpPr>
          <p:nvPr/>
        </p:nvSpPr>
        <p:spPr bwMode="auto">
          <a:xfrm rot="-5400000">
            <a:off x="-1759743" y="2293143"/>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VARIATION</a:t>
            </a:r>
          </a:p>
        </p:txBody>
      </p:sp>
      <p:sp>
        <p:nvSpPr>
          <p:cNvPr id="24584" name="Text Box 8"/>
          <p:cNvSpPr txBox="1">
            <a:spLocks noChangeArrowheads="1"/>
          </p:cNvSpPr>
          <p:nvPr/>
        </p:nvSpPr>
        <p:spPr bwMode="auto">
          <a:xfrm>
            <a:off x="1066800" y="1828800"/>
            <a:ext cx="5029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1. Consider a large, well-adapted population</a:t>
            </a:r>
          </a:p>
          <a:p>
            <a:pPr eaLnBrk="1" hangingPunct="1">
              <a:spcBef>
                <a:spcPct val="50000"/>
              </a:spcBef>
            </a:pPr>
            <a:r>
              <a:rPr lang="en-US" altLang="en-US"/>
              <a:t>Effects of Selection and Drift are small - little change over time</a:t>
            </a:r>
          </a:p>
        </p:txBody>
      </p:sp>
      <p:sp>
        <p:nvSpPr>
          <p:cNvPr id="24585" name="Oval 9"/>
          <p:cNvSpPr>
            <a:spLocks noChangeArrowheads="1"/>
          </p:cNvSpPr>
          <p:nvPr/>
        </p:nvSpPr>
        <p:spPr bwMode="auto">
          <a:xfrm>
            <a:off x="1295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6" name="Oval 10"/>
          <p:cNvSpPr>
            <a:spLocks noChangeArrowheads="1"/>
          </p:cNvSpPr>
          <p:nvPr/>
        </p:nvSpPr>
        <p:spPr bwMode="auto">
          <a:xfrm>
            <a:off x="1676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7" name="Oval 11"/>
          <p:cNvSpPr>
            <a:spLocks noChangeArrowheads="1"/>
          </p:cNvSpPr>
          <p:nvPr/>
        </p:nvSpPr>
        <p:spPr bwMode="auto">
          <a:xfrm>
            <a:off x="2133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8" name="AutoShape 12"/>
          <p:cNvSpPr>
            <a:spLocks noChangeArrowheads="1"/>
          </p:cNvSpPr>
          <p:nvPr/>
        </p:nvSpPr>
        <p:spPr bwMode="auto">
          <a:xfrm>
            <a:off x="1219200" y="3962400"/>
            <a:ext cx="1600200" cy="304800"/>
          </a:xfrm>
          <a:prstGeom prst="rightArrow">
            <a:avLst>
              <a:gd name="adj1" fmla="val 50000"/>
              <a:gd name="adj2" fmla="val 13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223676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4800" y="457200"/>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- 1972 - Eldridge and Gould - Punctuated Equilibrium</a:t>
            </a:r>
            <a:endParaRPr lang="en-US" altLang="en-US"/>
          </a:p>
          <a:p>
            <a:pPr eaLnBrk="1" hangingPunct="1">
              <a:spcBef>
                <a:spcPct val="50000"/>
              </a:spcBef>
            </a:pPr>
            <a:endParaRPr lang="en-US" altLang="en-US" sz="2000"/>
          </a:p>
        </p:txBody>
      </p:sp>
      <p:sp>
        <p:nvSpPr>
          <p:cNvPr id="25603" name="Oval 3"/>
          <p:cNvSpPr>
            <a:spLocks noChangeArrowheads="1"/>
          </p:cNvSpPr>
          <p:nvPr/>
        </p:nvSpPr>
        <p:spPr bwMode="auto">
          <a:xfrm>
            <a:off x="990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04" name="Line 4"/>
          <p:cNvSpPr>
            <a:spLocks noChangeShapeType="1"/>
          </p:cNvSpPr>
          <p:nvPr/>
        </p:nvSpPr>
        <p:spPr bwMode="auto">
          <a:xfrm>
            <a:off x="685800" y="14478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 name="Line 5"/>
          <p:cNvSpPr>
            <a:spLocks noChangeShapeType="1"/>
          </p:cNvSpPr>
          <p:nvPr/>
        </p:nvSpPr>
        <p:spPr bwMode="auto">
          <a:xfrm>
            <a:off x="304800" y="57912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Text Box 6"/>
          <p:cNvSpPr txBox="1">
            <a:spLocks noChangeArrowheads="1"/>
          </p:cNvSpPr>
          <p:nvPr/>
        </p:nvSpPr>
        <p:spPr bwMode="auto">
          <a:xfrm>
            <a:off x="2743200" y="6019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TIME</a:t>
            </a:r>
          </a:p>
        </p:txBody>
      </p:sp>
      <p:sp>
        <p:nvSpPr>
          <p:cNvPr id="25607" name="Text Box 7"/>
          <p:cNvSpPr txBox="1">
            <a:spLocks noChangeArrowheads="1"/>
          </p:cNvSpPr>
          <p:nvPr/>
        </p:nvSpPr>
        <p:spPr bwMode="auto">
          <a:xfrm rot="-5400000">
            <a:off x="-1759743" y="2293143"/>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VARIATION</a:t>
            </a:r>
          </a:p>
        </p:txBody>
      </p:sp>
      <p:sp>
        <p:nvSpPr>
          <p:cNvPr id="25608" name="Oval 8"/>
          <p:cNvSpPr>
            <a:spLocks noChangeArrowheads="1"/>
          </p:cNvSpPr>
          <p:nvPr/>
        </p:nvSpPr>
        <p:spPr bwMode="auto">
          <a:xfrm>
            <a:off x="1295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09" name="Oval 9"/>
          <p:cNvSpPr>
            <a:spLocks noChangeArrowheads="1"/>
          </p:cNvSpPr>
          <p:nvPr/>
        </p:nvSpPr>
        <p:spPr bwMode="auto">
          <a:xfrm>
            <a:off x="1676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10" name="Oval 10"/>
          <p:cNvSpPr>
            <a:spLocks noChangeArrowheads="1"/>
          </p:cNvSpPr>
          <p:nvPr/>
        </p:nvSpPr>
        <p:spPr bwMode="auto">
          <a:xfrm>
            <a:off x="2133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11" name="AutoShape 11"/>
          <p:cNvSpPr>
            <a:spLocks noChangeArrowheads="1"/>
          </p:cNvSpPr>
          <p:nvPr/>
        </p:nvSpPr>
        <p:spPr bwMode="auto">
          <a:xfrm>
            <a:off x="1219200" y="3962400"/>
            <a:ext cx="1600200" cy="304800"/>
          </a:xfrm>
          <a:prstGeom prst="rightArrow">
            <a:avLst>
              <a:gd name="adj1" fmla="val 50000"/>
              <a:gd name="adj2" fmla="val 13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12" name="Oval 12"/>
          <p:cNvSpPr>
            <a:spLocks noChangeArrowheads="1"/>
          </p:cNvSpPr>
          <p:nvPr/>
        </p:nvSpPr>
        <p:spPr bwMode="auto">
          <a:xfrm>
            <a:off x="3048000" y="3352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13" name="Oval 13"/>
          <p:cNvSpPr>
            <a:spLocks noChangeArrowheads="1"/>
          </p:cNvSpPr>
          <p:nvPr/>
        </p:nvSpPr>
        <p:spPr bwMode="auto">
          <a:xfrm>
            <a:off x="2590800" y="2438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14" name="Oval 14"/>
          <p:cNvSpPr>
            <a:spLocks noChangeArrowheads="1"/>
          </p:cNvSpPr>
          <p:nvPr/>
        </p:nvSpPr>
        <p:spPr bwMode="auto">
          <a:xfrm>
            <a:off x="2819400" y="2819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15" name="Oval 15"/>
          <p:cNvSpPr>
            <a:spLocks noChangeArrowheads="1"/>
          </p:cNvSpPr>
          <p:nvPr/>
        </p:nvSpPr>
        <p:spPr bwMode="auto">
          <a:xfrm>
            <a:off x="2743200" y="5105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16" name="Oval 16"/>
          <p:cNvSpPr>
            <a:spLocks noChangeArrowheads="1"/>
          </p:cNvSpPr>
          <p:nvPr/>
        </p:nvSpPr>
        <p:spPr bwMode="auto">
          <a:xfrm>
            <a:off x="2895600" y="4724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17" name="AutoShape 17"/>
          <p:cNvSpPr>
            <a:spLocks noChangeArrowheads="1"/>
          </p:cNvSpPr>
          <p:nvPr/>
        </p:nvSpPr>
        <p:spPr bwMode="auto">
          <a:xfrm rot="-3449135">
            <a:off x="2286000" y="2743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18" name="AutoShape 18"/>
          <p:cNvSpPr>
            <a:spLocks noChangeArrowheads="1"/>
          </p:cNvSpPr>
          <p:nvPr/>
        </p:nvSpPr>
        <p:spPr bwMode="auto">
          <a:xfrm rot="-2733376">
            <a:off x="2438400" y="3124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19" name="AutoShape 19"/>
          <p:cNvSpPr>
            <a:spLocks noChangeArrowheads="1"/>
          </p:cNvSpPr>
          <p:nvPr/>
        </p:nvSpPr>
        <p:spPr bwMode="auto">
          <a:xfrm rot="2666624">
            <a:off x="2514600" y="4572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20" name="AutoShape 20"/>
          <p:cNvSpPr>
            <a:spLocks noChangeArrowheads="1"/>
          </p:cNvSpPr>
          <p:nvPr/>
        </p:nvSpPr>
        <p:spPr bwMode="auto">
          <a:xfrm rot="2333445">
            <a:off x="2362200" y="4953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21" name="AutoShape 21"/>
          <p:cNvSpPr>
            <a:spLocks noChangeArrowheads="1"/>
          </p:cNvSpPr>
          <p:nvPr/>
        </p:nvSpPr>
        <p:spPr bwMode="auto">
          <a:xfrm rot="-843120">
            <a:off x="2590800" y="3505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22" name="Text Box 22"/>
          <p:cNvSpPr txBox="1">
            <a:spLocks noChangeArrowheads="1"/>
          </p:cNvSpPr>
          <p:nvPr/>
        </p:nvSpPr>
        <p:spPr bwMode="auto">
          <a:xfrm>
            <a:off x="1066800" y="9906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2. There are always small sub-populations "budding off" along the periphery of a species range...</a:t>
            </a:r>
          </a:p>
        </p:txBody>
      </p:sp>
    </p:spTree>
    <p:extLst>
      <p:ext uri="{BB962C8B-B14F-4D97-AF65-F5344CB8AC3E}">
        <p14:creationId xmlns:p14="http://schemas.microsoft.com/office/powerpoint/2010/main" val="28451769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04800" y="457200"/>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- 1972 - Eldridge and Gould - Punctuated Equilibrium</a:t>
            </a:r>
            <a:endParaRPr lang="en-US" altLang="en-US"/>
          </a:p>
          <a:p>
            <a:pPr eaLnBrk="1" hangingPunct="1">
              <a:spcBef>
                <a:spcPct val="50000"/>
              </a:spcBef>
            </a:pPr>
            <a:endParaRPr lang="en-US" altLang="en-US" sz="2000"/>
          </a:p>
        </p:txBody>
      </p:sp>
      <p:sp>
        <p:nvSpPr>
          <p:cNvPr id="26627" name="Oval 3"/>
          <p:cNvSpPr>
            <a:spLocks noChangeArrowheads="1"/>
          </p:cNvSpPr>
          <p:nvPr/>
        </p:nvSpPr>
        <p:spPr bwMode="auto">
          <a:xfrm>
            <a:off x="990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28" name="Line 4"/>
          <p:cNvSpPr>
            <a:spLocks noChangeShapeType="1"/>
          </p:cNvSpPr>
          <p:nvPr/>
        </p:nvSpPr>
        <p:spPr bwMode="auto">
          <a:xfrm>
            <a:off x="685800" y="14478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9" name="Line 5"/>
          <p:cNvSpPr>
            <a:spLocks noChangeShapeType="1"/>
          </p:cNvSpPr>
          <p:nvPr/>
        </p:nvSpPr>
        <p:spPr bwMode="auto">
          <a:xfrm>
            <a:off x="304800" y="57912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0" name="Text Box 6"/>
          <p:cNvSpPr txBox="1">
            <a:spLocks noChangeArrowheads="1"/>
          </p:cNvSpPr>
          <p:nvPr/>
        </p:nvSpPr>
        <p:spPr bwMode="auto">
          <a:xfrm>
            <a:off x="2743200" y="6019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TIME</a:t>
            </a:r>
          </a:p>
        </p:txBody>
      </p:sp>
      <p:sp>
        <p:nvSpPr>
          <p:cNvPr id="26631" name="Text Box 7"/>
          <p:cNvSpPr txBox="1">
            <a:spLocks noChangeArrowheads="1"/>
          </p:cNvSpPr>
          <p:nvPr/>
        </p:nvSpPr>
        <p:spPr bwMode="auto">
          <a:xfrm rot="-5400000">
            <a:off x="-1759743" y="2293143"/>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VARIATION</a:t>
            </a:r>
          </a:p>
        </p:txBody>
      </p:sp>
      <p:sp>
        <p:nvSpPr>
          <p:cNvPr id="26632" name="Oval 8"/>
          <p:cNvSpPr>
            <a:spLocks noChangeArrowheads="1"/>
          </p:cNvSpPr>
          <p:nvPr/>
        </p:nvSpPr>
        <p:spPr bwMode="auto">
          <a:xfrm>
            <a:off x="1295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3" name="Oval 9"/>
          <p:cNvSpPr>
            <a:spLocks noChangeArrowheads="1"/>
          </p:cNvSpPr>
          <p:nvPr/>
        </p:nvSpPr>
        <p:spPr bwMode="auto">
          <a:xfrm>
            <a:off x="1676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4" name="Oval 10"/>
          <p:cNvSpPr>
            <a:spLocks noChangeArrowheads="1"/>
          </p:cNvSpPr>
          <p:nvPr/>
        </p:nvSpPr>
        <p:spPr bwMode="auto">
          <a:xfrm>
            <a:off x="2133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5" name="AutoShape 11"/>
          <p:cNvSpPr>
            <a:spLocks noChangeArrowheads="1"/>
          </p:cNvSpPr>
          <p:nvPr/>
        </p:nvSpPr>
        <p:spPr bwMode="auto">
          <a:xfrm>
            <a:off x="1219200" y="3962400"/>
            <a:ext cx="1600200" cy="304800"/>
          </a:xfrm>
          <a:prstGeom prst="rightArrow">
            <a:avLst>
              <a:gd name="adj1" fmla="val 50000"/>
              <a:gd name="adj2" fmla="val 13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6" name="Oval 12"/>
          <p:cNvSpPr>
            <a:spLocks noChangeArrowheads="1"/>
          </p:cNvSpPr>
          <p:nvPr/>
        </p:nvSpPr>
        <p:spPr bwMode="auto">
          <a:xfrm>
            <a:off x="3048000" y="3352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7" name="Oval 13"/>
          <p:cNvSpPr>
            <a:spLocks noChangeArrowheads="1"/>
          </p:cNvSpPr>
          <p:nvPr/>
        </p:nvSpPr>
        <p:spPr bwMode="auto">
          <a:xfrm>
            <a:off x="2590800" y="2438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8" name="Oval 14"/>
          <p:cNvSpPr>
            <a:spLocks noChangeArrowheads="1"/>
          </p:cNvSpPr>
          <p:nvPr/>
        </p:nvSpPr>
        <p:spPr bwMode="auto">
          <a:xfrm>
            <a:off x="2819400" y="2819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9" name="Oval 15"/>
          <p:cNvSpPr>
            <a:spLocks noChangeArrowheads="1"/>
          </p:cNvSpPr>
          <p:nvPr/>
        </p:nvSpPr>
        <p:spPr bwMode="auto">
          <a:xfrm>
            <a:off x="2743200" y="5105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40" name="Oval 16"/>
          <p:cNvSpPr>
            <a:spLocks noChangeArrowheads="1"/>
          </p:cNvSpPr>
          <p:nvPr/>
        </p:nvSpPr>
        <p:spPr bwMode="auto">
          <a:xfrm>
            <a:off x="2895600" y="4724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41" name="AutoShape 17"/>
          <p:cNvSpPr>
            <a:spLocks noChangeArrowheads="1"/>
          </p:cNvSpPr>
          <p:nvPr/>
        </p:nvSpPr>
        <p:spPr bwMode="auto">
          <a:xfrm rot="-3449135">
            <a:off x="2286000" y="2743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42" name="AutoShape 18"/>
          <p:cNvSpPr>
            <a:spLocks noChangeArrowheads="1"/>
          </p:cNvSpPr>
          <p:nvPr/>
        </p:nvSpPr>
        <p:spPr bwMode="auto">
          <a:xfrm rot="-2733376">
            <a:off x="2438400" y="3124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43" name="AutoShape 19"/>
          <p:cNvSpPr>
            <a:spLocks noChangeArrowheads="1"/>
          </p:cNvSpPr>
          <p:nvPr/>
        </p:nvSpPr>
        <p:spPr bwMode="auto">
          <a:xfrm rot="2666624">
            <a:off x="2514600" y="4572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44" name="AutoShape 20"/>
          <p:cNvSpPr>
            <a:spLocks noChangeArrowheads="1"/>
          </p:cNvSpPr>
          <p:nvPr/>
        </p:nvSpPr>
        <p:spPr bwMode="auto">
          <a:xfrm rot="2333445">
            <a:off x="2362200" y="4953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45" name="AutoShape 21"/>
          <p:cNvSpPr>
            <a:spLocks noChangeArrowheads="1"/>
          </p:cNvSpPr>
          <p:nvPr/>
        </p:nvSpPr>
        <p:spPr bwMode="auto">
          <a:xfrm rot="-843120">
            <a:off x="2590800" y="3505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46" name="Text Box 22"/>
          <p:cNvSpPr txBox="1">
            <a:spLocks noChangeArrowheads="1"/>
          </p:cNvSpPr>
          <p:nvPr/>
        </p:nvSpPr>
        <p:spPr bwMode="auto">
          <a:xfrm>
            <a:off x="1066800" y="9906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2. Most will go extinct, but some may survive...</a:t>
            </a:r>
          </a:p>
        </p:txBody>
      </p:sp>
      <p:sp>
        <p:nvSpPr>
          <p:cNvPr id="26647" name="Text Box 23"/>
          <p:cNvSpPr txBox="1">
            <a:spLocks noChangeArrowheads="1"/>
          </p:cNvSpPr>
          <p:nvPr/>
        </p:nvSpPr>
        <p:spPr bwMode="auto">
          <a:xfrm>
            <a:off x="2514600" y="2286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26648" name="Text Box 24"/>
          <p:cNvSpPr txBox="1">
            <a:spLocks noChangeArrowheads="1"/>
          </p:cNvSpPr>
          <p:nvPr/>
        </p:nvSpPr>
        <p:spPr bwMode="auto">
          <a:xfrm>
            <a:off x="2971800" y="32004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26649" name="Text Box 25"/>
          <p:cNvSpPr txBox="1">
            <a:spLocks noChangeArrowheads="1"/>
          </p:cNvSpPr>
          <p:nvPr/>
        </p:nvSpPr>
        <p:spPr bwMode="auto">
          <a:xfrm>
            <a:off x="2590800" y="4953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26650" name="Oval 26"/>
          <p:cNvSpPr>
            <a:spLocks noChangeArrowheads="1"/>
          </p:cNvSpPr>
          <p:nvPr/>
        </p:nvSpPr>
        <p:spPr bwMode="auto">
          <a:xfrm>
            <a:off x="3048000" y="2743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51" name="Oval 27"/>
          <p:cNvSpPr>
            <a:spLocks noChangeArrowheads="1"/>
          </p:cNvSpPr>
          <p:nvPr/>
        </p:nvSpPr>
        <p:spPr bwMode="auto">
          <a:xfrm>
            <a:off x="3124200" y="48006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763383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 y="457200"/>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- 1972 - Eldridge and Gould - Punctuated Equilibrium</a:t>
            </a:r>
            <a:endParaRPr lang="en-US" altLang="en-US"/>
          </a:p>
          <a:p>
            <a:pPr eaLnBrk="1" hangingPunct="1">
              <a:spcBef>
                <a:spcPct val="50000"/>
              </a:spcBef>
            </a:pPr>
            <a:endParaRPr lang="en-US" altLang="en-US" sz="2000"/>
          </a:p>
        </p:txBody>
      </p:sp>
      <p:sp>
        <p:nvSpPr>
          <p:cNvPr id="27651" name="Oval 3"/>
          <p:cNvSpPr>
            <a:spLocks noChangeArrowheads="1"/>
          </p:cNvSpPr>
          <p:nvPr/>
        </p:nvSpPr>
        <p:spPr bwMode="auto">
          <a:xfrm>
            <a:off x="990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52" name="Line 4"/>
          <p:cNvSpPr>
            <a:spLocks noChangeShapeType="1"/>
          </p:cNvSpPr>
          <p:nvPr/>
        </p:nvSpPr>
        <p:spPr bwMode="auto">
          <a:xfrm>
            <a:off x="685800" y="14478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Line 5"/>
          <p:cNvSpPr>
            <a:spLocks noChangeShapeType="1"/>
          </p:cNvSpPr>
          <p:nvPr/>
        </p:nvSpPr>
        <p:spPr bwMode="auto">
          <a:xfrm>
            <a:off x="304800" y="57912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Text Box 6"/>
          <p:cNvSpPr txBox="1">
            <a:spLocks noChangeArrowheads="1"/>
          </p:cNvSpPr>
          <p:nvPr/>
        </p:nvSpPr>
        <p:spPr bwMode="auto">
          <a:xfrm>
            <a:off x="2743200" y="6019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TIME</a:t>
            </a:r>
          </a:p>
        </p:txBody>
      </p:sp>
      <p:sp>
        <p:nvSpPr>
          <p:cNvPr id="27655" name="Text Box 7"/>
          <p:cNvSpPr txBox="1">
            <a:spLocks noChangeArrowheads="1"/>
          </p:cNvSpPr>
          <p:nvPr/>
        </p:nvSpPr>
        <p:spPr bwMode="auto">
          <a:xfrm rot="-5400000">
            <a:off x="-1759743" y="2293143"/>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VARIATION</a:t>
            </a:r>
          </a:p>
        </p:txBody>
      </p:sp>
      <p:sp>
        <p:nvSpPr>
          <p:cNvPr id="27656" name="Oval 8"/>
          <p:cNvSpPr>
            <a:spLocks noChangeArrowheads="1"/>
          </p:cNvSpPr>
          <p:nvPr/>
        </p:nvSpPr>
        <p:spPr bwMode="auto">
          <a:xfrm>
            <a:off x="1295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57" name="Oval 9"/>
          <p:cNvSpPr>
            <a:spLocks noChangeArrowheads="1"/>
          </p:cNvSpPr>
          <p:nvPr/>
        </p:nvSpPr>
        <p:spPr bwMode="auto">
          <a:xfrm>
            <a:off x="1676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58" name="Oval 10"/>
          <p:cNvSpPr>
            <a:spLocks noChangeArrowheads="1"/>
          </p:cNvSpPr>
          <p:nvPr/>
        </p:nvSpPr>
        <p:spPr bwMode="auto">
          <a:xfrm>
            <a:off x="2133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59" name="AutoShape 11"/>
          <p:cNvSpPr>
            <a:spLocks noChangeArrowheads="1"/>
          </p:cNvSpPr>
          <p:nvPr/>
        </p:nvSpPr>
        <p:spPr bwMode="auto">
          <a:xfrm>
            <a:off x="1219200" y="3962400"/>
            <a:ext cx="1600200" cy="304800"/>
          </a:xfrm>
          <a:prstGeom prst="rightArrow">
            <a:avLst>
              <a:gd name="adj1" fmla="val 50000"/>
              <a:gd name="adj2" fmla="val 13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60" name="Oval 12"/>
          <p:cNvSpPr>
            <a:spLocks noChangeArrowheads="1"/>
          </p:cNvSpPr>
          <p:nvPr/>
        </p:nvSpPr>
        <p:spPr bwMode="auto">
          <a:xfrm>
            <a:off x="3048000" y="3352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61" name="Oval 13"/>
          <p:cNvSpPr>
            <a:spLocks noChangeArrowheads="1"/>
          </p:cNvSpPr>
          <p:nvPr/>
        </p:nvSpPr>
        <p:spPr bwMode="auto">
          <a:xfrm>
            <a:off x="2590800" y="2438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62" name="Oval 14"/>
          <p:cNvSpPr>
            <a:spLocks noChangeArrowheads="1"/>
          </p:cNvSpPr>
          <p:nvPr/>
        </p:nvSpPr>
        <p:spPr bwMode="auto">
          <a:xfrm>
            <a:off x="2819400" y="2819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63" name="Oval 15"/>
          <p:cNvSpPr>
            <a:spLocks noChangeArrowheads="1"/>
          </p:cNvSpPr>
          <p:nvPr/>
        </p:nvSpPr>
        <p:spPr bwMode="auto">
          <a:xfrm>
            <a:off x="2743200" y="5105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64" name="Oval 16"/>
          <p:cNvSpPr>
            <a:spLocks noChangeArrowheads="1"/>
          </p:cNvSpPr>
          <p:nvPr/>
        </p:nvSpPr>
        <p:spPr bwMode="auto">
          <a:xfrm>
            <a:off x="2895600" y="4724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65" name="AutoShape 17"/>
          <p:cNvSpPr>
            <a:spLocks noChangeArrowheads="1"/>
          </p:cNvSpPr>
          <p:nvPr/>
        </p:nvSpPr>
        <p:spPr bwMode="auto">
          <a:xfrm rot="-3449135">
            <a:off x="2286000" y="2743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66" name="AutoShape 18"/>
          <p:cNvSpPr>
            <a:spLocks noChangeArrowheads="1"/>
          </p:cNvSpPr>
          <p:nvPr/>
        </p:nvSpPr>
        <p:spPr bwMode="auto">
          <a:xfrm rot="-2733376">
            <a:off x="2438400" y="3124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67" name="AutoShape 19"/>
          <p:cNvSpPr>
            <a:spLocks noChangeArrowheads="1"/>
          </p:cNvSpPr>
          <p:nvPr/>
        </p:nvSpPr>
        <p:spPr bwMode="auto">
          <a:xfrm rot="2666624">
            <a:off x="2514600" y="4572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68" name="AutoShape 20"/>
          <p:cNvSpPr>
            <a:spLocks noChangeArrowheads="1"/>
          </p:cNvSpPr>
          <p:nvPr/>
        </p:nvSpPr>
        <p:spPr bwMode="auto">
          <a:xfrm rot="2333445">
            <a:off x="2362200" y="4953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69" name="AutoShape 21"/>
          <p:cNvSpPr>
            <a:spLocks noChangeArrowheads="1"/>
          </p:cNvSpPr>
          <p:nvPr/>
        </p:nvSpPr>
        <p:spPr bwMode="auto">
          <a:xfrm rot="-843120">
            <a:off x="2590800" y="3505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70" name="Text Box 22"/>
          <p:cNvSpPr txBox="1">
            <a:spLocks noChangeArrowheads="1"/>
          </p:cNvSpPr>
          <p:nvPr/>
        </p:nvSpPr>
        <p:spPr bwMode="auto">
          <a:xfrm>
            <a:off x="1066800" y="990600"/>
            <a:ext cx="7010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2. These surviving populations will initially be small, and in a new environment...</a:t>
            </a:r>
            <a:r>
              <a:rPr lang="en-US" altLang="en-US">
                <a:solidFill>
                  <a:srgbClr val="FF0000"/>
                </a:solidFill>
              </a:rPr>
              <a:t>so the effects of Selection and Drift should be strong...</a:t>
            </a:r>
          </a:p>
        </p:txBody>
      </p:sp>
      <p:sp>
        <p:nvSpPr>
          <p:cNvPr id="27671" name="Text Box 23"/>
          <p:cNvSpPr txBox="1">
            <a:spLocks noChangeArrowheads="1"/>
          </p:cNvSpPr>
          <p:nvPr/>
        </p:nvSpPr>
        <p:spPr bwMode="auto">
          <a:xfrm>
            <a:off x="2514600" y="2286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27672" name="Text Box 24"/>
          <p:cNvSpPr txBox="1">
            <a:spLocks noChangeArrowheads="1"/>
          </p:cNvSpPr>
          <p:nvPr/>
        </p:nvSpPr>
        <p:spPr bwMode="auto">
          <a:xfrm>
            <a:off x="2971800" y="32004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27673" name="Text Box 25"/>
          <p:cNvSpPr txBox="1">
            <a:spLocks noChangeArrowheads="1"/>
          </p:cNvSpPr>
          <p:nvPr/>
        </p:nvSpPr>
        <p:spPr bwMode="auto">
          <a:xfrm>
            <a:off x="2590800" y="4953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27674" name="Oval 26"/>
          <p:cNvSpPr>
            <a:spLocks noChangeArrowheads="1"/>
          </p:cNvSpPr>
          <p:nvPr/>
        </p:nvSpPr>
        <p:spPr bwMode="auto">
          <a:xfrm>
            <a:off x="3048000" y="2743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75" name="Oval 27"/>
          <p:cNvSpPr>
            <a:spLocks noChangeArrowheads="1"/>
          </p:cNvSpPr>
          <p:nvPr/>
        </p:nvSpPr>
        <p:spPr bwMode="auto">
          <a:xfrm>
            <a:off x="3124200" y="48006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5107632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04800" y="457200"/>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- 1972 - Eldridge and Gould - Punctuated Equilibrium</a:t>
            </a:r>
            <a:endParaRPr lang="en-US" altLang="en-US"/>
          </a:p>
          <a:p>
            <a:pPr eaLnBrk="1" hangingPunct="1">
              <a:spcBef>
                <a:spcPct val="50000"/>
              </a:spcBef>
            </a:pPr>
            <a:endParaRPr lang="en-US" altLang="en-US" sz="2000"/>
          </a:p>
        </p:txBody>
      </p:sp>
      <p:sp>
        <p:nvSpPr>
          <p:cNvPr id="28675" name="Oval 3"/>
          <p:cNvSpPr>
            <a:spLocks noChangeArrowheads="1"/>
          </p:cNvSpPr>
          <p:nvPr/>
        </p:nvSpPr>
        <p:spPr bwMode="auto">
          <a:xfrm>
            <a:off x="990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76" name="Line 4"/>
          <p:cNvSpPr>
            <a:spLocks noChangeShapeType="1"/>
          </p:cNvSpPr>
          <p:nvPr/>
        </p:nvSpPr>
        <p:spPr bwMode="auto">
          <a:xfrm>
            <a:off x="685800" y="14478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7" name="Line 5"/>
          <p:cNvSpPr>
            <a:spLocks noChangeShapeType="1"/>
          </p:cNvSpPr>
          <p:nvPr/>
        </p:nvSpPr>
        <p:spPr bwMode="auto">
          <a:xfrm>
            <a:off x="304800" y="57912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8" name="Text Box 6"/>
          <p:cNvSpPr txBox="1">
            <a:spLocks noChangeArrowheads="1"/>
          </p:cNvSpPr>
          <p:nvPr/>
        </p:nvSpPr>
        <p:spPr bwMode="auto">
          <a:xfrm>
            <a:off x="2743200" y="6019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TIME</a:t>
            </a:r>
          </a:p>
        </p:txBody>
      </p:sp>
      <p:sp>
        <p:nvSpPr>
          <p:cNvPr id="28679" name="Text Box 7"/>
          <p:cNvSpPr txBox="1">
            <a:spLocks noChangeArrowheads="1"/>
          </p:cNvSpPr>
          <p:nvPr/>
        </p:nvSpPr>
        <p:spPr bwMode="auto">
          <a:xfrm rot="-5400000">
            <a:off x="-1759743" y="2293143"/>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VARIATION</a:t>
            </a:r>
          </a:p>
        </p:txBody>
      </p:sp>
      <p:sp>
        <p:nvSpPr>
          <p:cNvPr id="28680" name="Oval 8"/>
          <p:cNvSpPr>
            <a:spLocks noChangeArrowheads="1"/>
          </p:cNvSpPr>
          <p:nvPr/>
        </p:nvSpPr>
        <p:spPr bwMode="auto">
          <a:xfrm>
            <a:off x="1295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81" name="Oval 9"/>
          <p:cNvSpPr>
            <a:spLocks noChangeArrowheads="1"/>
          </p:cNvSpPr>
          <p:nvPr/>
        </p:nvSpPr>
        <p:spPr bwMode="auto">
          <a:xfrm>
            <a:off x="1676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82" name="Oval 10"/>
          <p:cNvSpPr>
            <a:spLocks noChangeArrowheads="1"/>
          </p:cNvSpPr>
          <p:nvPr/>
        </p:nvSpPr>
        <p:spPr bwMode="auto">
          <a:xfrm>
            <a:off x="2133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83" name="AutoShape 11"/>
          <p:cNvSpPr>
            <a:spLocks noChangeArrowheads="1"/>
          </p:cNvSpPr>
          <p:nvPr/>
        </p:nvSpPr>
        <p:spPr bwMode="auto">
          <a:xfrm>
            <a:off x="1219200" y="3962400"/>
            <a:ext cx="1600200" cy="304800"/>
          </a:xfrm>
          <a:prstGeom prst="rightArrow">
            <a:avLst>
              <a:gd name="adj1" fmla="val 50000"/>
              <a:gd name="adj2" fmla="val 13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84" name="Oval 12"/>
          <p:cNvSpPr>
            <a:spLocks noChangeArrowheads="1"/>
          </p:cNvSpPr>
          <p:nvPr/>
        </p:nvSpPr>
        <p:spPr bwMode="auto">
          <a:xfrm>
            <a:off x="3048000" y="3352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85" name="Oval 13"/>
          <p:cNvSpPr>
            <a:spLocks noChangeArrowheads="1"/>
          </p:cNvSpPr>
          <p:nvPr/>
        </p:nvSpPr>
        <p:spPr bwMode="auto">
          <a:xfrm>
            <a:off x="2590800" y="2438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86" name="Oval 14"/>
          <p:cNvSpPr>
            <a:spLocks noChangeArrowheads="1"/>
          </p:cNvSpPr>
          <p:nvPr/>
        </p:nvSpPr>
        <p:spPr bwMode="auto">
          <a:xfrm>
            <a:off x="2819400" y="2819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87" name="Oval 15"/>
          <p:cNvSpPr>
            <a:spLocks noChangeArrowheads="1"/>
          </p:cNvSpPr>
          <p:nvPr/>
        </p:nvSpPr>
        <p:spPr bwMode="auto">
          <a:xfrm>
            <a:off x="2743200" y="5105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88" name="Oval 16"/>
          <p:cNvSpPr>
            <a:spLocks noChangeArrowheads="1"/>
          </p:cNvSpPr>
          <p:nvPr/>
        </p:nvSpPr>
        <p:spPr bwMode="auto">
          <a:xfrm>
            <a:off x="2895600" y="4724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89" name="AutoShape 17"/>
          <p:cNvSpPr>
            <a:spLocks noChangeArrowheads="1"/>
          </p:cNvSpPr>
          <p:nvPr/>
        </p:nvSpPr>
        <p:spPr bwMode="auto">
          <a:xfrm rot="-3449135">
            <a:off x="2286000" y="2743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90" name="AutoShape 18"/>
          <p:cNvSpPr>
            <a:spLocks noChangeArrowheads="1"/>
          </p:cNvSpPr>
          <p:nvPr/>
        </p:nvSpPr>
        <p:spPr bwMode="auto">
          <a:xfrm rot="-2733376">
            <a:off x="2438400" y="3124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91" name="AutoShape 19"/>
          <p:cNvSpPr>
            <a:spLocks noChangeArrowheads="1"/>
          </p:cNvSpPr>
          <p:nvPr/>
        </p:nvSpPr>
        <p:spPr bwMode="auto">
          <a:xfrm rot="2666624">
            <a:off x="2514600" y="4572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92" name="AutoShape 20"/>
          <p:cNvSpPr>
            <a:spLocks noChangeArrowheads="1"/>
          </p:cNvSpPr>
          <p:nvPr/>
        </p:nvSpPr>
        <p:spPr bwMode="auto">
          <a:xfrm rot="2333445">
            <a:off x="2362200" y="4953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93" name="AutoShape 21"/>
          <p:cNvSpPr>
            <a:spLocks noChangeArrowheads="1"/>
          </p:cNvSpPr>
          <p:nvPr/>
        </p:nvSpPr>
        <p:spPr bwMode="auto">
          <a:xfrm rot="-843120">
            <a:off x="2590800" y="3505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94" name="Text Box 22"/>
          <p:cNvSpPr txBox="1">
            <a:spLocks noChangeArrowheads="1"/>
          </p:cNvSpPr>
          <p:nvPr/>
        </p:nvSpPr>
        <p:spPr bwMode="auto">
          <a:xfrm>
            <a:off x="1066800" y="9906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3. These populations </a:t>
            </a:r>
            <a:r>
              <a:rPr lang="en-US" altLang="en-US">
                <a:solidFill>
                  <a:srgbClr val="FF0000"/>
                </a:solidFill>
              </a:rPr>
              <a:t>will change rapidly in response</a:t>
            </a:r>
            <a:r>
              <a:rPr lang="en-US" altLang="en-US"/>
              <a:t>... </a:t>
            </a:r>
          </a:p>
        </p:txBody>
      </p:sp>
      <p:sp>
        <p:nvSpPr>
          <p:cNvPr id="28695" name="Text Box 23"/>
          <p:cNvSpPr txBox="1">
            <a:spLocks noChangeArrowheads="1"/>
          </p:cNvSpPr>
          <p:nvPr/>
        </p:nvSpPr>
        <p:spPr bwMode="auto">
          <a:xfrm>
            <a:off x="2514600" y="2286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28696" name="Text Box 24"/>
          <p:cNvSpPr txBox="1">
            <a:spLocks noChangeArrowheads="1"/>
          </p:cNvSpPr>
          <p:nvPr/>
        </p:nvSpPr>
        <p:spPr bwMode="auto">
          <a:xfrm>
            <a:off x="2971800" y="32004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28697" name="Text Box 25"/>
          <p:cNvSpPr txBox="1">
            <a:spLocks noChangeArrowheads="1"/>
          </p:cNvSpPr>
          <p:nvPr/>
        </p:nvSpPr>
        <p:spPr bwMode="auto">
          <a:xfrm>
            <a:off x="2590800" y="4953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28698" name="Oval 26"/>
          <p:cNvSpPr>
            <a:spLocks noChangeArrowheads="1"/>
          </p:cNvSpPr>
          <p:nvPr/>
        </p:nvSpPr>
        <p:spPr bwMode="auto">
          <a:xfrm>
            <a:off x="2895600" y="2743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99" name="Oval 27"/>
          <p:cNvSpPr>
            <a:spLocks noChangeArrowheads="1"/>
          </p:cNvSpPr>
          <p:nvPr/>
        </p:nvSpPr>
        <p:spPr bwMode="auto">
          <a:xfrm>
            <a:off x="3048000" y="4876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00" name="Oval 28"/>
          <p:cNvSpPr>
            <a:spLocks noChangeArrowheads="1"/>
          </p:cNvSpPr>
          <p:nvPr/>
        </p:nvSpPr>
        <p:spPr bwMode="auto">
          <a:xfrm>
            <a:off x="2971800" y="2590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01" name="Oval 29"/>
          <p:cNvSpPr>
            <a:spLocks noChangeArrowheads="1"/>
          </p:cNvSpPr>
          <p:nvPr/>
        </p:nvSpPr>
        <p:spPr bwMode="auto">
          <a:xfrm>
            <a:off x="3200400" y="5029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02" name="Line 30"/>
          <p:cNvSpPr>
            <a:spLocks noChangeShapeType="1"/>
          </p:cNvSpPr>
          <p:nvPr/>
        </p:nvSpPr>
        <p:spPr bwMode="auto">
          <a:xfrm flipV="1">
            <a:off x="3581400" y="2743200"/>
            <a:ext cx="0" cy="381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3" name="Line 31"/>
          <p:cNvSpPr>
            <a:spLocks noChangeShapeType="1"/>
          </p:cNvSpPr>
          <p:nvPr/>
        </p:nvSpPr>
        <p:spPr bwMode="auto">
          <a:xfrm>
            <a:off x="3657600" y="4724400"/>
            <a:ext cx="0" cy="533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846864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04800" y="457200"/>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- 1972 - Eldridge and Gould - Punctuated Equilibrium</a:t>
            </a:r>
            <a:endParaRPr lang="en-US" altLang="en-US"/>
          </a:p>
          <a:p>
            <a:pPr eaLnBrk="1" hangingPunct="1">
              <a:spcBef>
                <a:spcPct val="50000"/>
              </a:spcBef>
            </a:pPr>
            <a:endParaRPr lang="en-US" altLang="en-US" sz="2000"/>
          </a:p>
        </p:txBody>
      </p:sp>
      <p:sp>
        <p:nvSpPr>
          <p:cNvPr id="29699" name="Oval 3"/>
          <p:cNvSpPr>
            <a:spLocks noChangeArrowheads="1"/>
          </p:cNvSpPr>
          <p:nvPr/>
        </p:nvSpPr>
        <p:spPr bwMode="auto">
          <a:xfrm>
            <a:off x="990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00" name="Line 4"/>
          <p:cNvSpPr>
            <a:spLocks noChangeShapeType="1"/>
          </p:cNvSpPr>
          <p:nvPr/>
        </p:nvSpPr>
        <p:spPr bwMode="auto">
          <a:xfrm>
            <a:off x="685800" y="14478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1" name="Line 5"/>
          <p:cNvSpPr>
            <a:spLocks noChangeShapeType="1"/>
          </p:cNvSpPr>
          <p:nvPr/>
        </p:nvSpPr>
        <p:spPr bwMode="auto">
          <a:xfrm>
            <a:off x="304800" y="57912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2" name="Text Box 6"/>
          <p:cNvSpPr txBox="1">
            <a:spLocks noChangeArrowheads="1"/>
          </p:cNvSpPr>
          <p:nvPr/>
        </p:nvSpPr>
        <p:spPr bwMode="auto">
          <a:xfrm>
            <a:off x="2743200" y="6019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TIME</a:t>
            </a:r>
          </a:p>
        </p:txBody>
      </p:sp>
      <p:sp>
        <p:nvSpPr>
          <p:cNvPr id="29703" name="Text Box 7"/>
          <p:cNvSpPr txBox="1">
            <a:spLocks noChangeArrowheads="1"/>
          </p:cNvSpPr>
          <p:nvPr/>
        </p:nvSpPr>
        <p:spPr bwMode="auto">
          <a:xfrm rot="-5400000">
            <a:off x="-1759743" y="2293143"/>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VARIATION</a:t>
            </a:r>
          </a:p>
        </p:txBody>
      </p:sp>
      <p:sp>
        <p:nvSpPr>
          <p:cNvPr id="29704" name="Oval 8"/>
          <p:cNvSpPr>
            <a:spLocks noChangeArrowheads="1"/>
          </p:cNvSpPr>
          <p:nvPr/>
        </p:nvSpPr>
        <p:spPr bwMode="auto">
          <a:xfrm>
            <a:off x="1295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05" name="Oval 9"/>
          <p:cNvSpPr>
            <a:spLocks noChangeArrowheads="1"/>
          </p:cNvSpPr>
          <p:nvPr/>
        </p:nvSpPr>
        <p:spPr bwMode="auto">
          <a:xfrm>
            <a:off x="1676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06" name="Oval 10"/>
          <p:cNvSpPr>
            <a:spLocks noChangeArrowheads="1"/>
          </p:cNvSpPr>
          <p:nvPr/>
        </p:nvSpPr>
        <p:spPr bwMode="auto">
          <a:xfrm>
            <a:off x="2133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07" name="AutoShape 11"/>
          <p:cNvSpPr>
            <a:spLocks noChangeArrowheads="1"/>
          </p:cNvSpPr>
          <p:nvPr/>
        </p:nvSpPr>
        <p:spPr bwMode="auto">
          <a:xfrm>
            <a:off x="1219200" y="3962400"/>
            <a:ext cx="1600200" cy="304800"/>
          </a:xfrm>
          <a:prstGeom prst="rightArrow">
            <a:avLst>
              <a:gd name="adj1" fmla="val 50000"/>
              <a:gd name="adj2" fmla="val 13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08" name="Oval 12"/>
          <p:cNvSpPr>
            <a:spLocks noChangeArrowheads="1"/>
          </p:cNvSpPr>
          <p:nvPr/>
        </p:nvSpPr>
        <p:spPr bwMode="auto">
          <a:xfrm>
            <a:off x="3048000" y="3352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09" name="Oval 13"/>
          <p:cNvSpPr>
            <a:spLocks noChangeArrowheads="1"/>
          </p:cNvSpPr>
          <p:nvPr/>
        </p:nvSpPr>
        <p:spPr bwMode="auto">
          <a:xfrm>
            <a:off x="2590800" y="2438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10" name="Oval 14"/>
          <p:cNvSpPr>
            <a:spLocks noChangeArrowheads="1"/>
          </p:cNvSpPr>
          <p:nvPr/>
        </p:nvSpPr>
        <p:spPr bwMode="auto">
          <a:xfrm>
            <a:off x="2819400" y="2819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11" name="Oval 15"/>
          <p:cNvSpPr>
            <a:spLocks noChangeArrowheads="1"/>
          </p:cNvSpPr>
          <p:nvPr/>
        </p:nvSpPr>
        <p:spPr bwMode="auto">
          <a:xfrm>
            <a:off x="2743200" y="5105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12" name="Oval 16"/>
          <p:cNvSpPr>
            <a:spLocks noChangeArrowheads="1"/>
          </p:cNvSpPr>
          <p:nvPr/>
        </p:nvSpPr>
        <p:spPr bwMode="auto">
          <a:xfrm>
            <a:off x="2895600" y="4724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13" name="AutoShape 17"/>
          <p:cNvSpPr>
            <a:spLocks noChangeArrowheads="1"/>
          </p:cNvSpPr>
          <p:nvPr/>
        </p:nvSpPr>
        <p:spPr bwMode="auto">
          <a:xfrm rot="-3449135">
            <a:off x="2286000" y="2743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14" name="AutoShape 18"/>
          <p:cNvSpPr>
            <a:spLocks noChangeArrowheads="1"/>
          </p:cNvSpPr>
          <p:nvPr/>
        </p:nvSpPr>
        <p:spPr bwMode="auto">
          <a:xfrm rot="-2733376">
            <a:off x="2438400" y="3124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15" name="AutoShape 19"/>
          <p:cNvSpPr>
            <a:spLocks noChangeArrowheads="1"/>
          </p:cNvSpPr>
          <p:nvPr/>
        </p:nvSpPr>
        <p:spPr bwMode="auto">
          <a:xfrm rot="2666624">
            <a:off x="2514600" y="4572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16" name="AutoShape 20"/>
          <p:cNvSpPr>
            <a:spLocks noChangeArrowheads="1"/>
          </p:cNvSpPr>
          <p:nvPr/>
        </p:nvSpPr>
        <p:spPr bwMode="auto">
          <a:xfrm rot="2333445">
            <a:off x="2362200" y="4953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17" name="AutoShape 21"/>
          <p:cNvSpPr>
            <a:spLocks noChangeArrowheads="1"/>
          </p:cNvSpPr>
          <p:nvPr/>
        </p:nvSpPr>
        <p:spPr bwMode="auto">
          <a:xfrm rot="-843120">
            <a:off x="2590800" y="3505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18" name="Text Box 22"/>
          <p:cNvSpPr txBox="1">
            <a:spLocks noChangeArrowheads="1"/>
          </p:cNvSpPr>
          <p:nvPr/>
        </p:nvSpPr>
        <p:spPr bwMode="auto">
          <a:xfrm>
            <a:off x="1066800" y="990600"/>
            <a:ext cx="7010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3. These populations will change rapidly in response... and </a:t>
            </a:r>
            <a:r>
              <a:rPr lang="en-US" altLang="en-US">
                <a:solidFill>
                  <a:srgbClr val="FF0000"/>
                </a:solidFill>
              </a:rPr>
              <a:t>as they adapt</a:t>
            </a:r>
            <a:r>
              <a:rPr lang="en-US" altLang="en-US"/>
              <a:t> (in response to selection), </a:t>
            </a:r>
            <a:r>
              <a:rPr lang="en-US" altLang="en-US">
                <a:solidFill>
                  <a:srgbClr val="FF0000"/>
                </a:solidFill>
              </a:rPr>
              <a:t>their populations should increase in size</a:t>
            </a:r>
            <a:r>
              <a:rPr lang="en-US" altLang="en-US"/>
              <a:t> (because of increasing reproductive success, by definition).</a:t>
            </a:r>
          </a:p>
        </p:txBody>
      </p:sp>
      <p:sp>
        <p:nvSpPr>
          <p:cNvPr id="29719" name="Text Box 23"/>
          <p:cNvSpPr txBox="1">
            <a:spLocks noChangeArrowheads="1"/>
          </p:cNvSpPr>
          <p:nvPr/>
        </p:nvSpPr>
        <p:spPr bwMode="auto">
          <a:xfrm>
            <a:off x="2514600" y="2286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29720" name="Text Box 24"/>
          <p:cNvSpPr txBox="1">
            <a:spLocks noChangeArrowheads="1"/>
          </p:cNvSpPr>
          <p:nvPr/>
        </p:nvSpPr>
        <p:spPr bwMode="auto">
          <a:xfrm>
            <a:off x="2971800" y="32004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29721" name="Text Box 25"/>
          <p:cNvSpPr txBox="1">
            <a:spLocks noChangeArrowheads="1"/>
          </p:cNvSpPr>
          <p:nvPr/>
        </p:nvSpPr>
        <p:spPr bwMode="auto">
          <a:xfrm>
            <a:off x="2590800" y="4953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29722" name="Oval 26"/>
          <p:cNvSpPr>
            <a:spLocks noChangeArrowheads="1"/>
          </p:cNvSpPr>
          <p:nvPr/>
        </p:nvSpPr>
        <p:spPr bwMode="auto">
          <a:xfrm>
            <a:off x="2895600" y="2743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23" name="Oval 27"/>
          <p:cNvSpPr>
            <a:spLocks noChangeArrowheads="1"/>
          </p:cNvSpPr>
          <p:nvPr/>
        </p:nvSpPr>
        <p:spPr bwMode="auto">
          <a:xfrm>
            <a:off x="3048000" y="4876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24" name="Oval 28"/>
          <p:cNvSpPr>
            <a:spLocks noChangeArrowheads="1"/>
          </p:cNvSpPr>
          <p:nvPr/>
        </p:nvSpPr>
        <p:spPr bwMode="auto">
          <a:xfrm>
            <a:off x="2971800" y="2590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25" name="Oval 29"/>
          <p:cNvSpPr>
            <a:spLocks noChangeArrowheads="1"/>
          </p:cNvSpPr>
          <p:nvPr/>
        </p:nvSpPr>
        <p:spPr bwMode="auto">
          <a:xfrm>
            <a:off x="3200400" y="5029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26" name="Oval 30"/>
          <p:cNvSpPr>
            <a:spLocks noChangeArrowheads="1"/>
          </p:cNvSpPr>
          <p:nvPr/>
        </p:nvSpPr>
        <p:spPr bwMode="auto">
          <a:xfrm>
            <a:off x="3124200" y="2362200"/>
            <a:ext cx="5334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27" name="Oval 31"/>
          <p:cNvSpPr>
            <a:spLocks noChangeArrowheads="1"/>
          </p:cNvSpPr>
          <p:nvPr/>
        </p:nvSpPr>
        <p:spPr bwMode="auto">
          <a:xfrm>
            <a:off x="3429000" y="2133600"/>
            <a:ext cx="609600" cy="533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28" name="Oval 32"/>
          <p:cNvSpPr>
            <a:spLocks noChangeArrowheads="1"/>
          </p:cNvSpPr>
          <p:nvPr/>
        </p:nvSpPr>
        <p:spPr bwMode="auto">
          <a:xfrm>
            <a:off x="3352800" y="5105400"/>
            <a:ext cx="3810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29" name="Oval 33"/>
          <p:cNvSpPr>
            <a:spLocks noChangeArrowheads="1"/>
          </p:cNvSpPr>
          <p:nvPr/>
        </p:nvSpPr>
        <p:spPr bwMode="auto">
          <a:xfrm>
            <a:off x="3581400" y="5181600"/>
            <a:ext cx="533400" cy="457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6574331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04800" y="457200"/>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- 1972 - Eldridge and Gould - Punctuated Equilibrium</a:t>
            </a:r>
            <a:endParaRPr lang="en-US" altLang="en-US"/>
          </a:p>
          <a:p>
            <a:pPr eaLnBrk="1" hangingPunct="1">
              <a:spcBef>
                <a:spcPct val="50000"/>
              </a:spcBef>
            </a:pPr>
            <a:endParaRPr lang="en-US" altLang="en-US" sz="2000"/>
          </a:p>
        </p:txBody>
      </p:sp>
      <p:sp>
        <p:nvSpPr>
          <p:cNvPr id="30723" name="Oval 3"/>
          <p:cNvSpPr>
            <a:spLocks noChangeArrowheads="1"/>
          </p:cNvSpPr>
          <p:nvPr/>
        </p:nvSpPr>
        <p:spPr bwMode="auto">
          <a:xfrm>
            <a:off x="990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24" name="Line 4"/>
          <p:cNvSpPr>
            <a:spLocks noChangeShapeType="1"/>
          </p:cNvSpPr>
          <p:nvPr/>
        </p:nvSpPr>
        <p:spPr bwMode="auto">
          <a:xfrm>
            <a:off x="685800" y="14478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5" name="Line 5"/>
          <p:cNvSpPr>
            <a:spLocks noChangeShapeType="1"/>
          </p:cNvSpPr>
          <p:nvPr/>
        </p:nvSpPr>
        <p:spPr bwMode="auto">
          <a:xfrm>
            <a:off x="304800" y="57912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6" name="Text Box 6"/>
          <p:cNvSpPr txBox="1">
            <a:spLocks noChangeArrowheads="1"/>
          </p:cNvSpPr>
          <p:nvPr/>
        </p:nvSpPr>
        <p:spPr bwMode="auto">
          <a:xfrm>
            <a:off x="2743200" y="6019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TIME</a:t>
            </a:r>
          </a:p>
        </p:txBody>
      </p:sp>
      <p:sp>
        <p:nvSpPr>
          <p:cNvPr id="30727" name="Text Box 7"/>
          <p:cNvSpPr txBox="1">
            <a:spLocks noChangeArrowheads="1"/>
          </p:cNvSpPr>
          <p:nvPr/>
        </p:nvSpPr>
        <p:spPr bwMode="auto">
          <a:xfrm rot="-5400000">
            <a:off x="-1759743" y="2293143"/>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VARIATION</a:t>
            </a:r>
          </a:p>
        </p:txBody>
      </p:sp>
      <p:sp>
        <p:nvSpPr>
          <p:cNvPr id="30728" name="Oval 8"/>
          <p:cNvSpPr>
            <a:spLocks noChangeArrowheads="1"/>
          </p:cNvSpPr>
          <p:nvPr/>
        </p:nvSpPr>
        <p:spPr bwMode="auto">
          <a:xfrm>
            <a:off x="1295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29" name="Oval 9"/>
          <p:cNvSpPr>
            <a:spLocks noChangeArrowheads="1"/>
          </p:cNvSpPr>
          <p:nvPr/>
        </p:nvSpPr>
        <p:spPr bwMode="auto">
          <a:xfrm>
            <a:off x="1676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30" name="Oval 10"/>
          <p:cNvSpPr>
            <a:spLocks noChangeArrowheads="1"/>
          </p:cNvSpPr>
          <p:nvPr/>
        </p:nvSpPr>
        <p:spPr bwMode="auto">
          <a:xfrm>
            <a:off x="2133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31" name="AutoShape 11"/>
          <p:cNvSpPr>
            <a:spLocks noChangeArrowheads="1"/>
          </p:cNvSpPr>
          <p:nvPr/>
        </p:nvSpPr>
        <p:spPr bwMode="auto">
          <a:xfrm>
            <a:off x="1219200" y="3962400"/>
            <a:ext cx="1600200" cy="304800"/>
          </a:xfrm>
          <a:prstGeom prst="rightArrow">
            <a:avLst>
              <a:gd name="adj1" fmla="val 50000"/>
              <a:gd name="adj2" fmla="val 13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32" name="Oval 12"/>
          <p:cNvSpPr>
            <a:spLocks noChangeArrowheads="1"/>
          </p:cNvSpPr>
          <p:nvPr/>
        </p:nvSpPr>
        <p:spPr bwMode="auto">
          <a:xfrm>
            <a:off x="3048000" y="3352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33" name="Oval 13"/>
          <p:cNvSpPr>
            <a:spLocks noChangeArrowheads="1"/>
          </p:cNvSpPr>
          <p:nvPr/>
        </p:nvSpPr>
        <p:spPr bwMode="auto">
          <a:xfrm>
            <a:off x="2590800" y="2438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34" name="Oval 14"/>
          <p:cNvSpPr>
            <a:spLocks noChangeArrowheads="1"/>
          </p:cNvSpPr>
          <p:nvPr/>
        </p:nvSpPr>
        <p:spPr bwMode="auto">
          <a:xfrm>
            <a:off x="2819400" y="2819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35" name="Oval 15"/>
          <p:cNvSpPr>
            <a:spLocks noChangeArrowheads="1"/>
          </p:cNvSpPr>
          <p:nvPr/>
        </p:nvSpPr>
        <p:spPr bwMode="auto">
          <a:xfrm>
            <a:off x="2743200" y="5105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36" name="Oval 16"/>
          <p:cNvSpPr>
            <a:spLocks noChangeArrowheads="1"/>
          </p:cNvSpPr>
          <p:nvPr/>
        </p:nvSpPr>
        <p:spPr bwMode="auto">
          <a:xfrm>
            <a:off x="2895600" y="4724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37" name="AutoShape 17"/>
          <p:cNvSpPr>
            <a:spLocks noChangeArrowheads="1"/>
          </p:cNvSpPr>
          <p:nvPr/>
        </p:nvSpPr>
        <p:spPr bwMode="auto">
          <a:xfrm rot="-3449135">
            <a:off x="2286000" y="2743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38" name="AutoShape 18"/>
          <p:cNvSpPr>
            <a:spLocks noChangeArrowheads="1"/>
          </p:cNvSpPr>
          <p:nvPr/>
        </p:nvSpPr>
        <p:spPr bwMode="auto">
          <a:xfrm rot="-2733376">
            <a:off x="2438400" y="3124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39" name="AutoShape 19"/>
          <p:cNvSpPr>
            <a:spLocks noChangeArrowheads="1"/>
          </p:cNvSpPr>
          <p:nvPr/>
        </p:nvSpPr>
        <p:spPr bwMode="auto">
          <a:xfrm rot="2666624">
            <a:off x="2514600" y="4572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40" name="AutoShape 20"/>
          <p:cNvSpPr>
            <a:spLocks noChangeArrowheads="1"/>
          </p:cNvSpPr>
          <p:nvPr/>
        </p:nvSpPr>
        <p:spPr bwMode="auto">
          <a:xfrm rot="2333445">
            <a:off x="2362200" y="4953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41" name="AutoShape 21"/>
          <p:cNvSpPr>
            <a:spLocks noChangeArrowheads="1"/>
          </p:cNvSpPr>
          <p:nvPr/>
        </p:nvSpPr>
        <p:spPr bwMode="auto">
          <a:xfrm rot="-843120">
            <a:off x="2590800" y="3505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42" name="Text Box 22"/>
          <p:cNvSpPr txBox="1">
            <a:spLocks noChangeArrowheads="1"/>
          </p:cNvSpPr>
          <p:nvPr/>
        </p:nvSpPr>
        <p:spPr bwMode="auto">
          <a:xfrm>
            <a:off x="1066800" y="990600"/>
            <a:ext cx="7010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3. As population </a:t>
            </a:r>
            <a:r>
              <a:rPr lang="en-US" altLang="en-US">
                <a:solidFill>
                  <a:srgbClr val="FF0000"/>
                </a:solidFill>
              </a:rPr>
              <a:t>increases in size, effects of drift decline</a:t>
            </a:r>
            <a:r>
              <a:rPr lang="en-US" altLang="en-US"/>
              <a:t>... and as a population becomes </a:t>
            </a:r>
            <a:r>
              <a:rPr lang="en-US" altLang="en-US">
                <a:solidFill>
                  <a:srgbClr val="FF0000"/>
                </a:solidFill>
              </a:rPr>
              <a:t>better adapted, the effects of selection decline</a:t>
            </a:r>
            <a:r>
              <a:rPr lang="en-US" altLang="en-US"/>
              <a:t>... so </a:t>
            </a:r>
            <a:r>
              <a:rPr lang="en-US" altLang="en-US">
                <a:solidFill>
                  <a:srgbClr val="FF0000"/>
                </a:solidFill>
              </a:rPr>
              <a:t>the rate of evolutionary change declines</a:t>
            </a:r>
            <a:r>
              <a:rPr lang="en-US" altLang="en-US"/>
              <a:t>...</a:t>
            </a:r>
          </a:p>
        </p:txBody>
      </p:sp>
      <p:sp>
        <p:nvSpPr>
          <p:cNvPr id="30743" name="Text Box 23"/>
          <p:cNvSpPr txBox="1">
            <a:spLocks noChangeArrowheads="1"/>
          </p:cNvSpPr>
          <p:nvPr/>
        </p:nvSpPr>
        <p:spPr bwMode="auto">
          <a:xfrm>
            <a:off x="2514600" y="2286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0744" name="Text Box 24"/>
          <p:cNvSpPr txBox="1">
            <a:spLocks noChangeArrowheads="1"/>
          </p:cNvSpPr>
          <p:nvPr/>
        </p:nvSpPr>
        <p:spPr bwMode="auto">
          <a:xfrm>
            <a:off x="2971800" y="32004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0745" name="Text Box 25"/>
          <p:cNvSpPr txBox="1">
            <a:spLocks noChangeArrowheads="1"/>
          </p:cNvSpPr>
          <p:nvPr/>
        </p:nvSpPr>
        <p:spPr bwMode="auto">
          <a:xfrm>
            <a:off x="2590800" y="4953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0746" name="Oval 26"/>
          <p:cNvSpPr>
            <a:spLocks noChangeArrowheads="1"/>
          </p:cNvSpPr>
          <p:nvPr/>
        </p:nvSpPr>
        <p:spPr bwMode="auto">
          <a:xfrm>
            <a:off x="2895600" y="2743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47" name="Oval 27"/>
          <p:cNvSpPr>
            <a:spLocks noChangeArrowheads="1"/>
          </p:cNvSpPr>
          <p:nvPr/>
        </p:nvSpPr>
        <p:spPr bwMode="auto">
          <a:xfrm>
            <a:off x="3124200" y="4876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48" name="Oval 28"/>
          <p:cNvSpPr>
            <a:spLocks noChangeArrowheads="1"/>
          </p:cNvSpPr>
          <p:nvPr/>
        </p:nvSpPr>
        <p:spPr bwMode="auto">
          <a:xfrm>
            <a:off x="2971800" y="2590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49" name="Oval 29"/>
          <p:cNvSpPr>
            <a:spLocks noChangeArrowheads="1"/>
          </p:cNvSpPr>
          <p:nvPr/>
        </p:nvSpPr>
        <p:spPr bwMode="auto">
          <a:xfrm>
            <a:off x="3200400" y="5029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50" name="Oval 30"/>
          <p:cNvSpPr>
            <a:spLocks noChangeArrowheads="1"/>
          </p:cNvSpPr>
          <p:nvPr/>
        </p:nvSpPr>
        <p:spPr bwMode="auto">
          <a:xfrm>
            <a:off x="3124200" y="2362200"/>
            <a:ext cx="5334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51" name="Oval 31"/>
          <p:cNvSpPr>
            <a:spLocks noChangeArrowheads="1"/>
          </p:cNvSpPr>
          <p:nvPr/>
        </p:nvSpPr>
        <p:spPr bwMode="auto">
          <a:xfrm>
            <a:off x="3429000" y="2133600"/>
            <a:ext cx="609600" cy="533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52" name="Oval 32"/>
          <p:cNvSpPr>
            <a:spLocks noChangeArrowheads="1"/>
          </p:cNvSpPr>
          <p:nvPr/>
        </p:nvSpPr>
        <p:spPr bwMode="auto">
          <a:xfrm>
            <a:off x="3352800" y="5105400"/>
            <a:ext cx="3810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53" name="Oval 33"/>
          <p:cNvSpPr>
            <a:spLocks noChangeArrowheads="1"/>
          </p:cNvSpPr>
          <p:nvPr/>
        </p:nvSpPr>
        <p:spPr bwMode="auto">
          <a:xfrm>
            <a:off x="3581400" y="5181600"/>
            <a:ext cx="533400" cy="457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54" name="Oval 34"/>
          <p:cNvSpPr>
            <a:spLocks noChangeArrowheads="1"/>
          </p:cNvSpPr>
          <p:nvPr/>
        </p:nvSpPr>
        <p:spPr bwMode="auto">
          <a:xfrm>
            <a:off x="3886200" y="5105400"/>
            <a:ext cx="838200" cy="685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55" name="Oval 35"/>
          <p:cNvSpPr>
            <a:spLocks noChangeArrowheads="1"/>
          </p:cNvSpPr>
          <p:nvPr/>
        </p:nvSpPr>
        <p:spPr bwMode="auto">
          <a:xfrm>
            <a:off x="4114800" y="4953000"/>
            <a:ext cx="990600" cy="838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56" name="Oval 36"/>
          <p:cNvSpPr>
            <a:spLocks noChangeArrowheads="1"/>
          </p:cNvSpPr>
          <p:nvPr/>
        </p:nvSpPr>
        <p:spPr bwMode="auto">
          <a:xfrm>
            <a:off x="4648200" y="4724400"/>
            <a:ext cx="1066800" cy="1066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57" name="Oval 37"/>
          <p:cNvSpPr>
            <a:spLocks noChangeArrowheads="1"/>
          </p:cNvSpPr>
          <p:nvPr/>
        </p:nvSpPr>
        <p:spPr bwMode="auto">
          <a:xfrm>
            <a:off x="3657600" y="2057400"/>
            <a:ext cx="838200" cy="685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58" name="Oval 38"/>
          <p:cNvSpPr>
            <a:spLocks noChangeArrowheads="1"/>
          </p:cNvSpPr>
          <p:nvPr/>
        </p:nvSpPr>
        <p:spPr bwMode="auto">
          <a:xfrm>
            <a:off x="3962400" y="1981200"/>
            <a:ext cx="990600" cy="838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59" name="Oval 39"/>
          <p:cNvSpPr>
            <a:spLocks noChangeArrowheads="1"/>
          </p:cNvSpPr>
          <p:nvPr/>
        </p:nvSpPr>
        <p:spPr bwMode="auto">
          <a:xfrm>
            <a:off x="4419600" y="1905000"/>
            <a:ext cx="1066800" cy="1066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60" name="Line 40"/>
          <p:cNvSpPr>
            <a:spLocks noChangeShapeType="1"/>
          </p:cNvSpPr>
          <p:nvPr/>
        </p:nvSpPr>
        <p:spPr bwMode="auto">
          <a:xfrm>
            <a:off x="3886200" y="3048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61" name="Line 41"/>
          <p:cNvSpPr>
            <a:spLocks noChangeShapeType="1"/>
          </p:cNvSpPr>
          <p:nvPr/>
        </p:nvSpPr>
        <p:spPr bwMode="auto">
          <a:xfrm>
            <a:off x="3886200" y="4572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124382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457200"/>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- 1972 - Eldridge and Gould - Punctuated Equilibrium</a:t>
            </a:r>
            <a:endParaRPr lang="en-US" altLang="en-US"/>
          </a:p>
          <a:p>
            <a:pPr eaLnBrk="1" hangingPunct="1">
              <a:spcBef>
                <a:spcPct val="50000"/>
              </a:spcBef>
            </a:pPr>
            <a:endParaRPr lang="en-US" altLang="en-US" sz="2000"/>
          </a:p>
        </p:txBody>
      </p:sp>
      <p:sp>
        <p:nvSpPr>
          <p:cNvPr id="31747" name="Oval 3"/>
          <p:cNvSpPr>
            <a:spLocks noChangeArrowheads="1"/>
          </p:cNvSpPr>
          <p:nvPr/>
        </p:nvSpPr>
        <p:spPr bwMode="auto">
          <a:xfrm>
            <a:off x="990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48" name="Line 4"/>
          <p:cNvSpPr>
            <a:spLocks noChangeShapeType="1"/>
          </p:cNvSpPr>
          <p:nvPr/>
        </p:nvSpPr>
        <p:spPr bwMode="auto">
          <a:xfrm>
            <a:off x="685800" y="14478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9" name="Line 5"/>
          <p:cNvSpPr>
            <a:spLocks noChangeShapeType="1"/>
          </p:cNvSpPr>
          <p:nvPr/>
        </p:nvSpPr>
        <p:spPr bwMode="auto">
          <a:xfrm>
            <a:off x="304800" y="57912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0" name="Text Box 6"/>
          <p:cNvSpPr txBox="1">
            <a:spLocks noChangeArrowheads="1"/>
          </p:cNvSpPr>
          <p:nvPr/>
        </p:nvSpPr>
        <p:spPr bwMode="auto">
          <a:xfrm>
            <a:off x="2743200" y="6019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TIME</a:t>
            </a:r>
          </a:p>
        </p:txBody>
      </p:sp>
      <p:sp>
        <p:nvSpPr>
          <p:cNvPr id="31751" name="Text Box 7"/>
          <p:cNvSpPr txBox="1">
            <a:spLocks noChangeArrowheads="1"/>
          </p:cNvSpPr>
          <p:nvPr/>
        </p:nvSpPr>
        <p:spPr bwMode="auto">
          <a:xfrm rot="-5400000">
            <a:off x="-1759743" y="2293143"/>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VARIATION</a:t>
            </a:r>
          </a:p>
        </p:txBody>
      </p:sp>
      <p:sp>
        <p:nvSpPr>
          <p:cNvPr id="31752" name="Oval 8"/>
          <p:cNvSpPr>
            <a:spLocks noChangeArrowheads="1"/>
          </p:cNvSpPr>
          <p:nvPr/>
        </p:nvSpPr>
        <p:spPr bwMode="auto">
          <a:xfrm>
            <a:off x="1295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3" name="Oval 9"/>
          <p:cNvSpPr>
            <a:spLocks noChangeArrowheads="1"/>
          </p:cNvSpPr>
          <p:nvPr/>
        </p:nvSpPr>
        <p:spPr bwMode="auto">
          <a:xfrm>
            <a:off x="1676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4" name="Oval 10"/>
          <p:cNvSpPr>
            <a:spLocks noChangeArrowheads="1"/>
          </p:cNvSpPr>
          <p:nvPr/>
        </p:nvSpPr>
        <p:spPr bwMode="auto">
          <a:xfrm>
            <a:off x="2133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5" name="AutoShape 11"/>
          <p:cNvSpPr>
            <a:spLocks noChangeArrowheads="1"/>
          </p:cNvSpPr>
          <p:nvPr/>
        </p:nvSpPr>
        <p:spPr bwMode="auto">
          <a:xfrm>
            <a:off x="1219200" y="3962400"/>
            <a:ext cx="1600200" cy="304800"/>
          </a:xfrm>
          <a:prstGeom prst="rightArrow">
            <a:avLst>
              <a:gd name="adj1" fmla="val 50000"/>
              <a:gd name="adj2" fmla="val 13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6" name="Oval 12"/>
          <p:cNvSpPr>
            <a:spLocks noChangeArrowheads="1"/>
          </p:cNvSpPr>
          <p:nvPr/>
        </p:nvSpPr>
        <p:spPr bwMode="auto">
          <a:xfrm>
            <a:off x="3048000" y="3352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7" name="Oval 13"/>
          <p:cNvSpPr>
            <a:spLocks noChangeArrowheads="1"/>
          </p:cNvSpPr>
          <p:nvPr/>
        </p:nvSpPr>
        <p:spPr bwMode="auto">
          <a:xfrm>
            <a:off x="2590800" y="2438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8" name="Oval 14"/>
          <p:cNvSpPr>
            <a:spLocks noChangeArrowheads="1"/>
          </p:cNvSpPr>
          <p:nvPr/>
        </p:nvSpPr>
        <p:spPr bwMode="auto">
          <a:xfrm>
            <a:off x="2819400" y="2819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9" name="Oval 15"/>
          <p:cNvSpPr>
            <a:spLocks noChangeArrowheads="1"/>
          </p:cNvSpPr>
          <p:nvPr/>
        </p:nvSpPr>
        <p:spPr bwMode="auto">
          <a:xfrm>
            <a:off x="2743200" y="5105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60" name="Oval 16"/>
          <p:cNvSpPr>
            <a:spLocks noChangeArrowheads="1"/>
          </p:cNvSpPr>
          <p:nvPr/>
        </p:nvSpPr>
        <p:spPr bwMode="auto">
          <a:xfrm>
            <a:off x="2895600" y="4724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61" name="AutoShape 17"/>
          <p:cNvSpPr>
            <a:spLocks noChangeArrowheads="1"/>
          </p:cNvSpPr>
          <p:nvPr/>
        </p:nvSpPr>
        <p:spPr bwMode="auto">
          <a:xfrm rot="-3449135">
            <a:off x="2286000" y="2743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62" name="AutoShape 18"/>
          <p:cNvSpPr>
            <a:spLocks noChangeArrowheads="1"/>
          </p:cNvSpPr>
          <p:nvPr/>
        </p:nvSpPr>
        <p:spPr bwMode="auto">
          <a:xfrm rot="-2733376">
            <a:off x="2438400" y="3124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63" name="AutoShape 19"/>
          <p:cNvSpPr>
            <a:spLocks noChangeArrowheads="1"/>
          </p:cNvSpPr>
          <p:nvPr/>
        </p:nvSpPr>
        <p:spPr bwMode="auto">
          <a:xfrm rot="2666624">
            <a:off x="2514600" y="4572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64" name="AutoShape 20"/>
          <p:cNvSpPr>
            <a:spLocks noChangeArrowheads="1"/>
          </p:cNvSpPr>
          <p:nvPr/>
        </p:nvSpPr>
        <p:spPr bwMode="auto">
          <a:xfrm rot="2333445">
            <a:off x="2362200" y="4953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65" name="AutoShape 21"/>
          <p:cNvSpPr>
            <a:spLocks noChangeArrowheads="1"/>
          </p:cNvSpPr>
          <p:nvPr/>
        </p:nvSpPr>
        <p:spPr bwMode="auto">
          <a:xfrm rot="-843120">
            <a:off x="2590800" y="3505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66" name="Text Box 22"/>
          <p:cNvSpPr txBox="1">
            <a:spLocks noChangeArrowheads="1"/>
          </p:cNvSpPr>
          <p:nvPr/>
        </p:nvSpPr>
        <p:spPr bwMode="auto">
          <a:xfrm>
            <a:off x="1066800" y="9906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4. And we have large, well-adapted populations that will remain static as long as the environment is stable...</a:t>
            </a:r>
          </a:p>
        </p:txBody>
      </p:sp>
      <p:sp>
        <p:nvSpPr>
          <p:cNvPr id="31767" name="Text Box 23"/>
          <p:cNvSpPr txBox="1">
            <a:spLocks noChangeArrowheads="1"/>
          </p:cNvSpPr>
          <p:nvPr/>
        </p:nvSpPr>
        <p:spPr bwMode="auto">
          <a:xfrm>
            <a:off x="2514600" y="2286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1768" name="Text Box 24"/>
          <p:cNvSpPr txBox="1">
            <a:spLocks noChangeArrowheads="1"/>
          </p:cNvSpPr>
          <p:nvPr/>
        </p:nvSpPr>
        <p:spPr bwMode="auto">
          <a:xfrm>
            <a:off x="2971800" y="32004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1769" name="Text Box 25"/>
          <p:cNvSpPr txBox="1">
            <a:spLocks noChangeArrowheads="1"/>
          </p:cNvSpPr>
          <p:nvPr/>
        </p:nvSpPr>
        <p:spPr bwMode="auto">
          <a:xfrm>
            <a:off x="2590800" y="4953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1770" name="Oval 26"/>
          <p:cNvSpPr>
            <a:spLocks noChangeArrowheads="1"/>
          </p:cNvSpPr>
          <p:nvPr/>
        </p:nvSpPr>
        <p:spPr bwMode="auto">
          <a:xfrm>
            <a:off x="2895600" y="2743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71" name="Oval 27"/>
          <p:cNvSpPr>
            <a:spLocks noChangeArrowheads="1"/>
          </p:cNvSpPr>
          <p:nvPr/>
        </p:nvSpPr>
        <p:spPr bwMode="auto">
          <a:xfrm>
            <a:off x="3124200" y="4876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72" name="Oval 28"/>
          <p:cNvSpPr>
            <a:spLocks noChangeArrowheads="1"/>
          </p:cNvSpPr>
          <p:nvPr/>
        </p:nvSpPr>
        <p:spPr bwMode="auto">
          <a:xfrm>
            <a:off x="2971800" y="2590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73" name="Oval 29"/>
          <p:cNvSpPr>
            <a:spLocks noChangeArrowheads="1"/>
          </p:cNvSpPr>
          <p:nvPr/>
        </p:nvSpPr>
        <p:spPr bwMode="auto">
          <a:xfrm>
            <a:off x="3200400" y="5029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74" name="Oval 30"/>
          <p:cNvSpPr>
            <a:spLocks noChangeArrowheads="1"/>
          </p:cNvSpPr>
          <p:nvPr/>
        </p:nvSpPr>
        <p:spPr bwMode="auto">
          <a:xfrm>
            <a:off x="3124200" y="2362200"/>
            <a:ext cx="5334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75" name="Oval 31"/>
          <p:cNvSpPr>
            <a:spLocks noChangeArrowheads="1"/>
          </p:cNvSpPr>
          <p:nvPr/>
        </p:nvSpPr>
        <p:spPr bwMode="auto">
          <a:xfrm>
            <a:off x="3429000" y="2133600"/>
            <a:ext cx="609600" cy="533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76" name="Oval 32"/>
          <p:cNvSpPr>
            <a:spLocks noChangeArrowheads="1"/>
          </p:cNvSpPr>
          <p:nvPr/>
        </p:nvSpPr>
        <p:spPr bwMode="auto">
          <a:xfrm>
            <a:off x="3352800" y="5105400"/>
            <a:ext cx="3810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77" name="Oval 33"/>
          <p:cNvSpPr>
            <a:spLocks noChangeArrowheads="1"/>
          </p:cNvSpPr>
          <p:nvPr/>
        </p:nvSpPr>
        <p:spPr bwMode="auto">
          <a:xfrm>
            <a:off x="3581400" y="5181600"/>
            <a:ext cx="533400" cy="457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78" name="Oval 34"/>
          <p:cNvSpPr>
            <a:spLocks noChangeArrowheads="1"/>
          </p:cNvSpPr>
          <p:nvPr/>
        </p:nvSpPr>
        <p:spPr bwMode="auto">
          <a:xfrm>
            <a:off x="3886200" y="5105400"/>
            <a:ext cx="838200" cy="685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79" name="Oval 35"/>
          <p:cNvSpPr>
            <a:spLocks noChangeArrowheads="1"/>
          </p:cNvSpPr>
          <p:nvPr/>
        </p:nvSpPr>
        <p:spPr bwMode="auto">
          <a:xfrm>
            <a:off x="4114800" y="4953000"/>
            <a:ext cx="990600" cy="838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80" name="Oval 36"/>
          <p:cNvSpPr>
            <a:spLocks noChangeArrowheads="1"/>
          </p:cNvSpPr>
          <p:nvPr/>
        </p:nvSpPr>
        <p:spPr bwMode="auto">
          <a:xfrm>
            <a:off x="4648200" y="4724400"/>
            <a:ext cx="1066800" cy="1066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81" name="Oval 37"/>
          <p:cNvSpPr>
            <a:spLocks noChangeArrowheads="1"/>
          </p:cNvSpPr>
          <p:nvPr/>
        </p:nvSpPr>
        <p:spPr bwMode="auto">
          <a:xfrm>
            <a:off x="3657600" y="2057400"/>
            <a:ext cx="838200" cy="685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82" name="Oval 38"/>
          <p:cNvSpPr>
            <a:spLocks noChangeArrowheads="1"/>
          </p:cNvSpPr>
          <p:nvPr/>
        </p:nvSpPr>
        <p:spPr bwMode="auto">
          <a:xfrm>
            <a:off x="3962400" y="1981200"/>
            <a:ext cx="990600" cy="838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83" name="Oval 39"/>
          <p:cNvSpPr>
            <a:spLocks noChangeArrowheads="1"/>
          </p:cNvSpPr>
          <p:nvPr/>
        </p:nvSpPr>
        <p:spPr bwMode="auto">
          <a:xfrm>
            <a:off x="4419600" y="1905000"/>
            <a:ext cx="1066800" cy="1066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84" name="Line 40"/>
          <p:cNvSpPr>
            <a:spLocks noChangeShapeType="1"/>
          </p:cNvSpPr>
          <p:nvPr/>
        </p:nvSpPr>
        <p:spPr bwMode="auto">
          <a:xfrm>
            <a:off x="3886200" y="3048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85" name="Line 41"/>
          <p:cNvSpPr>
            <a:spLocks noChangeShapeType="1"/>
          </p:cNvSpPr>
          <p:nvPr/>
        </p:nvSpPr>
        <p:spPr bwMode="auto">
          <a:xfrm>
            <a:off x="3886200" y="4572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86" name="Oval 42"/>
          <p:cNvSpPr>
            <a:spLocks noChangeArrowheads="1"/>
          </p:cNvSpPr>
          <p:nvPr/>
        </p:nvSpPr>
        <p:spPr bwMode="auto">
          <a:xfrm>
            <a:off x="4724400" y="16764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87" name="Oval 43"/>
          <p:cNvSpPr>
            <a:spLocks noChangeArrowheads="1"/>
          </p:cNvSpPr>
          <p:nvPr/>
        </p:nvSpPr>
        <p:spPr bwMode="auto">
          <a:xfrm>
            <a:off x="5105400" y="1676400"/>
            <a:ext cx="11430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88" name="Oval 44"/>
          <p:cNvSpPr>
            <a:spLocks noChangeArrowheads="1"/>
          </p:cNvSpPr>
          <p:nvPr/>
        </p:nvSpPr>
        <p:spPr bwMode="auto">
          <a:xfrm>
            <a:off x="5410200" y="16764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89" name="Oval 45"/>
          <p:cNvSpPr>
            <a:spLocks noChangeArrowheads="1"/>
          </p:cNvSpPr>
          <p:nvPr/>
        </p:nvSpPr>
        <p:spPr bwMode="auto">
          <a:xfrm>
            <a:off x="5715000" y="16764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90" name="Oval 46"/>
          <p:cNvSpPr>
            <a:spLocks noChangeArrowheads="1"/>
          </p:cNvSpPr>
          <p:nvPr/>
        </p:nvSpPr>
        <p:spPr bwMode="auto">
          <a:xfrm>
            <a:off x="6172200" y="16764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91" name="AutoShape 47"/>
          <p:cNvSpPr>
            <a:spLocks noChangeArrowheads="1"/>
          </p:cNvSpPr>
          <p:nvPr/>
        </p:nvSpPr>
        <p:spPr bwMode="auto">
          <a:xfrm>
            <a:off x="4876800" y="2286000"/>
            <a:ext cx="2209800" cy="304800"/>
          </a:xfrm>
          <a:prstGeom prst="rightArrow">
            <a:avLst>
              <a:gd name="adj1" fmla="val 50000"/>
              <a:gd name="adj2" fmla="val 18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92" name="Oval 48"/>
          <p:cNvSpPr>
            <a:spLocks noChangeArrowheads="1"/>
          </p:cNvSpPr>
          <p:nvPr/>
        </p:nvSpPr>
        <p:spPr bwMode="auto">
          <a:xfrm>
            <a:off x="4953000" y="42672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93" name="Oval 49"/>
          <p:cNvSpPr>
            <a:spLocks noChangeArrowheads="1"/>
          </p:cNvSpPr>
          <p:nvPr/>
        </p:nvSpPr>
        <p:spPr bwMode="auto">
          <a:xfrm>
            <a:off x="5334000" y="42672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94" name="Oval 50"/>
          <p:cNvSpPr>
            <a:spLocks noChangeArrowheads="1"/>
          </p:cNvSpPr>
          <p:nvPr/>
        </p:nvSpPr>
        <p:spPr bwMode="auto">
          <a:xfrm>
            <a:off x="5638800" y="42672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95" name="Oval 51"/>
          <p:cNvSpPr>
            <a:spLocks noChangeArrowheads="1"/>
          </p:cNvSpPr>
          <p:nvPr/>
        </p:nvSpPr>
        <p:spPr bwMode="auto">
          <a:xfrm>
            <a:off x="5943600" y="42672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96" name="Oval 52"/>
          <p:cNvSpPr>
            <a:spLocks noChangeArrowheads="1"/>
          </p:cNvSpPr>
          <p:nvPr/>
        </p:nvSpPr>
        <p:spPr bwMode="auto">
          <a:xfrm>
            <a:off x="6324600" y="42672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97" name="AutoShape 53"/>
          <p:cNvSpPr>
            <a:spLocks noChangeArrowheads="1"/>
          </p:cNvSpPr>
          <p:nvPr/>
        </p:nvSpPr>
        <p:spPr bwMode="auto">
          <a:xfrm>
            <a:off x="5029200" y="4953000"/>
            <a:ext cx="2057400" cy="304800"/>
          </a:xfrm>
          <a:prstGeom prst="rightArrow">
            <a:avLst>
              <a:gd name="adj1" fmla="val 50000"/>
              <a:gd name="adj2" fmla="val 1687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1046541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04800" y="457200"/>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- 1972 - Eldridge and Gould - Punctuated Equilibrium</a:t>
            </a:r>
            <a:endParaRPr lang="en-US" altLang="en-US"/>
          </a:p>
          <a:p>
            <a:pPr eaLnBrk="1" hangingPunct="1">
              <a:spcBef>
                <a:spcPct val="50000"/>
              </a:spcBef>
            </a:pPr>
            <a:endParaRPr lang="en-US" altLang="en-US" sz="2000"/>
          </a:p>
        </p:txBody>
      </p:sp>
      <p:sp>
        <p:nvSpPr>
          <p:cNvPr id="32771" name="Oval 3"/>
          <p:cNvSpPr>
            <a:spLocks noChangeArrowheads="1"/>
          </p:cNvSpPr>
          <p:nvPr/>
        </p:nvSpPr>
        <p:spPr bwMode="auto">
          <a:xfrm>
            <a:off x="990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72" name="Line 4"/>
          <p:cNvSpPr>
            <a:spLocks noChangeShapeType="1"/>
          </p:cNvSpPr>
          <p:nvPr/>
        </p:nvSpPr>
        <p:spPr bwMode="auto">
          <a:xfrm>
            <a:off x="685800" y="14478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3" name="Line 5"/>
          <p:cNvSpPr>
            <a:spLocks noChangeShapeType="1"/>
          </p:cNvSpPr>
          <p:nvPr/>
        </p:nvSpPr>
        <p:spPr bwMode="auto">
          <a:xfrm>
            <a:off x="304800" y="57912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4" name="Text Box 6"/>
          <p:cNvSpPr txBox="1">
            <a:spLocks noChangeArrowheads="1"/>
          </p:cNvSpPr>
          <p:nvPr/>
        </p:nvSpPr>
        <p:spPr bwMode="auto">
          <a:xfrm>
            <a:off x="2743200" y="6019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TIME</a:t>
            </a:r>
          </a:p>
        </p:txBody>
      </p:sp>
      <p:sp>
        <p:nvSpPr>
          <p:cNvPr id="32775" name="Text Box 7"/>
          <p:cNvSpPr txBox="1">
            <a:spLocks noChangeArrowheads="1"/>
          </p:cNvSpPr>
          <p:nvPr/>
        </p:nvSpPr>
        <p:spPr bwMode="auto">
          <a:xfrm rot="-5400000">
            <a:off x="-1759743" y="2293143"/>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VARIATION</a:t>
            </a:r>
          </a:p>
        </p:txBody>
      </p:sp>
      <p:sp>
        <p:nvSpPr>
          <p:cNvPr id="32776" name="Oval 8"/>
          <p:cNvSpPr>
            <a:spLocks noChangeArrowheads="1"/>
          </p:cNvSpPr>
          <p:nvPr/>
        </p:nvSpPr>
        <p:spPr bwMode="auto">
          <a:xfrm>
            <a:off x="1295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77" name="Oval 9"/>
          <p:cNvSpPr>
            <a:spLocks noChangeArrowheads="1"/>
          </p:cNvSpPr>
          <p:nvPr/>
        </p:nvSpPr>
        <p:spPr bwMode="auto">
          <a:xfrm>
            <a:off x="16764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78" name="Oval 10"/>
          <p:cNvSpPr>
            <a:spLocks noChangeArrowheads="1"/>
          </p:cNvSpPr>
          <p:nvPr/>
        </p:nvSpPr>
        <p:spPr bwMode="auto">
          <a:xfrm>
            <a:off x="2133600" y="2971800"/>
            <a:ext cx="762000" cy="2209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79" name="AutoShape 11"/>
          <p:cNvSpPr>
            <a:spLocks noChangeArrowheads="1"/>
          </p:cNvSpPr>
          <p:nvPr/>
        </p:nvSpPr>
        <p:spPr bwMode="auto">
          <a:xfrm>
            <a:off x="1219200" y="3962400"/>
            <a:ext cx="1600200" cy="304800"/>
          </a:xfrm>
          <a:prstGeom prst="rightArrow">
            <a:avLst>
              <a:gd name="adj1" fmla="val 50000"/>
              <a:gd name="adj2" fmla="val 13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80" name="Oval 12"/>
          <p:cNvSpPr>
            <a:spLocks noChangeArrowheads="1"/>
          </p:cNvSpPr>
          <p:nvPr/>
        </p:nvSpPr>
        <p:spPr bwMode="auto">
          <a:xfrm>
            <a:off x="3048000" y="3352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81" name="Oval 13"/>
          <p:cNvSpPr>
            <a:spLocks noChangeArrowheads="1"/>
          </p:cNvSpPr>
          <p:nvPr/>
        </p:nvSpPr>
        <p:spPr bwMode="auto">
          <a:xfrm>
            <a:off x="2590800" y="2438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82" name="Oval 14"/>
          <p:cNvSpPr>
            <a:spLocks noChangeArrowheads="1"/>
          </p:cNvSpPr>
          <p:nvPr/>
        </p:nvSpPr>
        <p:spPr bwMode="auto">
          <a:xfrm>
            <a:off x="2819400" y="2819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83" name="Oval 15"/>
          <p:cNvSpPr>
            <a:spLocks noChangeArrowheads="1"/>
          </p:cNvSpPr>
          <p:nvPr/>
        </p:nvSpPr>
        <p:spPr bwMode="auto">
          <a:xfrm>
            <a:off x="2743200" y="5105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84" name="Oval 16"/>
          <p:cNvSpPr>
            <a:spLocks noChangeArrowheads="1"/>
          </p:cNvSpPr>
          <p:nvPr/>
        </p:nvSpPr>
        <p:spPr bwMode="auto">
          <a:xfrm>
            <a:off x="2895600" y="4724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85" name="AutoShape 17"/>
          <p:cNvSpPr>
            <a:spLocks noChangeArrowheads="1"/>
          </p:cNvSpPr>
          <p:nvPr/>
        </p:nvSpPr>
        <p:spPr bwMode="auto">
          <a:xfrm rot="-3449135">
            <a:off x="2286000" y="2743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86" name="AutoShape 18"/>
          <p:cNvSpPr>
            <a:spLocks noChangeArrowheads="1"/>
          </p:cNvSpPr>
          <p:nvPr/>
        </p:nvSpPr>
        <p:spPr bwMode="auto">
          <a:xfrm rot="-2733376">
            <a:off x="2438400" y="3124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87" name="AutoShape 19"/>
          <p:cNvSpPr>
            <a:spLocks noChangeArrowheads="1"/>
          </p:cNvSpPr>
          <p:nvPr/>
        </p:nvSpPr>
        <p:spPr bwMode="auto">
          <a:xfrm rot="2666624">
            <a:off x="2514600" y="4572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88" name="AutoShape 20"/>
          <p:cNvSpPr>
            <a:spLocks noChangeArrowheads="1"/>
          </p:cNvSpPr>
          <p:nvPr/>
        </p:nvSpPr>
        <p:spPr bwMode="auto">
          <a:xfrm rot="2333445">
            <a:off x="2362200" y="4953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89" name="AutoShape 21"/>
          <p:cNvSpPr>
            <a:spLocks noChangeArrowheads="1"/>
          </p:cNvSpPr>
          <p:nvPr/>
        </p:nvSpPr>
        <p:spPr bwMode="auto">
          <a:xfrm rot="-843120">
            <a:off x="2590800" y="3505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90" name="Text Box 22"/>
          <p:cNvSpPr txBox="1">
            <a:spLocks noChangeArrowheads="1"/>
          </p:cNvSpPr>
          <p:nvPr/>
        </p:nvSpPr>
        <p:spPr bwMode="auto">
          <a:xfrm>
            <a:off x="1066800" y="9906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5. Since small, short-lived populations are less likely to leave a fossil, the fossil record can appear 'discontinuous' or 'imperfect'</a:t>
            </a:r>
          </a:p>
        </p:txBody>
      </p:sp>
      <p:sp>
        <p:nvSpPr>
          <p:cNvPr id="32791" name="Text Box 23"/>
          <p:cNvSpPr txBox="1">
            <a:spLocks noChangeArrowheads="1"/>
          </p:cNvSpPr>
          <p:nvPr/>
        </p:nvSpPr>
        <p:spPr bwMode="auto">
          <a:xfrm>
            <a:off x="2514600" y="2286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2792" name="Text Box 24"/>
          <p:cNvSpPr txBox="1">
            <a:spLocks noChangeArrowheads="1"/>
          </p:cNvSpPr>
          <p:nvPr/>
        </p:nvSpPr>
        <p:spPr bwMode="auto">
          <a:xfrm>
            <a:off x="2971800" y="32004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2793" name="Text Box 25"/>
          <p:cNvSpPr txBox="1">
            <a:spLocks noChangeArrowheads="1"/>
          </p:cNvSpPr>
          <p:nvPr/>
        </p:nvSpPr>
        <p:spPr bwMode="auto">
          <a:xfrm>
            <a:off x="2590800" y="4953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2794" name="Oval 26"/>
          <p:cNvSpPr>
            <a:spLocks noChangeArrowheads="1"/>
          </p:cNvSpPr>
          <p:nvPr/>
        </p:nvSpPr>
        <p:spPr bwMode="auto">
          <a:xfrm>
            <a:off x="2895600" y="2743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95" name="Oval 27"/>
          <p:cNvSpPr>
            <a:spLocks noChangeArrowheads="1"/>
          </p:cNvSpPr>
          <p:nvPr/>
        </p:nvSpPr>
        <p:spPr bwMode="auto">
          <a:xfrm>
            <a:off x="3124200" y="4876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96" name="Oval 28"/>
          <p:cNvSpPr>
            <a:spLocks noChangeArrowheads="1"/>
          </p:cNvSpPr>
          <p:nvPr/>
        </p:nvSpPr>
        <p:spPr bwMode="auto">
          <a:xfrm>
            <a:off x="2971800" y="2590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97" name="Oval 29"/>
          <p:cNvSpPr>
            <a:spLocks noChangeArrowheads="1"/>
          </p:cNvSpPr>
          <p:nvPr/>
        </p:nvSpPr>
        <p:spPr bwMode="auto">
          <a:xfrm>
            <a:off x="3200400" y="5029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98" name="Oval 30"/>
          <p:cNvSpPr>
            <a:spLocks noChangeArrowheads="1"/>
          </p:cNvSpPr>
          <p:nvPr/>
        </p:nvSpPr>
        <p:spPr bwMode="auto">
          <a:xfrm>
            <a:off x="3124200" y="2362200"/>
            <a:ext cx="5334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99" name="Oval 31"/>
          <p:cNvSpPr>
            <a:spLocks noChangeArrowheads="1"/>
          </p:cNvSpPr>
          <p:nvPr/>
        </p:nvSpPr>
        <p:spPr bwMode="auto">
          <a:xfrm>
            <a:off x="3429000" y="2133600"/>
            <a:ext cx="609600" cy="533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00" name="Oval 32"/>
          <p:cNvSpPr>
            <a:spLocks noChangeArrowheads="1"/>
          </p:cNvSpPr>
          <p:nvPr/>
        </p:nvSpPr>
        <p:spPr bwMode="auto">
          <a:xfrm>
            <a:off x="3352800" y="5105400"/>
            <a:ext cx="3810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01" name="Oval 33"/>
          <p:cNvSpPr>
            <a:spLocks noChangeArrowheads="1"/>
          </p:cNvSpPr>
          <p:nvPr/>
        </p:nvSpPr>
        <p:spPr bwMode="auto">
          <a:xfrm>
            <a:off x="3581400" y="5181600"/>
            <a:ext cx="533400" cy="457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02" name="Oval 34"/>
          <p:cNvSpPr>
            <a:spLocks noChangeArrowheads="1"/>
          </p:cNvSpPr>
          <p:nvPr/>
        </p:nvSpPr>
        <p:spPr bwMode="auto">
          <a:xfrm>
            <a:off x="3886200" y="5105400"/>
            <a:ext cx="838200" cy="685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03" name="Oval 35"/>
          <p:cNvSpPr>
            <a:spLocks noChangeArrowheads="1"/>
          </p:cNvSpPr>
          <p:nvPr/>
        </p:nvSpPr>
        <p:spPr bwMode="auto">
          <a:xfrm>
            <a:off x="4114800" y="4953000"/>
            <a:ext cx="990600" cy="838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04" name="Oval 36"/>
          <p:cNvSpPr>
            <a:spLocks noChangeArrowheads="1"/>
          </p:cNvSpPr>
          <p:nvPr/>
        </p:nvSpPr>
        <p:spPr bwMode="auto">
          <a:xfrm>
            <a:off x="4648200" y="4724400"/>
            <a:ext cx="1066800" cy="1066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05" name="Oval 37"/>
          <p:cNvSpPr>
            <a:spLocks noChangeArrowheads="1"/>
          </p:cNvSpPr>
          <p:nvPr/>
        </p:nvSpPr>
        <p:spPr bwMode="auto">
          <a:xfrm>
            <a:off x="3657600" y="2057400"/>
            <a:ext cx="838200" cy="685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06" name="Oval 38"/>
          <p:cNvSpPr>
            <a:spLocks noChangeArrowheads="1"/>
          </p:cNvSpPr>
          <p:nvPr/>
        </p:nvSpPr>
        <p:spPr bwMode="auto">
          <a:xfrm>
            <a:off x="3962400" y="1981200"/>
            <a:ext cx="990600" cy="838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07" name="Oval 39"/>
          <p:cNvSpPr>
            <a:spLocks noChangeArrowheads="1"/>
          </p:cNvSpPr>
          <p:nvPr/>
        </p:nvSpPr>
        <p:spPr bwMode="auto">
          <a:xfrm>
            <a:off x="4419600" y="1905000"/>
            <a:ext cx="1066800" cy="1066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08" name="Line 40"/>
          <p:cNvSpPr>
            <a:spLocks noChangeShapeType="1"/>
          </p:cNvSpPr>
          <p:nvPr/>
        </p:nvSpPr>
        <p:spPr bwMode="auto">
          <a:xfrm>
            <a:off x="3886200" y="3048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9" name="Line 41"/>
          <p:cNvSpPr>
            <a:spLocks noChangeShapeType="1"/>
          </p:cNvSpPr>
          <p:nvPr/>
        </p:nvSpPr>
        <p:spPr bwMode="auto">
          <a:xfrm>
            <a:off x="3886200" y="4572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10" name="Oval 42"/>
          <p:cNvSpPr>
            <a:spLocks noChangeArrowheads="1"/>
          </p:cNvSpPr>
          <p:nvPr/>
        </p:nvSpPr>
        <p:spPr bwMode="auto">
          <a:xfrm>
            <a:off x="4724400" y="16764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11" name="Oval 43"/>
          <p:cNvSpPr>
            <a:spLocks noChangeArrowheads="1"/>
          </p:cNvSpPr>
          <p:nvPr/>
        </p:nvSpPr>
        <p:spPr bwMode="auto">
          <a:xfrm>
            <a:off x="5105400" y="1676400"/>
            <a:ext cx="11430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12" name="Oval 44"/>
          <p:cNvSpPr>
            <a:spLocks noChangeArrowheads="1"/>
          </p:cNvSpPr>
          <p:nvPr/>
        </p:nvSpPr>
        <p:spPr bwMode="auto">
          <a:xfrm>
            <a:off x="5410200" y="16764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13" name="Oval 45"/>
          <p:cNvSpPr>
            <a:spLocks noChangeArrowheads="1"/>
          </p:cNvSpPr>
          <p:nvPr/>
        </p:nvSpPr>
        <p:spPr bwMode="auto">
          <a:xfrm>
            <a:off x="5715000" y="16764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14" name="Oval 46"/>
          <p:cNvSpPr>
            <a:spLocks noChangeArrowheads="1"/>
          </p:cNvSpPr>
          <p:nvPr/>
        </p:nvSpPr>
        <p:spPr bwMode="auto">
          <a:xfrm>
            <a:off x="6172200" y="16764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15" name="AutoShape 47"/>
          <p:cNvSpPr>
            <a:spLocks noChangeArrowheads="1"/>
          </p:cNvSpPr>
          <p:nvPr/>
        </p:nvSpPr>
        <p:spPr bwMode="auto">
          <a:xfrm>
            <a:off x="4876800" y="2286000"/>
            <a:ext cx="2209800" cy="304800"/>
          </a:xfrm>
          <a:prstGeom prst="rightArrow">
            <a:avLst>
              <a:gd name="adj1" fmla="val 50000"/>
              <a:gd name="adj2" fmla="val 18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16" name="Oval 48"/>
          <p:cNvSpPr>
            <a:spLocks noChangeArrowheads="1"/>
          </p:cNvSpPr>
          <p:nvPr/>
        </p:nvSpPr>
        <p:spPr bwMode="auto">
          <a:xfrm>
            <a:off x="4953000" y="42672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17" name="Oval 49"/>
          <p:cNvSpPr>
            <a:spLocks noChangeArrowheads="1"/>
          </p:cNvSpPr>
          <p:nvPr/>
        </p:nvSpPr>
        <p:spPr bwMode="auto">
          <a:xfrm>
            <a:off x="5334000" y="42672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18" name="Oval 50"/>
          <p:cNvSpPr>
            <a:spLocks noChangeArrowheads="1"/>
          </p:cNvSpPr>
          <p:nvPr/>
        </p:nvSpPr>
        <p:spPr bwMode="auto">
          <a:xfrm>
            <a:off x="5638800" y="42672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19" name="Oval 51"/>
          <p:cNvSpPr>
            <a:spLocks noChangeArrowheads="1"/>
          </p:cNvSpPr>
          <p:nvPr/>
        </p:nvSpPr>
        <p:spPr bwMode="auto">
          <a:xfrm>
            <a:off x="5943600" y="42672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20" name="Oval 52"/>
          <p:cNvSpPr>
            <a:spLocks noChangeArrowheads="1"/>
          </p:cNvSpPr>
          <p:nvPr/>
        </p:nvSpPr>
        <p:spPr bwMode="auto">
          <a:xfrm>
            <a:off x="6324600" y="4267200"/>
            <a:ext cx="1066800" cy="1524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821" name="AutoShape 53"/>
          <p:cNvSpPr>
            <a:spLocks noChangeArrowheads="1"/>
          </p:cNvSpPr>
          <p:nvPr/>
        </p:nvSpPr>
        <p:spPr bwMode="auto">
          <a:xfrm>
            <a:off x="5029200" y="4953000"/>
            <a:ext cx="2057400" cy="304800"/>
          </a:xfrm>
          <a:prstGeom prst="rightArrow">
            <a:avLst>
              <a:gd name="adj1" fmla="val 50000"/>
              <a:gd name="adj2" fmla="val 1687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300790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28600" y="228600"/>
            <a:ext cx="83058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Modern Evolutionary Biology </a:t>
            </a:r>
          </a:p>
          <a:p>
            <a:pPr eaLnBrk="1" hangingPunct="1"/>
            <a:r>
              <a:rPr lang="en-US" altLang="en-US">
                <a:solidFill>
                  <a:srgbClr val="0070C0"/>
                </a:solidFill>
                <a:latin typeface="Calibri" panose="020F0502020204030204" pitchFamily="34" charset="0"/>
              </a:rPr>
              <a:t>I. Population Genetics</a:t>
            </a:r>
          </a:p>
          <a:p>
            <a:pPr eaLnBrk="1" hangingPunct="1"/>
            <a:r>
              <a:rPr lang="en-US" altLang="en-US">
                <a:solidFill>
                  <a:srgbClr val="0070C0"/>
                </a:solidFill>
                <a:latin typeface="Calibri" panose="020F0502020204030204" pitchFamily="34" charset="0"/>
              </a:rPr>
              <a:t>II. Genes and Development: "Evo-Devo" </a:t>
            </a:r>
          </a:p>
          <a:p>
            <a:pPr eaLnBrk="1" hangingPunct="1"/>
            <a:r>
              <a:rPr lang="en-US" altLang="en-US" sz="1600" b="1">
                <a:solidFill>
                  <a:srgbClr val="FF0000"/>
                </a:solidFill>
                <a:latin typeface="Calibri" panose="020F0502020204030204" pitchFamily="34" charset="0"/>
              </a:rPr>
              <a:t>   A. Overview</a:t>
            </a:r>
          </a:p>
          <a:p>
            <a:pPr eaLnBrk="1" hangingPunct="1"/>
            <a:r>
              <a:rPr lang="en-US" altLang="en-US" sz="1600" b="1">
                <a:solidFill>
                  <a:srgbClr val="FF0000"/>
                </a:solidFill>
                <a:latin typeface="Calibri" panose="020F0502020204030204" pitchFamily="34" charset="0"/>
              </a:rPr>
              <a:t>   B. Homeotic  Genes</a:t>
            </a:r>
            <a:endParaRPr lang="en-US" altLang="en-US" sz="1600" b="1">
              <a:latin typeface="Calibri" panose="020F0502020204030204" pitchFamily="34" charset="0"/>
            </a:endParaRPr>
          </a:p>
        </p:txBody>
      </p:sp>
      <p:pic>
        <p:nvPicPr>
          <p:cNvPr id="8195" name="Picture 3" descr="hox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143000"/>
            <a:ext cx="4752975"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04800" y="457200"/>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- 1972 - Eldridge and Gould - Punctuated Equilibrium</a:t>
            </a:r>
            <a:endParaRPr lang="en-US" altLang="en-US"/>
          </a:p>
          <a:p>
            <a:pPr eaLnBrk="1" hangingPunct="1">
              <a:spcBef>
                <a:spcPct val="50000"/>
              </a:spcBef>
            </a:pPr>
            <a:endParaRPr lang="en-US" altLang="en-US" sz="2000"/>
          </a:p>
        </p:txBody>
      </p:sp>
      <p:sp>
        <p:nvSpPr>
          <p:cNvPr id="33795" name="Oval 3"/>
          <p:cNvSpPr>
            <a:spLocks noChangeArrowheads="1"/>
          </p:cNvSpPr>
          <p:nvPr/>
        </p:nvSpPr>
        <p:spPr bwMode="auto">
          <a:xfrm>
            <a:off x="990600" y="2971800"/>
            <a:ext cx="762000" cy="2209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796" name="Line 4"/>
          <p:cNvSpPr>
            <a:spLocks noChangeShapeType="1"/>
          </p:cNvSpPr>
          <p:nvPr/>
        </p:nvSpPr>
        <p:spPr bwMode="auto">
          <a:xfrm>
            <a:off x="685800" y="14478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7" name="Line 5"/>
          <p:cNvSpPr>
            <a:spLocks noChangeShapeType="1"/>
          </p:cNvSpPr>
          <p:nvPr/>
        </p:nvSpPr>
        <p:spPr bwMode="auto">
          <a:xfrm>
            <a:off x="304800" y="57912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8" name="Text Box 6"/>
          <p:cNvSpPr txBox="1">
            <a:spLocks noChangeArrowheads="1"/>
          </p:cNvSpPr>
          <p:nvPr/>
        </p:nvSpPr>
        <p:spPr bwMode="auto">
          <a:xfrm>
            <a:off x="2743200" y="6019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TIME</a:t>
            </a:r>
          </a:p>
        </p:txBody>
      </p:sp>
      <p:sp>
        <p:nvSpPr>
          <p:cNvPr id="33799" name="Text Box 7"/>
          <p:cNvSpPr txBox="1">
            <a:spLocks noChangeArrowheads="1"/>
          </p:cNvSpPr>
          <p:nvPr/>
        </p:nvSpPr>
        <p:spPr bwMode="auto">
          <a:xfrm rot="-5400000">
            <a:off x="-1759743" y="2293143"/>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VARIATION</a:t>
            </a:r>
          </a:p>
        </p:txBody>
      </p:sp>
      <p:sp>
        <p:nvSpPr>
          <p:cNvPr id="33800" name="Oval 8"/>
          <p:cNvSpPr>
            <a:spLocks noChangeArrowheads="1"/>
          </p:cNvSpPr>
          <p:nvPr/>
        </p:nvSpPr>
        <p:spPr bwMode="auto">
          <a:xfrm>
            <a:off x="1295400" y="2971800"/>
            <a:ext cx="762000" cy="2209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01" name="Oval 9"/>
          <p:cNvSpPr>
            <a:spLocks noChangeArrowheads="1"/>
          </p:cNvSpPr>
          <p:nvPr/>
        </p:nvSpPr>
        <p:spPr bwMode="auto">
          <a:xfrm>
            <a:off x="1676400" y="2971800"/>
            <a:ext cx="762000" cy="2209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02" name="Oval 10"/>
          <p:cNvSpPr>
            <a:spLocks noChangeArrowheads="1"/>
          </p:cNvSpPr>
          <p:nvPr/>
        </p:nvSpPr>
        <p:spPr bwMode="auto">
          <a:xfrm>
            <a:off x="2133600" y="2971800"/>
            <a:ext cx="762000" cy="2209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03" name="AutoShape 11"/>
          <p:cNvSpPr>
            <a:spLocks noChangeArrowheads="1"/>
          </p:cNvSpPr>
          <p:nvPr/>
        </p:nvSpPr>
        <p:spPr bwMode="auto">
          <a:xfrm>
            <a:off x="1219200" y="3962400"/>
            <a:ext cx="1600200" cy="304800"/>
          </a:xfrm>
          <a:prstGeom prst="rightArrow">
            <a:avLst>
              <a:gd name="adj1" fmla="val 50000"/>
              <a:gd name="adj2" fmla="val 13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04" name="Oval 12"/>
          <p:cNvSpPr>
            <a:spLocks noChangeArrowheads="1"/>
          </p:cNvSpPr>
          <p:nvPr/>
        </p:nvSpPr>
        <p:spPr bwMode="auto">
          <a:xfrm>
            <a:off x="3048000" y="3352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05" name="Oval 13"/>
          <p:cNvSpPr>
            <a:spLocks noChangeArrowheads="1"/>
          </p:cNvSpPr>
          <p:nvPr/>
        </p:nvSpPr>
        <p:spPr bwMode="auto">
          <a:xfrm>
            <a:off x="2590800" y="2438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06" name="Oval 14"/>
          <p:cNvSpPr>
            <a:spLocks noChangeArrowheads="1"/>
          </p:cNvSpPr>
          <p:nvPr/>
        </p:nvSpPr>
        <p:spPr bwMode="auto">
          <a:xfrm>
            <a:off x="2819400" y="2819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07" name="Oval 15"/>
          <p:cNvSpPr>
            <a:spLocks noChangeArrowheads="1"/>
          </p:cNvSpPr>
          <p:nvPr/>
        </p:nvSpPr>
        <p:spPr bwMode="auto">
          <a:xfrm>
            <a:off x="2743200" y="5105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08" name="Oval 16"/>
          <p:cNvSpPr>
            <a:spLocks noChangeArrowheads="1"/>
          </p:cNvSpPr>
          <p:nvPr/>
        </p:nvSpPr>
        <p:spPr bwMode="auto">
          <a:xfrm>
            <a:off x="2895600" y="4724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09" name="AutoShape 17"/>
          <p:cNvSpPr>
            <a:spLocks noChangeArrowheads="1"/>
          </p:cNvSpPr>
          <p:nvPr/>
        </p:nvSpPr>
        <p:spPr bwMode="auto">
          <a:xfrm rot="-3449135">
            <a:off x="2286000" y="2743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10" name="AutoShape 18"/>
          <p:cNvSpPr>
            <a:spLocks noChangeArrowheads="1"/>
          </p:cNvSpPr>
          <p:nvPr/>
        </p:nvSpPr>
        <p:spPr bwMode="auto">
          <a:xfrm rot="-2733376">
            <a:off x="2438400" y="3124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11" name="AutoShape 19"/>
          <p:cNvSpPr>
            <a:spLocks noChangeArrowheads="1"/>
          </p:cNvSpPr>
          <p:nvPr/>
        </p:nvSpPr>
        <p:spPr bwMode="auto">
          <a:xfrm rot="2666624">
            <a:off x="2514600" y="4572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12" name="AutoShape 20"/>
          <p:cNvSpPr>
            <a:spLocks noChangeArrowheads="1"/>
          </p:cNvSpPr>
          <p:nvPr/>
        </p:nvSpPr>
        <p:spPr bwMode="auto">
          <a:xfrm rot="2333445">
            <a:off x="2362200" y="4953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13" name="AutoShape 21"/>
          <p:cNvSpPr>
            <a:spLocks noChangeArrowheads="1"/>
          </p:cNvSpPr>
          <p:nvPr/>
        </p:nvSpPr>
        <p:spPr bwMode="auto">
          <a:xfrm rot="-843120">
            <a:off x="2590800" y="3505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14" name="Text Box 22"/>
          <p:cNvSpPr txBox="1">
            <a:spLocks noChangeArrowheads="1"/>
          </p:cNvSpPr>
          <p:nvPr/>
        </p:nvSpPr>
        <p:spPr bwMode="auto">
          <a:xfrm>
            <a:off x="1066800" y="9906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5. Large pop's may leave a fossil....</a:t>
            </a:r>
          </a:p>
        </p:txBody>
      </p:sp>
      <p:sp>
        <p:nvSpPr>
          <p:cNvPr id="33815" name="Text Box 23"/>
          <p:cNvSpPr txBox="1">
            <a:spLocks noChangeArrowheads="1"/>
          </p:cNvSpPr>
          <p:nvPr/>
        </p:nvSpPr>
        <p:spPr bwMode="auto">
          <a:xfrm>
            <a:off x="2514600" y="2286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3816" name="Text Box 24"/>
          <p:cNvSpPr txBox="1">
            <a:spLocks noChangeArrowheads="1"/>
          </p:cNvSpPr>
          <p:nvPr/>
        </p:nvSpPr>
        <p:spPr bwMode="auto">
          <a:xfrm>
            <a:off x="2971800" y="32004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3817" name="Text Box 25"/>
          <p:cNvSpPr txBox="1">
            <a:spLocks noChangeArrowheads="1"/>
          </p:cNvSpPr>
          <p:nvPr/>
        </p:nvSpPr>
        <p:spPr bwMode="auto">
          <a:xfrm>
            <a:off x="2590800" y="4953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3818" name="Oval 26"/>
          <p:cNvSpPr>
            <a:spLocks noChangeArrowheads="1"/>
          </p:cNvSpPr>
          <p:nvPr/>
        </p:nvSpPr>
        <p:spPr bwMode="auto">
          <a:xfrm>
            <a:off x="2895600" y="2743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19" name="Oval 27"/>
          <p:cNvSpPr>
            <a:spLocks noChangeArrowheads="1"/>
          </p:cNvSpPr>
          <p:nvPr/>
        </p:nvSpPr>
        <p:spPr bwMode="auto">
          <a:xfrm>
            <a:off x="3124200" y="4876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20" name="Oval 28"/>
          <p:cNvSpPr>
            <a:spLocks noChangeArrowheads="1"/>
          </p:cNvSpPr>
          <p:nvPr/>
        </p:nvSpPr>
        <p:spPr bwMode="auto">
          <a:xfrm>
            <a:off x="2971800" y="2590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21" name="Oval 29"/>
          <p:cNvSpPr>
            <a:spLocks noChangeArrowheads="1"/>
          </p:cNvSpPr>
          <p:nvPr/>
        </p:nvSpPr>
        <p:spPr bwMode="auto">
          <a:xfrm>
            <a:off x="3200400" y="5029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22" name="Oval 30"/>
          <p:cNvSpPr>
            <a:spLocks noChangeArrowheads="1"/>
          </p:cNvSpPr>
          <p:nvPr/>
        </p:nvSpPr>
        <p:spPr bwMode="auto">
          <a:xfrm>
            <a:off x="3124200" y="2362200"/>
            <a:ext cx="5334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23" name="Oval 31"/>
          <p:cNvSpPr>
            <a:spLocks noChangeArrowheads="1"/>
          </p:cNvSpPr>
          <p:nvPr/>
        </p:nvSpPr>
        <p:spPr bwMode="auto">
          <a:xfrm>
            <a:off x="3429000" y="2133600"/>
            <a:ext cx="609600" cy="533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24" name="Oval 32"/>
          <p:cNvSpPr>
            <a:spLocks noChangeArrowheads="1"/>
          </p:cNvSpPr>
          <p:nvPr/>
        </p:nvSpPr>
        <p:spPr bwMode="auto">
          <a:xfrm>
            <a:off x="3352800" y="5105400"/>
            <a:ext cx="3810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25" name="Oval 33"/>
          <p:cNvSpPr>
            <a:spLocks noChangeArrowheads="1"/>
          </p:cNvSpPr>
          <p:nvPr/>
        </p:nvSpPr>
        <p:spPr bwMode="auto">
          <a:xfrm>
            <a:off x="3581400" y="5181600"/>
            <a:ext cx="533400" cy="457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26" name="Oval 34"/>
          <p:cNvSpPr>
            <a:spLocks noChangeArrowheads="1"/>
          </p:cNvSpPr>
          <p:nvPr/>
        </p:nvSpPr>
        <p:spPr bwMode="auto">
          <a:xfrm>
            <a:off x="3886200" y="5105400"/>
            <a:ext cx="838200" cy="685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27" name="Oval 35"/>
          <p:cNvSpPr>
            <a:spLocks noChangeArrowheads="1"/>
          </p:cNvSpPr>
          <p:nvPr/>
        </p:nvSpPr>
        <p:spPr bwMode="auto">
          <a:xfrm>
            <a:off x="4114800" y="4953000"/>
            <a:ext cx="990600" cy="838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28" name="Oval 36"/>
          <p:cNvSpPr>
            <a:spLocks noChangeArrowheads="1"/>
          </p:cNvSpPr>
          <p:nvPr/>
        </p:nvSpPr>
        <p:spPr bwMode="auto">
          <a:xfrm>
            <a:off x="4648200" y="4724400"/>
            <a:ext cx="1066800" cy="1066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29" name="Oval 37"/>
          <p:cNvSpPr>
            <a:spLocks noChangeArrowheads="1"/>
          </p:cNvSpPr>
          <p:nvPr/>
        </p:nvSpPr>
        <p:spPr bwMode="auto">
          <a:xfrm>
            <a:off x="3657600" y="2057400"/>
            <a:ext cx="838200" cy="685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30" name="Oval 38"/>
          <p:cNvSpPr>
            <a:spLocks noChangeArrowheads="1"/>
          </p:cNvSpPr>
          <p:nvPr/>
        </p:nvSpPr>
        <p:spPr bwMode="auto">
          <a:xfrm>
            <a:off x="3962400" y="1981200"/>
            <a:ext cx="990600" cy="838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31" name="Oval 39"/>
          <p:cNvSpPr>
            <a:spLocks noChangeArrowheads="1"/>
          </p:cNvSpPr>
          <p:nvPr/>
        </p:nvSpPr>
        <p:spPr bwMode="auto">
          <a:xfrm>
            <a:off x="4419600" y="1905000"/>
            <a:ext cx="1066800" cy="1066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32" name="Line 40"/>
          <p:cNvSpPr>
            <a:spLocks noChangeShapeType="1"/>
          </p:cNvSpPr>
          <p:nvPr/>
        </p:nvSpPr>
        <p:spPr bwMode="auto">
          <a:xfrm>
            <a:off x="3886200" y="3048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33" name="Line 41"/>
          <p:cNvSpPr>
            <a:spLocks noChangeShapeType="1"/>
          </p:cNvSpPr>
          <p:nvPr/>
        </p:nvSpPr>
        <p:spPr bwMode="auto">
          <a:xfrm>
            <a:off x="3886200" y="4572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34" name="Oval 42"/>
          <p:cNvSpPr>
            <a:spLocks noChangeArrowheads="1"/>
          </p:cNvSpPr>
          <p:nvPr/>
        </p:nvSpPr>
        <p:spPr bwMode="auto">
          <a:xfrm>
            <a:off x="4724400" y="16764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35" name="Oval 43"/>
          <p:cNvSpPr>
            <a:spLocks noChangeArrowheads="1"/>
          </p:cNvSpPr>
          <p:nvPr/>
        </p:nvSpPr>
        <p:spPr bwMode="auto">
          <a:xfrm>
            <a:off x="5105400" y="1676400"/>
            <a:ext cx="11430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36" name="Oval 44"/>
          <p:cNvSpPr>
            <a:spLocks noChangeArrowheads="1"/>
          </p:cNvSpPr>
          <p:nvPr/>
        </p:nvSpPr>
        <p:spPr bwMode="auto">
          <a:xfrm>
            <a:off x="5410200" y="16764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37" name="Oval 45"/>
          <p:cNvSpPr>
            <a:spLocks noChangeArrowheads="1"/>
          </p:cNvSpPr>
          <p:nvPr/>
        </p:nvSpPr>
        <p:spPr bwMode="auto">
          <a:xfrm>
            <a:off x="5715000" y="16764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38" name="Oval 46"/>
          <p:cNvSpPr>
            <a:spLocks noChangeArrowheads="1"/>
          </p:cNvSpPr>
          <p:nvPr/>
        </p:nvSpPr>
        <p:spPr bwMode="auto">
          <a:xfrm>
            <a:off x="6172200" y="16764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39" name="AutoShape 47"/>
          <p:cNvSpPr>
            <a:spLocks noChangeArrowheads="1"/>
          </p:cNvSpPr>
          <p:nvPr/>
        </p:nvSpPr>
        <p:spPr bwMode="auto">
          <a:xfrm>
            <a:off x="4876800" y="2286000"/>
            <a:ext cx="2209800" cy="304800"/>
          </a:xfrm>
          <a:prstGeom prst="rightArrow">
            <a:avLst>
              <a:gd name="adj1" fmla="val 50000"/>
              <a:gd name="adj2" fmla="val 18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40" name="Oval 48"/>
          <p:cNvSpPr>
            <a:spLocks noChangeArrowheads="1"/>
          </p:cNvSpPr>
          <p:nvPr/>
        </p:nvSpPr>
        <p:spPr bwMode="auto">
          <a:xfrm>
            <a:off x="49530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41" name="Oval 49"/>
          <p:cNvSpPr>
            <a:spLocks noChangeArrowheads="1"/>
          </p:cNvSpPr>
          <p:nvPr/>
        </p:nvSpPr>
        <p:spPr bwMode="auto">
          <a:xfrm>
            <a:off x="53340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42" name="Oval 50"/>
          <p:cNvSpPr>
            <a:spLocks noChangeArrowheads="1"/>
          </p:cNvSpPr>
          <p:nvPr/>
        </p:nvSpPr>
        <p:spPr bwMode="auto">
          <a:xfrm>
            <a:off x="56388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43" name="Oval 51"/>
          <p:cNvSpPr>
            <a:spLocks noChangeArrowheads="1"/>
          </p:cNvSpPr>
          <p:nvPr/>
        </p:nvSpPr>
        <p:spPr bwMode="auto">
          <a:xfrm>
            <a:off x="59436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44" name="Oval 52"/>
          <p:cNvSpPr>
            <a:spLocks noChangeArrowheads="1"/>
          </p:cNvSpPr>
          <p:nvPr/>
        </p:nvSpPr>
        <p:spPr bwMode="auto">
          <a:xfrm>
            <a:off x="63246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45" name="AutoShape 53"/>
          <p:cNvSpPr>
            <a:spLocks noChangeArrowheads="1"/>
          </p:cNvSpPr>
          <p:nvPr/>
        </p:nvSpPr>
        <p:spPr bwMode="auto">
          <a:xfrm>
            <a:off x="5029200" y="4953000"/>
            <a:ext cx="2057400" cy="304800"/>
          </a:xfrm>
          <a:prstGeom prst="rightArrow">
            <a:avLst>
              <a:gd name="adj1" fmla="val 50000"/>
              <a:gd name="adj2" fmla="val 1687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5343439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04800" y="457200"/>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- 1972 - Eldridge and Gould - Punctuated Equilibrium</a:t>
            </a:r>
            <a:endParaRPr lang="en-US" altLang="en-US"/>
          </a:p>
          <a:p>
            <a:pPr eaLnBrk="1" hangingPunct="1">
              <a:spcBef>
                <a:spcPct val="50000"/>
              </a:spcBef>
            </a:pPr>
            <a:endParaRPr lang="en-US" altLang="en-US" sz="2000"/>
          </a:p>
        </p:txBody>
      </p:sp>
      <p:sp>
        <p:nvSpPr>
          <p:cNvPr id="34819" name="Oval 12"/>
          <p:cNvSpPr>
            <a:spLocks noChangeArrowheads="1"/>
          </p:cNvSpPr>
          <p:nvPr/>
        </p:nvSpPr>
        <p:spPr bwMode="auto">
          <a:xfrm>
            <a:off x="3048000" y="3352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20" name="Text Box 22"/>
          <p:cNvSpPr txBox="1">
            <a:spLocks noChangeArrowheads="1"/>
          </p:cNvSpPr>
          <p:nvPr/>
        </p:nvSpPr>
        <p:spPr bwMode="auto">
          <a:xfrm>
            <a:off x="1066800" y="9906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5. Small, short-lived populations probably won't...</a:t>
            </a:r>
          </a:p>
        </p:txBody>
      </p:sp>
      <p:sp>
        <p:nvSpPr>
          <p:cNvPr id="34821" name="Line 40"/>
          <p:cNvSpPr>
            <a:spLocks noChangeShapeType="1"/>
          </p:cNvSpPr>
          <p:nvPr/>
        </p:nvSpPr>
        <p:spPr bwMode="auto">
          <a:xfrm>
            <a:off x="3886200" y="3048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2" name="Line 41"/>
          <p:cNvSpPr>
            <a:spLocks noChangeShapeType="1"/>
          </p:cNvSpPr>
          <p:nvPr/>
        </p:nvSpPr>
        <p:spPr bwMode="auto">
          <a:xfrm>
            <a:off x="3886200" y="4572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4823" name="Group 54"/>
          <p:cNvGrpSpPr>
            <a:grpSpLocks/>
          </p:cNvGrpSpPr>
          <p:nvPr/>
        </p:nvGrpSpPr>
        <p:grpSpPr bwMode="auto">
          <a:xfrm>
            <a:off x="228600" y="304800"/>
            <a:ext cx="8534400" cy="6081713"/>
            <a:chOff x="228600" y="304800"/>
            <a:chExt cx="8534400" cy="6081713"/>
          </a:xfrm>
        </p:grpSpPr>
        <p:sp>
          <p:nvSpPr>
            <p:cNvPr id="34824" name="AutoShape 18"/>
            <p:cNvSpPr>
              <a:spLocks noChangeArrowheads="1"/>
            </p:cNvSpPr>
            <p:nvPr/>
          </p:nvSpPr>
          <p:spPr bwMode="auto">
            <a:xfrm rot="-2733376">
              <a:off x="2438400" y="3124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25" name="Text Box 23"/>
            <p:cNvSpPr txBox="1">
              <a:spLocks noChangeArrowheads="1"/>
            </p:cNvSpPr>
            <p:nvPr/>
          </p:nvSpPr>
          <p:spPr bwMode="auto">
            <a:xfrm>
              <a:off x="2514600" y="2286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4826" name="Oval 26"/>
            <p:cNvSpPr>
              <a:spLocks noChangeArrowheads="1"/>
            </p:cNvSpPr>
            <p:nvPr/>
          </p:nvSpPr>
          <p:spPr bwMode="auto">
            <a:xfrm>
              <a:off x="2895600" y="2743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34827" name="Group 53"/>
            <p:cNvGrpSpPr>
              <a:grpSpLocks/>
            </p:cNvGrpSpPr>
            <p:nvPr/>
          </p:nvGrpSpPr>
          <p:grpSpPr bwMode="auto">
            <a:xfrm>
              <a:off x="228600" y="304800"/>
              <a:ext cx="8534400" cy="6081713"/>
              <a:chOff x="228600" y="304800"/>
              <a:chExt cx="8534400" cy="6081713"/>
            </a:xfrm>
          </p:grpSpPr>
          <p:sp>
            <p:nvSpPr>
              <p:cNvPr id="34828" name="Oval 3"/>
              <p:cNvSpPr>
                <a:spLocks noChangeArrowheads="1"/>
              </p:cNvSpPr>
              <p:nvPr/>
            </p:nvSpPr>
            <p:spPr bwMode="auto">
              <a:xfrm>
                <a:off x="990600" y="2971800"/>
                <a:ext cx="762000" cy="2209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29" name="Line 4"/>
              <p:cNvSpPr>
                <a:spLocks noChangeShapeType="1"/>
              </p:cNvSpPr>
              <p:nvPr/>
            </p:nvSpPr>
            <p:spPr bwMode="auto">
              <a:xfrm>
                <a:off x="685800" y="14478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0" name="Line 5"/>
              <p:cNvSpPr>
                <a:spLocks noChangeShapeType="1"/>
              </p:cNvSpPr>
              <p:nvPr/>
            </p:nvSpPr>
            <p:spPr bwMode="auto">
              <a:xfrm>
                <a:off x="304800" y="57912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Text Box 6"/>
              <p:cNvSpPr txBox="1">
                <a:spLocks noChangeArrowheads="1"/>
              </p:cNvSpPr>
              <p:nvPr/>
            </p:nvSpPr>
            <p:spPr bwMode="auto">
              <a:xfrm>
                <a:off x="2743200" y="6019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TIME</a:t>
                </a:r>
              </a:p>
            </p:txBody>
          </p:sp>
          <p:sp>
            <p:nvSpPr>
              <p:cNvPr id="34832" name="Text Box 7"/>
              <p:cNvSpPr txBox="1">
                <a:spLocks noChangeArrowheads="1"/>
              </p:cNvSpPr>
              <p:nvPr/>
            </p:nvSpPr>
            <p:spPr bwMode="auto">
              <a:xfrm rot="-5400000">
                <a:off x="-1759743" y="2293143"/>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VARIATION</a:t>
                </a:r>
              </a:p>
            </p:txBody>
          </p:sp>
          <p:sp>
            <p:nvSpPr>
              <p:cNvPr id="34833" name="Oval 8"/>
              <p:cNvSpPr>
                <a:spLocks noChangeArrowheads="1"/>
              </p:cNvSpPr>
              <p:nvPr/>
            </p:nvSpPr>
            <p:spPr bwMode="auto">
              <a:xfrm>
                <a:off x="1295400" y="2971800"/>
                <a:ext cx="762000" cy="2209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34" name="Oval 9"/>
              <p:cNvSpPr>
                <a:spLocks noChangeArrowheads="1"/>
              </p:cNvSpPr>
              <p:nvPr/>
            </p:nvSpPr>
            <p:spPr bwMode="auto">
              <a:xfrm>
                <a:off x="1676400" y="2971800"/>
                <a:ext cx="762000" cy="2209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35" name="Oval 10"/>
              <p:cNvSpPr>
                <a:spLocks noChangeArrowheads="1"/>
              </p:cNvSpPr>
              <p:nvPr/>
            </p:nvSpPr>
            <p:spPr bwMode="auto">
              <a:xfrm>
                <a:off x="2133600" y="2971800"/>
                <a:ext cx="762000" cy="2209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36" name="AutoShape 11"/>
              <p:cNvSpPr>
                <a:spLocks noChangeArrowheads="1"/>
              </p:cNvSpPr>
              <p:nvPr/>
            </p:nvSpPr>
            <p:spPr bwMode="auto">
              <a:xfrm>
                <a:off x="1219200" y="3962400"/>
                <a:ext cx="1600200" cy="304800"/>
              </a:xfrm>
              <a:prstGeom prst="rightArrow">
                <a:avLst>
                  <a:gd name="adj1" fmla="val 50000"/>
                  <a:gd name="adj2" fmla="val 13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37" name="Oval 13"/>
              <p:cNvSpPr>
                <a:spLocks noChangeArrowheads="1"/>
              </p:cNvSpPr>
              <p:nvPr/>
            </p:nvSpPr>
            <p:spPr bwMode="auto">
              <a:xfrm>
                <a:off x="2590800" y="2438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38" name="Oval 14"/>
              <p:cNvSpPr>
                <a:spLocks noChangeArrowheads="1"/>
              </p:cNvSpPr>
              <p:nvPr/>
            </p:nvSpPr>
            <p:spPr bwMode="auto">
              <a:xfrm>
                <a:off x="2819400" y="2819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39" name="Oval 15"/>
              <p:cNvSpPr>
                <a:spLocks noChangeArrowheads="1"/>
              </p:cNvSpPr>
              <p:nvPr/>
            </p:nvSpPr>
            <p:spPr bwMode="auto">
              <a:xfrm>
                <a:off x="2743200" y="5105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40" name="Oval 16"/>
              <p:cNvSpPr>
                <a:spLocks noChangeArrowheads="1"/>
              </p:cNvSpPr>
              <p:nvPr/>
            </p:nvSpPr>
            <p:spPr bwMode="auto">
              <a:xfrm>
                <a:off x="2895600" y="4724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41" name="AutoShape 17"/>
              <p:cNvSpPr>
                <a:spLocks noChangeArrowheads="1"/>
              </p:cNvSpPr>
              <p:nvPr/>
            </p:nvSpPr>
            <p:spPr bwMode="auto">
              <a:xfrm rot="-3449135">
                <a:off x="2286000" y="2743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42" name="AutoShape 19"/>
              <p:cNvSpPr>
                <a:spLocks noChangeArrowheads="1"/>
              </p:cNvSpPr>
              <p:nvPr/>
            </p:nvSpPr>
            <p:spPr bwMode="auto">
              <a:xfrm rot="2666624">
                <a:off x="2514600" y="4572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43" name="AutoShape 20"/>
              <p:cNvSpPr>
                <a:spLocks noChangeArrowheads="1"/>
              </p:cNvSpPr>
              <p:nvPr/>
            </p:nvSpPr>
            <p:spPr bwMode="auto">
              <a:xfrm rot="2333445">
                <a:off x="2362200" y="4953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44" name="AutoShape 21"/>
              <p:cNvSpPr>
                <a:spLocks noChangeArrowheads="1"/>
              </p:cNvSpPr>
              <p:nvPr/>
            </p:nvSpPr>
            <p:spPr bwMode="auto">
              <a:xfrm rot="-843120">
                <a:off x="2590800" y="3505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45" name="Text Box 24"/>
              <p:cNvSpPr txBox="1">
                <a:spLocks noChangeArrowheads="1"/>
              </p:cNvSpPr>
              <p:nvPr/>
            </p:nvSpPr>
            <p:spPr bwMode="auto">
              <a:xfrm>
                <a:off x="2971800" y="32004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4846" name="Text Box 25"/>
              <p:cNvSpPr txBox="1">
                <a:spLocks noChangeArrowheads="1"/>
              </p:cNvSpPr>
              <p:nvPr/>
            </p:nvSpPr>
            <p:spPr bwMode="auto">
              <a:xfrm>
                <a:off x="2590800" y="4953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4847" name="Oval 27"/>
              <p:cNvSpPr>
                <a:spLocks noChangeArrowheads="1"/>
              </p:cNvSpPr>
              <p:nvPr/>
            </p:nvSpPr>
            <p:spPr bwMode="auto">
              <a:xfrm>
                <a:off x="3124200" y="4876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48" name="Oval 28"/>
              <p:cNvSpPr>
                <a:spLocks noChangeArrowheads="1"/>
              </p:cNvSpPr>
              <p:nvPr/>
            </p:nvSpPr>
            <p:spPr bwMode="auto">
              <a:xfrm>
                <a:off x="2971800" y="2590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49" name="Oval 29"/>
              <p:cNvSpPr>
                <a:spLocks noChangeArrowheads="1"/>
              </p:cNvSpPr>
              <p:nvPr/>
            </p:nvSpPr>
            <p:spPr bwMode="auto">
              <a:xfrm>
                <a:off x="3200400" y="5029200"/>
                <a:ext cx="381000" cy="304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50" name="Oval 30"/>
              <p:cNvSpPr>
                <a:spLocks noChangeArrowheads="1"/>
              </p:cNvSpPr>
              <p:nvPr/>
            </p:nvSpPr>
            <p:spPr bwMode="auto">
              <a:xfrm>
                <a:off x="3124200" y="2362200"/>
                <a:ext cx="5334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51" name="Oval 31"/>
              <p:cNvSpPr>
                <a:spLocks noChangeArrowheads="1"/>
              </p:cNvSpPr>
              <p:nvPr/>
            </p:nvSpPr>
            <p:spPr bwMode="auto">
              <a:xfrm>
                <a:off x="3429000" y="2133600"/>
                <a:ext cx="609600" cy="533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52" name="Oval 32"/>
              <p:cNvSpPr>
                <a:spLocks noChangeArrowheads="1"/>
              </p:cNvSpPr>
              <p:nvPr/>
            </p:nvSpPr>
            <p:spPr bwMode="auto">
              <a:xfrm>
                <a:off x="3352800" y="5105400"/>
                <a:ext cx="3810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53" name="Oval 33"/>
              <p:cNvSpPr>
                <a:spLocks noChangeArrowheads="1"/>
              </p:cNvSpPr>
              <p:nvPr/>
            </p:nvSpPr>
            <p:spPr bwMode="auto">
              <a:xfrm>
                <a:off x="3581400" y="5181600"/>
                <a:ext cx="533400" cy="457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54" name="Oval 34"/>
              <p:cNvSpPr>
                <a:spLocks noChangeArrowheads="1"/>
              </p:cNvSpPr>
              <p:nvPr/>
            </p:nvSpPr>
            <p:spPr bwMode="auto">
              <a:xfrm>
                <a:off x="3886200" y="5105400"/>
                <a:ext cx="838200" cy="685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55" name="Oval 35"/>
              <p:cNvSpPr>
                <a:spLocks noChangeArrowheads="1"/>
              </p:cNvSpPr>
              <p:nvPr/>
            </p:nvSpPr>
            <p:spPr bwMode="auto">
              <a:xfrm>
                <a:off x="4114800" y="4953000"/>
                <a:ext cx="990600" cy="8382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56" name="Oval 36"/>
              <p:cNvSpPr>
                <a:spLocks noChangeArrowheads="1"/>
              </p:cNvSpPr>
              <p:nvPr/>
            </p:nvSpPr>
            <p:spPr bwMode="auto">
              <a:xfrm>
                <a:off x="4648200" y="4724400"/>
                <a:ext cx="1066800" cy="1066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57" name="Oval 37"/>
              <p:cNvSpPr>
                <a:spLocks noChangeArrowheads="1"/>
              </p:cNvSpPr>
              <p:nvPr/>
            </p:nvSpPr>
            <p:spPr bwMode="auto">
              <a:xfrm>
                <a:off x="3657600" y="2057400"/>
                <a:ext cx="838200" cy="685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58" name="Oval 38"/>
              <p:cNvSpPr>
                <a:spLocks noChangeArrowheads="1"/>
              </p:cNvSpPr>
              <p:nvPr/>
            </p:nvSpPr>
            <p:spPr bwMode="auto">
              <a:xfrm>
                <a:off x="3962400" y="1981200"/>
                <a:ext cx="990600" cy="838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59" name="Oval 39"/>
              <p:cNvSpPr>
                <a:spLocks noChangeArrowheads="1"/>
              </p:cNvSpPr>
              <p:nvPr/>
            </p:nvSpPr>
            <p:spPr bwMode="auto">
              <a:xfrm>
                <a:off x="4419600" y="1905000"/>
                <a:ext cx="1066800" cy="1066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60" name="Oval 42"/>
              <p:cNvSpPr>
                <a:spLocks noChangeArrowheads="1"/>
              </p:cNvSpPr>
              <p:nvPr/>
            </p:nvSpPr>
            <p:spPr bwMode="auto">
              <a:xfrm>
                <a:off x="4724400" y="16764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61" name="Oval 43"/>
              <p:cNvSpPr>
                <a:spLocks noChangeArrowheads="1"/>
              </p:cNvSpPr>
              <p:nvPr/>
            </p:nvSpPr>
            <p:spPr bwMode="auto">
              <a:xfrm>
                <a:off x="5105400" y="1676400"/>
                <a:ext cx="11430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62" name="Oval 44"/>
              <p:cNvSpPr>
                <a:spLocks noChangeArrowheads="1"/>
              </p:cNvSpPr>
              <p:nvPr/>
            </p:nvSpPr>
            <p:spPr bwMode="auto">
              <a:xfrm>
                <a:off x="5410200" y="16764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63" name="Oval 45"/>
              <p:cNvSpPr>
                <a:spLocks noChangeArrowheads="1"/>
              </p:cNvSpPr>
              <p:nvPr/>
            </p:nvSpPr>
            <p:spPr bwMode="auto">
              <a:xfrm>
                <a:off x="5715000" y="16764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64" name="Oval 46"/>
              <p:cNvSpPr>
                <a:spLocks noChangeArrowheads="1"/>
              </p:cNvSpPr>
              <p:nvPr/>
            </p:nvSpPr>
            <p:spPr bwMode="auto">
              <a:xfrm>
                <a:off x="6172200" y="16764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65" name="AutoShape 47"/>
              <p:cNvSpPr>
                <a:spLocks noChangeArrowheads="1"/>
              </p:cNvSpPr>
              <p:nvPr/>
            </p:nvSpPr>
            <p:spPr bwMode="auto">
              <a:xfrm>
                <a:off x="4876800" y="2286000"/>
                <a:ext cx="2209800" cy="304800"/>
              </a:xfrm>
              <a:prstGeom prst="rightArrow">
                <a:avLst>
                  <a:gd name="adj1" fmla="val 50000"/>
                  <a:gd name="adj2" fmla="val 18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66" name="Oval 48"/>
              <p:cNvSpPr>
                <a:spLocks noChangeArrowheads="1"/>
              </p:cNvSpPr>
              <p:nvPr/>
            </p:nvSpPr>
            <p:spPr bwMode="auto">
              <a:xfrm>
                <a:off x="49530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67" name="Oval 49"/>
              <p:cNvSpPr>
                <a:spLocks noChangeArrowheads="1"/>
              </p:cNvSpPr>
              <p:nvPr/>
            </p:nvSpPr>
            <p:spPr bwMode="auto">
              <a:xfrm>
                <a:off x="53340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68" name="Oval 50"/>
              <p:cNvSpPr>
                <a:spLocks noChangeArrowheads="1"/>
              </p:cNvSpPr>
              <p:nvPr/>
            </p:nvSpPr>
            <p:spPr bwMode="auto">
              <a:xfrm>
                <a:off x="56388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69" name="Oval 51"/>
              <p:cNvSpPr>
                <a:spLocks noChangeArrowheads="1"/>
              </p:cNvSpPr>
              <p:nvPr/>
            </p:nvSpPr>
            <p:spPr bwMode="auto">
              <a:xfrm>
                <a:off x="59436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70" name="Oval 52"/>
              <p:cNvSpPr>
                <a:spLocks noChangeArrowheads="1"/>
              </p:cNvSpPr>
              <p:nvPr/>
            </p:nvSpPr>
            <p:spPr bwMode="auto">
              <a:xfrm>
                <a:off x="63246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71" name="AutoShape 53"/>
              <p:cNvSpPr>
                <a:spLocks noChangeArrowheads="1"/>
              </p:cNvSpPr>
              <p:nvPr/>
            </p:nvSpPr>
            <p:spPr bwMode="auto">
              <a:xfrm>
                <a:off x="5029200" y="4953000"/>
                <a:ext cx="2057400" cy="304800"/>
              </a:xfrm>
              <a:prstGeom prst="rightArrow">
                <a:avLst>
                  <a:gd name="adj1" fmla="val 50000"/>
                  <a:gd name="adj2" fmla="val 1687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spTree>
    <p:extLst>
      <p:ext uri="{BB962C8B-B14F-4D97-AF65-F5344CB8AC3E}">
        <p14:creationId xmlns:p14="http://schemas.microsoft.com/office/powerpoint/2010/main" val="20383225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04800" y="457200"/>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- 1972 - Eldridge and Gould - Punctuated Equilibrium</a:t>
            </a:r>
            <a:endParaRPr lang="en-US" altLang="en-US"/>
          </a:p>
          <a:p>
            <a:pPr eaLnBrk="1" hangingPunct="1">
              <a:spcBef>
                <a:spcPct val="50000"/>
              </a:spcBef>
            </a:pPr>
            <a:endParaRPr lang="en-US" altLang="en-US" sz="2000"/>
          </a:p>
        </p:txBody>
      </p:sp>
      <p:sp>
        <p:nvSpPr>
          <p:cNvPr id="35843" name="Oval 3"/>
          <p:cNvSpPr>
            <a:spLocks noChangeArrowheads="1"/>
          </p:cNvSpPr>
          <p:nvPr/>
        </p:nvSpPr>
        <p:spPr bwMode="auto">
          <a:xfrm>
            <a:off x="990600" y="2971800"/>
            <a:ext cx="762000" cy="2209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44" name="Line 4"/>
          <p:cNvSpPr>
            <a:spLocks noChangeShapeType="1"/>
          </p:cNvSpPr>
          <p:nvPr/>
        </p:nvSpPr>
        <p:spPr bwMode="auto">
          <a:xfrm>
            <a:off x="685800" y="14478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5" name="Line 5"/>
          <p:cNvSpPr>
            <a:spLocks noChangeShapeType="1"/>
          </p:cNvSpPr>
          <p:nvPr/>
        </p:nvSpPr>
        <p:spPr bwMode="auto">
          <a:xfrm>
            <a:off x="304800" y="57912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6" name="Text Box 6"/>
          <p:cNvSpPr txBox="1">
            <a:spLocks noChangeArrowheads="1"/>
          </p:cNvSpPr>
          <p:nvPr/>
        </p:nvSpPr>
        <p:spPr bwMode="auto">
          <a:xfrm>
            <a:off x="2743200" y="6019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TIME</a:t>
            </a:r>
          </a:p>
        </p:txBody>
      </p:sp>
      <p:sp>
        <p:nvSpPr>
          <p:cNvPr id="35847" name="Text Box 7"/>
          <p:cNvSpPr txBox="1">
            <a:spLocks noChangeArrowheads="1"/>
          </p:cNvSpPr>
          <p:nvPr/>
        </p:nvSpPr>
        <p:spPr bwMode="auto">
          <a:xfrm rot="-5400000">
            <a:off x="-1759743" y="2293143"/>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VARIATION</a:t>
            </a:r>
          </a:p>
        </p:txBody>
      </p:sp>
      <p:sp>
        <p:nvSpPr>
          <p:cNvPr id="35848" name="Oval 8"/>
          <p:cNvSpPr>
            <a:spLocks noChangeArrowheads="1"/>
          </p:cNvSpPr>
          <p:nvPr/>
        </p:nvSpPr>
        <p:spPr bwMode="auto">
          <a:xfrm>
            <a:off x="1295400" y="2971800"/>
            <a:ext cx="762000" cy="2209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49" name="Oval 9"/>
          <p:cNvSpPr>
            <a:spLocks noChangeArrowheads="1"/>
          </p:cNvSpPr>
          <p:nvPr/>
        </p:nvSpPr>
        <p:spPr bwMode="auto">
          <a:xfrm>
            <a:off x="1676400" y="2971800"/>
            <a:ext cx="762000" cy="2209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50" name="Oval 10"/>
          <p:cNvSpPr>
            <a:spLocks noChangeArrowheads="1"/>
          </p:cNvSpPr>
          <p:nvPr/>
        </p:nvSpPr>
        <p:spPr bwMode="auto">
          <a:xfrm>
            <a:off x="2133600" y="2971800"/>
            <a:ext cx="762000" cy="2209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51" name="AutoShape 11"/>
          <p:cNvSpPr>
            <a:spLocks noChangeArrowheads="1"/>
          </p:cNvSpPr>
          <p:nvPr/>
        </p:nvSpPr>
        <p:spPr bwMode="auto">
          <a:xfrm>
            <a:off x="1219200" y="3962400"/>
            <a:ext cx="1600200" cy="304800"/>
          </a:xfrm>
          <a:prstGeom prst="rightArrow">
            <a:avLst>
              <a:gd name="adj1" fmla="val 50000"/>
              <a:gd name="adj2" fmla="val 13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52" name="Oval 12"/>
          <p:cNvSpPr>
            <a:spLocks noChangeArrowheads="1"/>
          </p:cNvSpPr>
          <p:nvPr/>
        </p:nvSpPr>
        <p:spPr bwMode="auto">
          <a:xfrm>
            <a:off x="3048000" y="3352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53" name="Oval 13"/>
          <p:cNvSpPr>
            <a:spLocks noChangeArrowheads="1"/>
          </p:cNvSpPr>
          <p:nvPr/>
        </p:nvSpPr>
        <p:spPr bwMode="auto">
          <a:xfrm>
            <a:off x="2590800" y="2438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54" name="Oval 14"/>
          <p:cNvSpPr>
            <a:spLocks noChangeArrowheads="1"/>
          </p:cNvSpPr>
          <p:nvPr/>
        </p:nvSpPr>
        <p:spPr bwMode="auto">
          <a:xfrm>
            <a:off x="2819400" y="2819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55" name="Oval 15"/>
          <p:cNvSpPr>
            <a:spLocks noChangeArrowheads="1"/>
          </p:cNvSpPr>
          <p:nvPr/>
        </p:nvSpPr>
        <p:spPr bwMode="auto">
          <a:xfrm>
            <a:off x="2743200" y="5105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56" name="Oval 16"/>
          <p:cNvSpPr>
            <a:spLocks noChangeArrowheads="1"/>
          </p:cNvSpPr>
          <p:nvPr/>
        </p:nvSpPr>
        <p:spPr bwMode="auto">
          <a:xfrm>
            <a:off x="2895600" y="4724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57" name="AutoShape 17"/>
          <p:cNvSpPr>
            <a:spLocks noChangeArrowheads="1"/>
          </p:cNvSpPr>
          <p:nvPr/>
        </p:nvSpPr>
        <p:spPr bwMode="auto">
          <a:xfrm rot="-3449135">
            <a:off x="2286000" y="2743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58" name="AutoShape 18"/>
          <p:cNvSpPr>
            <a:spLocks noChangeArrowheads="1"/>
          </p:cNvSpPr>
          <p:nvPr/>
        </p:nvSpPr>
        <p:spPr bwMode="auto">
          <a:xfrm rot="-2733376">
            <a:off x="2438400" y="3124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59" name="AutoShape 19"/>
          <p:cNvSpPr>
            <a:spLocks noChangeArrowheads="1"/>
          </p:cNvSpPr>
          <p:nvPr/>
        </p:nvSpPr>
        <p:spPr bwMode="auto">
          <a:xfrm rot="2666624">
            <a:off x="2514600" y="4572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60" name="AutoShape 20"/>
          <p:cNvSpPr>
            <a:spLocks noChangeArrowheads="1"/>
          </p:cNvSpPr>
          <p:nvPr/>
        </p:nvSpPr>
        <p:spPr bwMode="auto">
          <a:xfrm rot="2333445">
            <a:off x="2362200" y="4953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61" name="AutoShape 21"/>
          <p:cNvSpPr>
            <a:spLocks noChangeArrowheads="1"/>
          </p:cNvSpPr>
          <p:nvPr/>
        </p:nvSpPr>
        <p:spPr bwMode="auto">
          <a:xfrm rot="-843120">
            <a:off x="2590800" y="3505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62" name="Text Box 22"/>
          <p:cNvSpPr txBox="1">
            <a:spLocks noChangeArrowheads="1"/>
          </p:cNvSpPr>
          <p:nvPr/>
        </p:nvSpPr>
        <p:spPr bwMode="auto">
          <a:xfrm>
            <a:off x="1066800" y="9906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6. So, the discontinuity  in the fossil record is an expected result of our modern understanding of how evolution and speciation occur... </a:t>
            </a:r>
          </a:p>
        </p:txBody>
      </p:sp>
      <p:sp>
        <p:nvSpPr>
          <p:cNvPr id="35863" name="Text Box 23"/>
          <p:cNvSpPr txBox="1">
            <a:spLocks noChangeArrowheads="1"/>
          </p:cNvSpPr>
          <p:nvPr/>
        </p:nvSpPr>
        <p:spPr bwMode="auto">
          <a:xfrm>
            <a:off x="2514600" y="2286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5864" name="Text Box 24"/>
          <p:cNvSpPr txBox="1">
            <a:spLocks noChangeArrowheads="1"/>
          </p:cNvSpPr>
          <p:nvPr/>
        </p:nvSpPr>
        <p:spPr bwMode="auto">
          <a:xfrm>
            <a:off x="2971800" y="32004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5865" name="Text Box 25"/>
          <p:cNvSpPr txBox="1">
            <a:spLocks noChangeArrowheads="1"/>
          </p:cNvSpPr>
          <p:nvPr/>
        </p:nvSpPr>
        <p:spPr bwMode="auto">
          <a:xfrm>
            <a:off x="2590800" y="4953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5866" name="Oval 26"/>
          <p:cNvSpPr>
            <a:spLocks noChangeArrowheads="1"/>
          </p:cNvSpPr>
          <p:nvPr/>
        </p:nvSpPr>
        <p:spPr bwMode="auto">
          <a:xfrm>
            <a:off x="2895600" y="2743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67" name="Oval 27"/>
          <p:cNvSpPr>
            <a:spLocks noChangeArrowheads="1"/>
          </p:cNvSpPr>
          <p:nvPr/>
        </p:nvSpPr>
        <p:spPr bwMode="auto">
          <a:xfrm>
            <a:off x="3124200" y="4876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68" name="Oval 28"/>
          <p:cNvSpPr>
            <a:spLocks noChangeArrowheads="1"/>
          </p:cNvSpPr>
          <p:nvPr/>
        </p:nvSpPr>
        <p:spPr bwMode="auto">
          <a:xfrm>
            <a:off x="2971800" y="2590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69" name="Oval 29"/>
          <p:cNvSpPr>
            <a:spLocks noChangeArrowheads="1"/>
          </p:cNvSpPr>
          <p:nvPr/>
        </p:nvSpPr>
        <p:spPr bwMode="auto">
          <a:xfrm>
            <a:off x="3200400" y="5029200"/>
            <a:ext cx="381000" cy="304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0" name="Oval 30"/>
          <p:cNvSpPr>
            <a:spLocks noChangeArrowheads="1"/>
          </p:cNvSpPr>
          <p:nvPr/>
        </p:nvSpPr>
        <p:spPr bwMode="auto">
          <a:xfrm>
            <a:off x="3124200" y="2362200"/>
            <a:ext cx="5334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1" name="Oval 31"/>
          <p:cNvSpPr>
            <a:spLocks noChangeArrowheads="1"/>
          </p:cNvSpPr>
          <p:nvPr/>
        </p:nvSpPr>
        <p:spPr bwMode="auto">
          <a:xfrm>
            <a:off x="3429000" y="2133600"/>
            <a:ext cx="609600" cy="533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2" name="Oval 32"/>
          <p:cNvSpPr>
            <a:spLocks noChangeArrowheads="1"/>
          </p:cNvSpPr>
          <p:nvPr/>
        </p:nvSpPr>
        <p:spPr bwMode="auto">
          <a:xfrm>
            <a:off x="3352800" y="5105400"/>
            <a:ext cx="3810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3" name="Oval 33"/>
          <p:cNvSpPr>
            <a:spLocks noChangeArrowheads="1"/>
          </p:cNvSpPr>
          <p:nvPr/>
        </p:nvSpPr>
        <p:spPr bwMode="auto">
          <a:xfrm>
            <a:off x="3581400" y="5181600"/>
            <a:ext cx="533400" cy="457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4" name="Oval 34"/>
          <p:cNvSpPr>
            <a:spLocks noChangeArrowheads="1"/>
          </p:cNvSpPr>
          <p:nvPr/>
        </p:nvSpPr>
        <p:spPr bwMode="auto">
          <a:xfrm>
            <a:off x="3886200" y="5105400"/>
            <a:ext cx="838200" cy="685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5" name="Oval 35"/>
          <p:cNvSpPr>
            <a:spLocks noChangeArrowheads="1"/>
          </p:cNvSpPr>
          <p:nvPr/>
        </p:nvSpPr>
        <p:spPr bwMode="auto">
          <a:xfrm>
            <a:off x="4114800" y="4953000"/>
            <a:ext cx="990600" cy="8382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6" name="Oval 36"/>
          <p:cNvSpPr>
            <a:spLocks noChangeArrowheads="1"/>
          </p:cNvSpPr>
          <p:nvPr/>
        </p:nvSpPr>
        <p:spPr bwMode="auto">
          <a:xfrm>
            <a:off x="4648200" y="4724400"/>
            <a:ext cx="1066800" cy="1066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7" name="Oval 37"/>
          <p:cNvSpPr>
            <a:spLocks noChangeArrowheads="1"/>
          </p:cNvSpPr>
          <p:nvPr/>
        </p:nvSpPr>
        <p:spPr bwMode="auto">
          <a:xfrm>
            <a:off x="3657600" y="2057400"/>
            <a:ext cx="838200" cy="685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8" name="Oval 38"/>
          <p:cNvSpPr>
            <a:spLocks noChangeArrowheads="1"/>
          </p:cNvSpPr>
          <p:nvPr/>
        </p:nvSpPr>
        <p:spPr bwMode="auto">
          <a:xfrm>
            <a:off x="3962400" y="1981200"/>
            <a:ext cx="990600" cy="838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9" name="Oval 39"/>
          <p:cNvSpPr>
            <a:spLocks noChangeArrowheads="1"/>
          </p:cNvSpPr>
          <p:nvPr/>
        </p:nvSpPr>
        <p:spPr bwMode="auto">
          <a:xfrm>
            <a:off x="4419600" y="1905000"/>
            <a:ext cx="1066800" cy="1066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0" name="Line 40"/>
          <p:cNvSpPr>
            <a:spLocks noChangeShapeType="1"/>
          </p:cNvSpPr>
          <p:nvPr/>
        </p:nvSpPr>
        <p:spPr bwMode="auto">
          <a:xfrm>
            <a:off x="3886200" y="3048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81" name="Line 41"/>
          <p:cNvSpPr>
            <a:spLocks noChangeShapeType="1"/>
          </p:cNvSpPr>
          <p:nvPr/>
        </p:nvSpPr>
        <p:spPr bwMode="auto">
          <a:xfrm>
            <a:off x="3886200" y="4572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82" name="Oval 42"/>
          <p:cNvSpPr>
            <a:spLocks noChangeArrowheads="1"/>
          </p:cNvSpPr>
          <p:nvPr/>
        </p:nvSpPr>
        <p:spPr bwMode="auto">
          <a:xfrm>
            <a:off x="4724400" y="16764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3" name="Oval 43"/>
          <p:cNvSpPr>
            <a:spLocks noChangeArrowheads="1"/>
          </p:cNvSpPr>
          <p:nvPr/>
        </p:nvSpPr>
        <p:spPr bwMode="auto">
          <a:xfrm>
            <a:off x="5105400" y="1676400"/>
            <a:ext cx="11430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4" name="Oval 44"/>
          <p:cNvSpPr>
            <a:spLocks noChangeArrowheads="1"/>
          </p:cNvSpPr>
          <p:nvPr/>
        </p:nvSpPr>
        <p:spPr bwMode="auto">
          <a:xfrm>
            <a:off x="5410200" y="16764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5" name="Oval 45"/>
          <p:cNvSpPr>
            <a:spLocks noChangeArrowheads="1"/>
          </p:cNvSpPr>
          <p:nvPr/>
        </p:nvSpPr>
        <p:spPr bwMode="auto">
          <a:xfrm>
            <a:off x="5715000" y="16764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6" name="Oval 46"/>
          <p:cNvSpPr>
            <a:spLocks noChangeArrowheads="1"/>
          </p:cNvSpPr>
          <p:nvPr/>
        </p:nvSpPr>
        <p:spPr bwMode="auto">
          <a:xfrm>
            <a:off x="6172200" y="16764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7" name="AutoShape 47"/>
          <p:cNvSpPr>
            <a:spLocks noChangeArrowheads="1"/>
          </p:cNvSpPr>
          <p:nvPr/>
        </p:nvSpPr>
        <p:spPr bwMode="auto">
          <a:xfrm>
            <a:off x="4876800" y="2286000"/>
            <a:ext cx="2209800" cy="304800"/>
          </a:xfrm>
          <a:prstGeom prst="rightArrow">
            <a:avLst>
              <a:gd name="adj1" fmla="val 50000"/>
              <a:gd name="adj2" fmla="val 18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8" name="Oval 48"/>
          <p:cNvSpPr>
            <a:spLocks noChangeArrowheads="1"/>
          </p:cNvSpPr>
          <p:nvPr/>
        </p:nvSpPr>
        <p:spPr bwMode="auto">
          <a:xfrm>
            <a:off x="49530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9" name="Oval 49"/>
          <p:cNvSpPr>
            <a:spLocks noChangeArrowheads="1"/>
          </p:cNvSpPr>
          <p:nvPr/>
        </p:nvSpPr>
        <p:spPr bwMode="auto">
          <a:xfrm>
            <a:off x="53340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90" name="Oval 50"/>
          <p:cNvSpPr>
            <a:spLocks noChangeArrowheads="1"/>
          </p:cNvSpPr>
          <p:nvPr/>
        </p:nvSpPr>
        <p:spPr bwMode="auto">
          <a:xfrm>
            <a:off x="56388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91" name="Oval 51"/>
          <p:cNvSpPr>
            <a:spLocks noChangeArrowheads="1"/>
          </p:cNvSpPr>
          <p:nvPr/>
        </p:nvSpPr>
        <p:spPr bwMode="auto">
          <a:xfrm>
            <a:off x="59436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92" name="Oval 52"/>
          <p:cNvSpPr>
            <a:spLocks noChangeArrowheads="1"/>
          </p:cNvSpPr>
          <p:nvPr/>
        </p:nvSpPr>
        <p:spPr bwMode="auto">
          <a:xfrm>
            <a:off x="63246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93" name="AutoShape 53"/>
          <p:cNvSpPr>
            <a:spLocks noChangeArrowheads="1"/>
          </p:cNvSpPr>
          <p:nvPr/>
        </p:nvSpPr>
        <p:spPr bwMode="auto">
          <a:xfrm>
            <a:off x="5029200" y="4953000"/>
            <a:ext cx="2057400" cy="304800"/>
          </a:xfrm>
          <a:prstGeom prst="rightArrow">
            <a:avLst>
              <a:gd name="adj1" fmla="val 50000"/>
              <a:gd name="adj2" fmla="val 1687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356573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457200"/>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- 1972 - Eldridge and Gould - Punctuated Equilibrium</a:t>
            </a:r>
            <a:endParaRPr lang="en-US" altLang="en-US"/>
          </a:p>
          <a:p>
            <a:pPr eaLnBrk="1" hangingPunct="1">
              <a:spcBef>
                <a:spcPct val="50000"/>
              </a:spcBef>
            </a:pPr>
            <a:endParaRPr lang="en-US" altLang="en-US" sz="2000"/>
          </a:p>
        </p:txBody>
      </p:sp>
      <p:sp>
        <p:nvSpPr>
          <p:cNvPr id="36867" name="Oval 3"/>
          <p:cNvSpPr>
            <a:spLocks noChangeArrowheads="1"/>
          </p:cNvSpPr>
          <p:nvPr/>
        </p:nvSpPr>
        <p:spPr bwMode="auto">
          <a:xfrm>
            <a:off x="990600" y="2971800"/>
            <a:ext cx="762000" cy="2209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68" name="Line 4"/>
          <p:cNvSpPr>
            <a:spLocks noChangeShapeType="1"/>
          </p:cNvSpPr>
          <p:nvPr/>
        </p:nvSpPr>
        <p:spPr bwMode="auto">
          <a:xfrm>
            <a:off x="685800" y="14478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9" name="Line 5"/>
          <p:cNvSpPr>
            <a:spLocks noChangeShapeType="1"/>
          </p:cNvSpPr>
          <p:nvPr/>
        </p:nvSpPr>
        <p:spPr bwMode="auto">
          <a:xfrm>
            <a:off x="304800" y="57912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0" name="Text Box 6"/>
          <p:cNvSpPr txBox="1">
            <a:spLocks noChangeArrowheads="1"/>
          </p:cNvSpPr>
          <p:nvPr/>
        </p:nvSpPr>
        <p:spPr bwMode="auto">
          <a:xfrm>
            <a:off x="2743200" y="6019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TIME</a:t>
            </a:r>
          </a:p>
        </p:txBody>
      </p:sp>
      <p:sp>
        <p:nvSpPr>
          <p:cNvPr id="36871" name="Text Box 7"/>
          <p:cNvSpPr txBox="1">
            <a:spLocks noChangeArrowheads="1"/>
          </p:cNvSpPr>
          <p:nvPr/>
        </p:nvSpPr>
        <p:spPr bwMode="auto">
          <a:xfrm rot="-5400000">
            <a:off x="-1759743" y="2293143"/>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VARIATION</a:t>
            </a:r>
          </a:p>
        </p:txBody>
      </p:sp>
      <p:sp>
        <p:nvSpPr>
          <p:cNvPr id="36872" name="Oval 8"/>
          <p:cNvSpPr>
            <a:spLocks noChangeArrowheads="1"/>
          </p:cNvSpPr>
          <p:nvPr/>
        </p:nvSpPr>
        <p:spPr bwMode="auto">
          <a:xfrm>
            <a:off x="1295400" y="2971800"/>
            <a:ext cx="762000" cy="2209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73" name="Oval 9"/>
          <p:cNvSpPr>
            <a:spLocks noChangeArrowheads="1"/>
          </p:cNvSpPr>
          <p:nvPr/>
        </p:nvSpPr>
        <p:spPr bwMode="auto">
          <a:xfrm>
            <a:off x="1676400" y="2971800"/>
            <a:ext cx="762000" cy="2209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74" name="Oval 10"/>
          <p:cNvSpPr>
            <a:spLocks noChangeArrowheads="1"/>
          </p:cNvSpPr>
          <p:nvPr/>
        </p:nvSpPr>
        <p:spPr bwMode="auto">
          <a:xfrm>
            <a:off x="2133600" y="2971800"/>
            <a:ext cx="762000" cy="2209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75" name="AutoShape 11"/>
          <p:cNvSpPr>
            <a:spLocks noChangeArrowheads="1"/>
          </p:cNvSpPr>
          <p:nvPr/>
        </p:nvSpPr>
        <p:spPr bwMode="auto">
          <a:xfrm>
            <a:off x="1219200" y="3962400"/>
            <a:ext cx="1600200" cy="304800"/>
          </a:xfrm>
          <a:prstGeom prst="rightArrow">
            <a:avLst>
              <a:gd name="adj1" fmla="val 50000"/>
              <a:gd name="adj2" fmla="val 13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76" name="Oval 12"/>
          <p:cNvSpPr>
            <a:spLocks noChangeArrowheads="1"/>
          </p:cNvSpPr>
          <p:nvPr/>
        </p:nvSpPr>
        <p:spPr bwMode="auto">
          <a:xfrm>
            <a:off x="3048000" y="3352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77" name="Oval 13"/>
          <p:cNvSpPr>
            <a:spLocks noChangeArrowheads="1"/>
          </p:cNvSpPr>
          <p:nvPr/>
        </p:nvSpPr>
        <p:spPr bwMode="auto">
          <a:xfrm>
            <a:off x="2590800" y="2438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78" name="Oval 14"/>
          <p:cNvSpPr>
            <a:spLocks noChangeArrowheads="1"/>
          </p:cNvSpPr>
          <p:nvPr/>
        </p:nvSpPr>
        <p:spPr bwMode="auto">
          <a:xfrm>
            <a:off x="2819400" y="2819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79" name="Oval 15"/>
          <p:cNvSpPr>
            <a:spLocks noChangeArrowheads="1"/>
          </p:cNvSpPr>
          <p:nvPr/>
        </p:nvSpPr>
        <p:spPr bwMode="auto">
          <a:xfrm>
            <a:off x="2743200" y="5105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80" name="Oval 16"/>
          <p:cNvSpPr>
            <a:spLocks noChangeArrowheads="1"/>
          </p:cNvSpPr>
          <p:nvPr/>
        </p:nvSpPr>
        <p:spPr bwMode="auto">
          <a:xfrm>
            <a:off x="2895600" y="47244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81" name="AutoShape 17"/>
          <p:cNvSpPr>
            <a:spLocks noChangeArrowheads="1"/>
          </p:cNvSpPr>
          <p:nvPr/>
        </p:nvSpPr>
        <p:spPr bwMode="auto">
          <a:xfrm rot="-3449135">
            <a:off x="2286000" y="2743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82" name="AutoShape 18"/>
          <p:cNvSpPr>
            <a:spLocks noChangeArrowheads="1"/>
          </p:cNvSpPr>
          <p:nvPr/>
        </p:nvSpPr>
        <p:spPr bwMode="auto">
          <a:xfrm rot="-2733376">
            <a:off x="2438400" y="3124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83" name="AutoShape 19"/>
          <p:cNvSpPr>
            <a:spLocks noChangeArrowheads="1"/>
          </p:cNvSpPr>
          <p:nvPr/>
        </p:nvSpPr>
        <p:spPr bwMode="auto">
          <a:xfrm rot="2666624">
            <a:off x="2514600" y="4572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84" name="AutoShape 20"/>
          <p:cNvSpPr>
            <a:spLocks noChangeArrowheads="1"/>
          </p:cNvSpPr>
          <p:nvPr/>
        </p:nvSpPr>
        <p:spPr bwMode="auto">
          <a:xfrm rot="2333445">
            <a:off x="2362200" y="49530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85" name="AutoShape 21"/>
          <p:cNvSpPr>
            <a:spLocks noChangeArrowheads="1"/>
          </p:cNvSpPr>
          <p:nvPr/>
        </p:nvSpPr>
        <p:spPr bwMode="auto">
          <a:xfrm rot="-843120">
            <a:off x="2590800" y="3505200"/>
            <a:ext cx="685800" cy="228600"/>
          </a:xfrm>
          <a:prstGeom prst="rightArrow">
            <a:avLst>
              <a:gd name="adj1" fmla="val 50000"/>
              <a:gd name="adj2" fmla="val 7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86" name="Text Box 22"/>
          <p:cNvSpPr txBox="1">
            <a:spLocks noChangeArrowheads="1"/>
          </p:cNvSpPr>
          <p:nvPr/>
        </p:nvSpPr>
        <p:spPr bwMode="auto">
          <a:xfrm>
            <a:off x="1066800" y="9906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6. both in time (as we see), and in SPACE (as changing populations are probably NOT in same place as ancestral species). </a:t>
            </a:r>
          </a:p>
        </p:txBody>
      </p:sp>
      <p:sp>
        <p:nvSpPr>
          <p:cNvPr id="36887" name="Text Box 23"/>
          <p:cNvSpPr txBox="1">
            <a:spLocks noChangeArrowheads="1"/>
          </p:cNvSpPr>
          <p:nvPr/>
        </p:nvSpPr>
        <p:spPr bwMode="auto">
          <a:xfrm>
            <a:off x="2514600" y="2286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6888" name="Text Box 24"/>
          <p:cNvSpPr txBox="1">
            <a:spLocks noChangeArrowheads="1"/>
          </p:cNvSpPr>
          <p:nvPr/>
        </p:nvSpPr>
        <p:spPr bwMode="auto">
          <a:xfrm>
            <a:off x="2971800" y="32004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6889" name="Text Box 25"/>
          <p:cNvSpPr txBox="1">
            <a:spLocks noChangeArrowheads="1"/>
          </p:cNvSpPr>
          <p:nvPr/>
        </p:nvSpPr>
        <p:spPr bwMode="auto">
          <a:xfrm>
            <a:off x="2590800" y="4953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rPr>
              <a:t>X</a:t>
            </a:r>
          </a:p>
        </p:txBody>
      </p:sp>
      <p:sp>
        <p:nvSpPr>
          <p:cNvPr id="36890" name="Oval 26"/>
          <p:cNvSpPr>
            <a:spLocks noChangeArrowheads="1"/>
          </p:cNvSpPr>
          <p:nvPr/>
        </p:nvSpPr>
        <p:spPr bwMode="auto">
          <a:xfrm>
            <a:off x="2895600" y="27432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91" name="Oval 27"/>
          <p:cNvSpPr>
            <a:spLocks noChangeArrowheads="1"/>
          </p:cNvSpPr>
          <p:nvPr/>
        </p:nvSpPr>
        <p:spPr bwMode="auto">
          <a:xfrm>
            <a:off x="3124200" y="4876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92" name="Oval 28"/>
          <p:cNvSpPr>
            <a:spLocks noChangeArrowheads="1"/>
          </p:cNvSpPr>
          <p:nvPr/>
        </p:nvSpPr>
        <p:spPr bwMode="auto">
          <a:xfrm>
            <a:off x="2971800" y="2590800"/>
            <a:ext cx="3810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93" name="Oval 29"/>
          <p:cNvSpPr>
            <a:spLocks noChangeArrowheads="1"/>
          </p:cNvSpPr>
          <p:nvPr/>
        </p:nvSpPr>
        <p:spPr bwMode="auto">
          <a:xfrm>
            <a:off x="3200400" y="5029200"/>
            <a:ext cx="381000" cy="304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94" name="Oval 30"/>
          <p:cNvSpPr>
            <a:spLocks noChangeArrowheads="1"/>
          </p:cNvSpPr>
          <p:nvPr/>
        </p:nvSpPr>
        <p:spPr bwMode="auto">
          <a:xfrm>
            <a:off x="3124200" y="2362200"/>
            <a:ext cx="5334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95" name="Oval 31"/>
          <p:cNvSpPr>
            <a:spLocks noChangeArrowheads="1"/>
          </p:cNvSpPr>
          <p:nvPr/>
        </p:nvSpPr>
        <p:spPr bwMode="auto">
          <a:xfrm>
            <a:off x="3429000" y="2133600"/>
            <a:ext cx="609600" cy="533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96" name="Oval 32"/>
          <p:cNvSpPr>
            <a:spLocks noChangeArrowheads="1"/>
          </p:cNvSpPr>
          <p:nvPr/>
        </p:nvSpPr>
        <p:spPr bwMode="auto">
          <a:xfrm>
            <a:off x="3352800" y="5105400"/>
            <a:ext cx="3810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97" name="Oval 33"/>
          <p:cNvSpPr>
            <a:spLocks noChangeArrowheads="1"/>
          </p:cNvSpPr>
          <p:nvPr/>
        </p:nvSpPr>
        <p:spPr bwMode="auto">
          <a:xfrm>
            <a:off x="3581400" y="5181600"/>
            <a:ext cx="533400" cy="457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98" name="Oval 34"/>
          <p:cNvSpPr>
            <a:spLocks noChangeArrowheads="1"/>
          </p:cNvSpPr>
          <p:nvPr/>
        </p:nvSpPr>
        <p:spPr bwMode="auto">
          <a:xfrm>
            <a:off x="3886200" y="5105400"/>
            <a:ext cx="838200" cy="685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99" name="Oval 35"/>
          <p:cNvSpPr>
            <a:spLocks noChangeArrowheads="1"/>
          </p:cNvSpPr>
          <p:nvPr/>
        </p:nvSpPr>
        <p:spPr bwMode="auto">
          <a:xfrm>
            <a:off x="4114800" y="4953000"/>
            <a:ext cx="990600" cy="8382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00" name="Oval 36"/>
          <p:cNvSpPr>
            <a:spLocks noChangeArrowheads="1"/>
          </p:cNvSpPr>
          <p:nvPr/>
        </p:nvSpPr>
        <p:spPr bwMode="auto">
          <a:xfrm>
            <a:off x="4648200" y="4724400"/>
            <a:ext cx="1066800" cy="1066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01" name="Oval 37"/>
          <p:cNvSpPr>
            <a:spLocks noChangeArrowheads="1"/>
          </p:cNvSpPr>
          <p:nvPr/>
        </p:nvSpPr>
        <p:spPr bwMode="auto">
          <a:xfrm>
            <a:off x="3657600" y="2057400"/>
            <a:ext cx="838200" cy="6858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02" name="Oval 38"/>
          <p:cNvSpPr>
            <a:spLocks noChangeArrowheads="1"/>
          </p:cNvSpPr>
          <p:nvPr/>
        </p:nvSpPr>
        <p:spPr bwMode="auto">
          <a:xfrm>
            <a:off x="3962400" y="1981200"/>
            <a:ext cx="990600" cy="838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03" name="Oval 39"/>
          <p:cNvSpPr>
            <a:spLocks noChangeArrowheads="1"/>
          </p:cNvSpPr>
          <p:nvPr/>
        </p:nvSpPr>
        <p:spPr bwMode="auto">
          <a:xfrm>
            <a:off x="4419600" y="1905000"/>
            <a:ext cx="1066800" cy="1066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04" name="Line 40"/>
          <p:cNvSpPr>
            <a:spLocks noChangeShapeType="1"/>
          </p:cNvSpPr>
          <p:nvPr/>
        </p:nvSpPr>
        <p:spPr bwMode="auto">
          <a:xfrm>
            <a:off x="3886200" y="3048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05" name="Line 41"/>
          <p:cNvSpPr>
            <a:spLocks noChangeShapeType="1"/>
          </p:cNvSpPr>
          <p:nvPr/>
        </p:nvSpPr>
        <p:spPr bwMode="auto">
          <a:xfrm>
            <a:off x="3886200" y="4572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06" name="Oval 42"/>
          <p:cNvSpPr>
            <a:spLocks noChangeArrowheads="1"/>
          </p:cNvSpPr>
          <p:nvPr/>
        </p:nvSpPr>
        <p:spPr bwMode="auto">
          <a:xfrm>
            <a:off x="4724400" y="16764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07" name="Oval 43"/>
          <p:cNvSpPr>
            <a:spLocks noChangeArrowheads="1"/>
          </p:cNvSpPr>
          <p:nvPr/>
        </p:nvSpPr>
        <p:spPr bwMode="auto">
          <a:xfrm>
            <a:off x="5105400" y="1676400"/>
            <a:ext cx="11430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08" name="Oval 44"/>
          <p:cNvSpPr>
            <a:spLocks noChangeArrowheads="1"/>
          </p:cNvSpPr>
          <p:nvPr/>
        </p:nvSpPr>
        <p:spPr bwMode="auto">
          <a:xfrm>
            <a:off x="5410200" y="16764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09" name="Oval 45"/>
          <p:cNvSpPr>
            <a:spLocks noChangeArrowheads="1"/>
          </p:cNvSpPr>
          <p:nvPr/>
        </p:nvSpPr>
        <p:spPr bwMode="auto">
          <a:xfrm>
            <a:off x="5715000" y="16764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10" name="Oval 46"/>
          <p:cNvSpPr>
            <a:spLocks noChangeArrowheads="1"/>
          </p:cNvSpPr>
          <p:nvPr/>
        </p:nvSpPr>
        <p:spPr bwMode="auto">
          <a:xfrm>
            <a:off x="6172200" y="16764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11" name="AutoShape 47"/>
          <p:cNvSpPr>
            <a:spLocks noChangeArrowheads="1"/>
          </p:cNvSpPr>
          <p:nvPr/>
        </p:nvSpPr>
        <p:spPr bwMode="auto">
          <a:xfrm>
            <a:off x="4876800" y="2286000"/>
            <a:ext cx="2209800" cy="304800"/>
          </a:xfrm>
          <a:prstGeom prst="rightArrow">
            <a:avLst>
              <a:gd name="adj1" fmla="val 50000"/>
              <a:gd name="adj2" fmla="val 1812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12" name="Oval 48"/>
          <p:cNvSpPr>
            <a:spLocks noChangeArrowheads="1"/>
          </p:cNvSpPr>
          <p:nvPr/>
        </p:nvSpPr>
        <p:spPr bwMode="auto">
          <a:xfrm>
            <a:off x="49530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13" name="Oval 49"/>
          <p:cNvSpPr>
            <a:spLocks noChangeArrowheads="1"/>
          </p:cNvSpPr>
          <p:nvPr/>
        </p:nvSpPr>
        <p:spPr bwMode="auto">
          <a:xfrm>
            <a:off x="53340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14" name="Oval 50"/>
          <p:cNvSpPr>
            <a:spLocks noChangeArrowheads="1"/>
          </p:cNvSpPr>
          <p:nvPr/>
        </p:nvSpPr>
        <p:spPr bwMode="auto">
          <a:xfrm>
            <a:off x="56388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15" name="Oval 51"/>
          <p:cNvSpPr>
            <a:spLocks noChangeArrowheads="1"/>
          </p:cNvSpPr>
          <p:nvPr/>
        </p:nvSpPr>
        <p:spPr bwMode="auto">
          <a:xfrm>
            <a:off x="59436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16" name="Oval 52"/>
          <p:cNvSpPr>
            <a:spLocks noChangeArrowheads="1"/>
          </p:cNvSpPr>
          <p:nvPr/>
        </p:nvSpPr>
        <p:spPr bwMode="auto">
          <a:xfrm>
            <a:off x="6324600" y="4267200"/>
            <a:ext cx="1066800" cy="15240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17" name="AutoShape 53"/>
          <p:cNvSpPr>
            <a:spLocks noChangeArrowheads="1"/>
          </p:cNvSpPr>
          <p:nvPr/>
        </p:nvSpPr>
        <p:spPr bwMode="auto">
          <a:xfrm>
            <a:off x="5029200" y="4953000"/>
            <a:ext cx="2057400" cy="304800"/>
          </a:xfrm>
          <a:prstGeom prst="rightArrow">
            <a:avLst>
              <a:gd name="adj1" fmla="val 50000"/>
              <a:gd name="adj2" fmla="val 16875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618326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228600" y="228600"/>
            <a:ext cx="83058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Modern Evolutionary Biology </a:t>
            </a:r>
          </a:p>
          <a:p>
            <a:pPr eaLnBrk="1" hangingPunct="1"/>
            <a:r>
              <a:rPr lang="en-US" altLang="en-US">
                <a:solidFill>
                  <a:srgbClr val="0070C0"/>
                </a:solidFill>
                <a:latin typeface="Calibri" panose="020F0502020204030204" pitchFamily="34" charset="0"/>
              </a:rPr>
              <a:t>I. Population Genetics</a:t>
            </a:r>
          </a:p>
          <a:p>
            <a:pPr eaLnBrk="1" hangingPunct="1"/>
            <a:r>
              <a:rPr lang="en-US" altLang="en-US">
                <a:solidFill>
                  <a:srgbClr val="0070C0"/>
                </a:solidFill>
                <a:latin typeface="Calibri" panose="020F0502020204030204" pitchFamily="34" charset="0"/>
              </a:rPr>
              <a:t>II. Genes and Development: "Evo-Devo" </a:t>
            </a:r>
          </a:p>
          <a:p>
            <a:pPr eaLnBrk="1" hangingPunct="1"/>
            <a:r>
              <a:rPr lang="en-US" altLang="en-US" sz="1600" b="1">
                <a:solidFill>
                  <a:srgbClr val="FF0000"/>
                </a:solidFill>
                <a:latin typeface="Calibri" panose="020F0502020204030204" pitchFamily="34" charset="0"/>
              </a:rPr>
              <a:t>   A. Overview</a:t>
            </a:r>
          </a:p>
          <a:p>
            <a:pPr eaLnBrk="1" hangingPunct="1"/>
            <a:r>
              <a:rPr lang="en-US" altLang="en-US" sz="1600" b="1">
                <a:solidFill>
                  <a:srgbClr val="FF0000"/>
                </a:solidFill>
                <a:latin typeface="Calibri" panose="020F0502020204030204" pitchFamily="34" charset="0"/>
              </a:rPr>
              <a:t>   B. Homeotic  Genes</a:t>
            </a:r>
            <a:endParaRPr lang="en-US" altLang="en-US" sz="1600" b="1">
              <a:latin typeface="Calibri" panose="020F0502020204030204" pitchFamily="34" charset="0"/>
            </a:endParaRPr>
          </a:p>
        </p:txBody>
      </p:sp>
      <p:pic>
        <p:nvPicPr>
          <p:cNvPr id="9219" name="Picture 3" descr="hox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143000"/>
            <a:ext cx="4752975"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990600" y="4191000"/>
            <a:ext cx="297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219200" y="3200400"/>
            <a:ext cx="1295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222" name="Picture 2" descr="http://www.electrical-online.com/wp-content/uploads/2010/09/light-swit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505200"/>
            <a:ext cx="9858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a:off x="1219200" y="4572000"/>
            <a:ext cx="1371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224" name="Picture 4" descr="http://3d.uk.to/files/images/Compound_ey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286000"/>
            <a:ext cx="122872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6" descr="http://www.nei.nih.gov/health/dryeye/eye_7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495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228600" y="228600"/>
            <a:ext cx="83058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Modern Evolutionary Biology </a:t>
            </a:r>
          </a:p>
          <a:p>
            <a:pPr eaLnBrk="1" hangingPunct="1"/>
            <a:r>
              <a:rPr lang="en-US" altLang="en-US">
                <a:solidFill>
                  <a:srgbClr val="0070C0"/>
                </a:solidFill>
                <a:latin typeface="Calibri" panose="020F0502020204030204" pitchFamily="34" charset="0"/>
              </a:rPr>
              <a:t>I. Population Genetics</a:t>
            </a:r>
          </a:p>
          <a:p>
            <a:pPr eaLnBrk="1" hangingPunct="1"/>
            <a:r>
              <a:rPr lang="en-US" altLang="en-US">
                <a:solidFill>
                  <a:srgbClr val="0070C0"/>
                </a:solidFill>
                <a:latin typeface="Calibri" panose="020F0502020204030204" pitchFamily="34" charset="0"/>
              </a:rPr>
              <a:t>II. Genes and Development: "Evo-Devo" </a:t>
            </a:r>
          </a:p>
          <a:p>
            <a:pPr eaLnBrk="1" hangingPunct="1"/>
            <a:r>
              <a:rPr lang="en-US" altLang="en-US" sz="1600" b="1">
                <a:solidFill>
                  <a:srgbClr val="FF0000"/>
                </a:solidFill>
                <a:latin typeface="Calibri" panose="020F0502020204030204" pitchFamily="34" charset="0"/>
              </a:rPr>
              <a:t>   A. Overview</a:t>
            </a:r>
          </a:p>
          <a:p>
            <a:pPr eaLnBrk="1" hangingPunct="1"/>
            <a:r>
              <a:rPr lang="en-US" altLang="en-US" sz="1600" b="1">
                <a:solidFill>
                  <a:srgbClr val="FF0000"/>
                </a:solidFill>
                <a:latin typeface="Calibri" panose="020F0502020204030204" pitchFamily="34" charset="0"/>
              </a:rPr>
              <a:t>   B. Homeotic  Genes</a:t>
            </a:r>
          </a:p>
          <a:p>
            <a:pPr eaLnBrk="1" hangingPunct="1"/>
            <a:r>
              <a:rPr lang="en-US" altLang="en-US" sz="1600" b="1">
                <a:solidFill>
                  <a:srgbClr val="FF0000"/>
                </a:solidFill>
                <a:latin typeface="Calibri" panose="020F0502020204030204" pitchFamily="34" charset="0"/>
              </a:rPr>
              <a:t>   C. Environmental Effects and Phenotypic Plasticity</a:t>
            </a:r>
          </a:p>
          <a:p>
            <a:pPr eaLnBrk="1" hangingPunct="1"/>
            <a:r>
              <a:rPr lang="en-US" altLang="en-US" sz="1600" b="1">
                <a:solidFill>
                  <a:srgbClr val="FF0000"/>
                </a:solidFill>
                <a:latin typeface="Calibri" panose="020F0502020204030204" pitchFamily="34" charset="0"/>
              </a:rPr>
              <a:t>   D. Regulation and Selection</a:t>
            </a:r>
          </a:p>
          <a:p>
            <a:pPr eaLnBrk="1" hangingPunct="1"/>
            <a:r>
              <a:rPr lang="en-US" altLang="en-US" sz="1600" b="1">
                <a:solidFill>
                  <a:srgbClr val="FF0000"/>
                </a:solidFill>
                <a:latin typeface="Calibri" panose="020F0502020204030204" pitchFamily="34" charset="0"/>
              </a:rPr>
              <a:t>   E. Allometry and Speciation</a:t>
            </a:r>
            <a:endParaRPr lang="en-US" altLang="en-US" sz="1600" b="1">
              <a:latin typeface="Calibri" panose="020F0502020204030204" pitchFamily="34" charset="0"/>
            </a:endParaRPr>
          </a:p>
        </p:txBody>
      </p:sp>
      <p:pic>
        <p:nvPicPr>
          <p:cNvPr id="14339" name="Picture 4" descr="http://www.starlarvae.org/SL_graphics/allometry-hu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55938"/>
            <a:ext cx="6934200"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5"/>
          <p:cNvSpPr txBox="1">
            <a:spLocks noChangeArrowheads="1"/>
          </p:cNvSpPr>
          <p:nvPr/>
        </p:nvSpPr>
        <p:spPr bwMode="auto">
          <a:xfrm>
            <a:off x="1295400" y="2362200"/>
            <a:ext cx="571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Allometry – difference in growth rates of different body parts – causes change in body proportionality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2112</Words>
  <Application>Microsoft Office PowerPoint</Application>
  <PresentationFormat>On-screen Show (4:3)</PresentationFormat>
  <Paragraphs>465</Paragraphs>
  <Slides>73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73</vt:i4>
      </vt:variant>
    </vt:vector>
  </HeadingPairs>
  <TitlesOfParts>
    <vt:vector size="7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Furman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Furman User</dc:creator>
  <cp:lastModifiedBy>Wade Worthen</cp:lastModifiedBy>
  <cp:revision>35</cp:revision>
  <dcterms:created xsi:type="dcterms:W3CDTF">2011-03-07T19:39:20Z</dcterms:created>
  <dcterms:modified xsi:type="dcterms:W3CDTF">2016-06-17T03:05:04Z</dcterms:modified>
</cp:coreProperties>
</file>