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433" r:id="rId2"/>
    <p:sldId id="435" r:id="rId3"/>
    <p:sldId id="436" r:id="rId4"/>
    <p:sldId id="437" r:id="rId5"/>
    <p:sldId id="438" r:id="rId6"/>
    <p:sldId id="439" r:id="rId7"/>
    <p:sldId id="440" r:id="rId8"/>
    <p:sldId id="441" r:id="rId9"/>
    <p:sldId id="442" r:id="rId10"/>
    <p:sldId id="443" r:id="rId11"/>
    <p:sldId id="444" r:id="rId12"/>
    <p:sldId id="446" r:id="rId13"/>
    <p:sldId id="447" r:id="rId14"/>
    <p:sldId id="448" r:id="rId15"/>
    <p:sldId id="445" r:id="rId16"/>
    <p:sldId id="451" r:id="rId17"/>
    <p:sldId id="496" r:id="rId18"/>
    <p:sldId id="497" r:id="rId19"/>
    <p:sldId id="498" r:id="rId20"/>
    <p:sldId id="499" r:id="rId21"/>
    <p:sldId id="500" r:id="rId22"/>
    <p:sldId id="510" r:id="rId23"/>
    <p:sldId id="462" r:id="rId24"/>
    <p:sldId id="511" r:id="rId25"/>
    <p:sldId id="501" r:id="rId26"/>
    <p:sldId id="502" r:id="rId27"/>
    <p:sldId id="503" r:id="rId28"/>
    <p:sldId id="504" r:id="rId29"/>
    <p:sldId id="505" r:id="rId30"/>
    <p:sldId id="512" r:id="rId31"/>
    <p:sldId id="513" r:id="rId32"/>
    <p:sldId id="465" r:id="rId33"/>
    <p:sldId id="514" r:id="rId34"/>
    <p:sldId id="515" r:id="rId35"/>
    <p:sldId id="468" r:id="rId36"/>
    <p:sldId id="516" r:id="rId37"/>
    <p:sldId id="472" r:id="rId38"/>
    <p:sldId id="517" r:id="rId39"/>
    <p:sldId id="518" r:id="rId40"/>
    <p:sldId id="519" r:id="rId41"/>
    <p:sldId id="475" r:id="rId42"/>
    <p:sldId id="520" r:id="rId43"/>
    <p:sldId id="521" r:id="rId44"/>
    <p:sldId id="477" r:id="rId45"/>
    <p:sldId id="478" r:id="rId46"/>
    <p:sldId id="479" r:id="rId47"/>
    <p:sldId id="480" r:id="rId48"/>
    <p:sldId id="481" r:id="rId49"/>
    <p:sldId id="482" r:id="rId50"/>
    <p:sldId id="483" r:id="rId51"/>
    <p:sldId id="484" r:id="rId52"/>
    <p:sldId id="485" r:id="rId53"/>
    <p:sldId id="486" r:id="rId54"/>
    <p:sldId id="487" r:id="rId55"/>
    <p:sldId id="488" r:id="rId56"/>
    <p:sldId id="489" r:id="rId57"/>
    <p:sldId id="490" r:id="rId58"/>
    <p:sldId id="491" r:id="rId59"/>
    <p:sldId id="492" r:id="rId60"/>
    <p:sldId id="493" r:id="rId61"/>
    <p:sldId id="495" r:id="rId62"/>
    <p:sldId id="524" r:id="rId63"/>
    <p:sldId id="525" r:id="rId64"/>
    <p:sldId id="526" r:id="rId65"/>
    <p:sldId id="531" r:id="rId66"/>
    <p:sldId id="527" r:id="rId67"/>
    <p:sldId id="528" r:id="rId68"/>
    <p:sldId id="529" r:id="rId69"/>
    <p:sldId id="530" r:id="rId70"/>
    <p:sldId id="532" r:id="rId71"/>
    <p:sldId id="522" r:id="rId72"/>
    <p:sldId id="523" r:id="rId73"/>
    <p:sldId id="533" r:id="rId74"/>
    <p:sldId id="534" r:id="rId75"/>
    <p:sldId id="535" r:id="rId76"/>
    <p:sldId id="536" r:id="rId77"/>
    <p:sldId id="537" r:id="rId78"/>
    <p:sldId id="538" r:id="rId79"/>
    <p:sldId id="539" r:id="rId80"/>
    <p:sldId id="540" r:id="rId81"/>
    <p:sldId id="541" r:id="rId82"/>
    <p:sldId id="542" r:id="rId83"/>
    <p:sldId id="543" r:id="rId84"/>
    <p:sldId id="544" r:id="rId85"/>
    <p:sldId id="545" r:id="rId86"/>
    <p:sldId id="546" r:id="rId87"/>
    <p:sldId id="547" r:id="rId88"/>
    <p:sldId id="548" r:id="rId89"/>
    <p:sldId id="549" r:id="rId90"/>
    <p:sldId id="550" r:id="rId91"/>
    <p:sldId id="551" r:id="rId92"/>
    <p:sldId id="552" r:id="rId93"/>
    <p:sldId id="553" r:id="rId94"/>
    <p:sldId id="554" r:id="rId95"/>
    <p:sldId id="555" r:id="rId96"/>
    <p:sldId id="556" r:id="rId97"/>
    <p:sldId id="557" r:id="rId98"/>
    <p:sldId id="558" r:id="rId99"/>
    <p:sldId id="559" r:id="rId100"/>
    <p:sldId id="560" r:id="rId101"/>
    <p:sldId id="561" r:id="rId102"/>
    <p:sldId id="562" r:id="rId103"/>
    <p:sldId id="563" r:id="rId104"/>
    <p:sldId id="564" r:id="rId105"/>
    <p:sldId id="565" r:id="rId106"/>
    <p:sldId id="566" r:id="rId107"/>
    <p:sldId id="567" r:id="rId10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80" autoAdjust="0"/>
  </p:normalViewPr>
  <p:slideViewPr>
    <p:cSldViewPr>
      <p:cViewPr varScale="1">
        <p:scale>
          <a:sx n="72" d="100"/>
          <a:sy n="72" d="100"/>
        </p:scale>
        <p:origin x="1109" y="72"/>
      </p:cViewPr>
      <p:guideLst>
        <p:guide orient="horz" pos="2160"/>
        <p:guide pos="2880"/>
      </p:guideLst>
    </p:cSldViewPr>
  </p:slideViewPr>
  <p:outlineViewPr>
    <p:cViewPr>
      <p:scale>
        <a:sx n="33" d="100"/>
        <a:sy n="33" d="100"/>
      </p:scale>
      <p:origin x="0" y="40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B0F22F7-A9BE-4CA9-A719-F5FF8F6CBA27}" type="datetimeFigureOut">
              <a:rPr lang="en-US"/>
              <a:pPr>
                <a:defRPr/>
              </a:pPr>
              <a:t>6/16/2016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E18CB87-ABF1-40A9-93D6-2EE03B951E2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C142D3-3D31-404F-8115-8621AC5C4838}" type="slidenum">
              <a:rPr lang="en-US" altLang="en-US"/>
              <a:pPr eaLnBrk="1" hangingPunct="1"/>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6EE9E6-470C-4F0E-A559-F9C33AB2E79E}" type="slidenum">
              <a:rPr lang="en-US" altLang="en-US"/>
              <a:pPr/>
              <a:t>‹#›</a:t>
            </a:fld>
            <a:endParaRPr lang="en-US" altLang="en-US"/>
          </a:p>
        </p:txBody>
      </p:sp>
    </p:spTree>
    <p:extLst>
      <p:ext uri="{BB962C8B-B14F-4D97-AF65-F5344CB8AC3E}">
        <p14:creationId xmlns:p14="http://schemas.microsoft.com/office/powerpoint/2010/main" val="36663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89ECE9-F149-4D03-A5AF-7BCC5A94990F}" type="slidenum">
              <a:rPr lang="en-US" altLang="en-US"/>
              <a:pPr/>
              <a:t>‹#›</a:t>
            </a:fld>
            <a:endParaRPr lang="en-US" altLang="en-US"/>
          </a:p>
        </p:txBody>
      </p:sp>
    </p:spTree>
    <p:extLst>
      <p:ext uri="{BB962C8B-B14F-4D97-AF65-F5344CB8AC3E}">
        <p14:creationId xmlns:p14="http://schemas.microsoft.com/office/powerpoint/2010/main" val="187156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3234C8-B4A5-4318-A229-B31687224013}" type="slidenum">
              <a:rPr lang="en-US" altLang="en-US"/>
              <a:pPr/>
              <a:t>‹#›</a:t>
            </a:fld>
            <a:endParaRPr lang="en-US" altLang="en-US"/>
          </a:p>
        </p:txBody>
      </p:sp>
    </p:spTree>
    <p:extLst>
      <p:ext uri="{BB962C8B-B14F-4D97-AF65-F5344CB8AC3E}">
        <p14:creationId xmlns:p14="http://schemas.microsoft.com/office/powerpoint/2010/main" val="337780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371DCF8-5636-4EAD-BAF6-8E7B649D2515}" type="slidenum">
              <a:rPr lang="en-US" altLang="en-US"/>
              <a:pPr/>
              <a:t>‹#›</a:t>
            </a:fld>
            <a:endParaRPr lang="en-US" altLang="en-US"/>
          </a:p>
        </p:txBody>
      </p:sp>
    </p:spTree>
    <p:extLst>
      <p:ext uri="{BB962C8B-B14F-4D97-AF65-F5344CB8AC3E}">
        <p14:creationId xmlns:p14="http://schemas.microsoft.com/office/powerpoint/2010/main" val="808052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42D023-EB94-49B8-9FD0-11D7FF864E12}" type="slidenum">
              <a:rPr lang="en-US" altLang="en-US"/>
              <a:pPr/>
              <a:t>‹#›</a:t>
            </a:fld>
            <a:endParaRPr lang="en-US" altLang="en-US"/>
          </a:p>
        </p:txBody>
      </p:sp>
    </p:spTree>
    <p:extLst>
      <p:ext uri="{BB962C8B-B14F-4D97-AF65-F5344CB8AC3E}">
        <p14:creationId xmlns:p14="http://schemas.microsoft.com/office/powerpoint/2010/main" val="6508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C30CDA3-2AC7-421C-ACF5-9E85FA4030B9}" type="slidenum">
              <a:rPr lang="en-US" altLang="en-US"/>
              <a:pPr/>
              <a:t>‹#›</a:t>
            </a:fld>
            <a:endParaRPr lang="en-US" altLang="en-US"/>
          </a:p>
        </p:txBody>
      </p:sp>
    </p:spTree>
    <p:extLst>
      <p:ext uri="{BB962C8B-B14F-4D97-AF65-F5344CB8AC3E}">
        <p14:creationId xmlns:p14="http://schemas.microsoft.com/office/powerpoint/2010/main" val="376755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9FDD915-8D29-42C5-83AA-31355E68A7C6}" type="slidenum">
              <a:rPr lang="en-US" altLang="en-US"/>
              <a:pPr/>
              <a:t>‹#›</a:t>
            </a:fld>
            <a:endParaRPr lang="en-US" altLang="en-US"/>
          </a:p>
        </p:txBody>
      </p:sp>
    </p:spTree>
    <p:extLst>
      <p:ext uri="{BB962C8B-B14F-4D97-AF65-F5344CB8AC3E}">
        <p14:creationId xmlns:p14="http://schemas.microsoft.com/office/powerpoint/2010/main" val="241063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473A668-85F2-4676-A5C3-36E1CEF32AA3}" type="slidenum">
              <a:rPr lang="en-US" altLang="en-US"/>
              <a:pPr/>
              <a:t>‹#›</a:t>
            </a:fld>
            <a:endParaRPr lang="en-US" altLang="en-US"/>
          </a:p>
        </p:txBody>
      </p:sp>
    </p:spTree>
    <p:extLst>
      <p:ext uri="{BB962C8B-B14F-4D97-AF65-F5344CB8AC3E}">
        <p14:creationId xmlns:p14="http://schemas.microsoft.com/office/powerpoint/2010/main" val="380389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5E5F830-5A1D-49C6-9058-68EAA3B4662A}" type="slidenum">
              <a:rPr lang="en-US" altLang="en-US"/>
              <a:pPr/>
              <a:t>‹#›</a:t>
            </a:fld>
            <a:endParaRPr lang="en-US" altLang="en-US"/>
          </a:p>
        </p:txBody>
      </p:sp>
    </p:spTree>
    <p:extLst>
      <p:ext uri="{BB962C8B-B14F-4D97-AF65-F5344CB8AC3E}">
        <p14:creationId xmlns:p14="http://schemas.microsoft.com/office/powerpoint/2010/main" val="195195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BF8FD00-E333-4BF1-8A16-122674E96697}" type="slidenum">
              <a:rPr lang="en-US" altLang="en-US"/>
              <a:pPr/>
              <a:t>‹#›</a:t>
            </a:fld>
            <a:endParaRPr lang="en-US" altLang="en-US"/>
          </a:p>
        </p:txBody>
      </p:sp>
    </p:spTree>
    <p:extLst>
      <p:ext uri="{BB962C8B-B14F-4D97-AF65-F5344CB8AC3E}">
        <p14:creationId xmlns:p14="http://schemas.microsoft.com/office/powerpoint/2010/main" val="412670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72128B0-03DC-4C6D-B5FD-F87DBED52546}" type="slidenum">
              <a:rPr lang="en-US" altLang="en-US"/>
              <a:pPr/>
              <a:t>‹#›</a:t>
            </a:fld>
            <a:endParaRPr lang="en-US" altLang="en-US"/>
          </a:p>
        </p:txBody>
      </p:sp>
    </p:spTree>
    <p:extLst>
      <p:ext uri="{BB962C8B-B14F-4D97-AF65-F5344CB8AC3E}">
        <p14:creationId xmlns:p14="http://schemas.microsoft.com/office/powerpoint/2010/main" val="144487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556CFAA-F328-4A6D-9EB7-B60F01B834B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TYKNAdbhQ-w&amp;feature=related"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acintosh%20HD:Applications:Microsoft%20Office%202004:Office:PPT_IB_SupportFiles:Images:00665_CH01_Fig02.jp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6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google.com/url?url=http://www.youtube.com/watch?v%3D9P4oElFXwQM&amp;rct=j&amp;sa=X&amp;ei=GDMnTZ6TN4et8Aa6i43AAQ&amp;ved=0CDoQuAIwAQ&amp;q=dawrin+mockinbirds&amp;usg=AFQjCNFQ7sOm6oOUteqOogOuXtRNp0-GQw" TargetMode="External"/><Relationship Id="rId1" Type="http://schemas.openxmlformats.org/officeDocument/2006/relationships/slideLayout" Target="../slideLayouts/slideLayout7.xml"/><Relationship Id="rId4" Type="http://schemas.openxmlformats.org/officeDocument/2006/relationships/hyperlink" Target="http://www.youtube.com/watch?v=9P4oElFXwQM"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7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www.youtube.com/watch?v=lEKyqIJkuDQ&amp;feature=related" TargetMode="Externa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6"/>
          <p:cNvSpPr txBox="1">
            <a:spLocks noChangeArrowheads="1"/>
          </p:cNvSpPr>
          <p:nvPr/>
        </p:nvSpPr>
        <p:spPr bwMode="auto">
          <a:xfrm>
            <a:off x="457200" y="152400"/>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t>Lecture 6: Darwin and the Birth of Modern Biology</a:t>
            </a:r>
            <a:endParaRPr lang="en-US" altLang="en-US" sz="2400" b="1" dirty="0"/>
          </a:p>
          <a:p>
            <a:pPr eaLnBrk="1" hangingPunct="1"/>
            <a:endParaRPr lang="en-US" altLang="en-US" dirty="0"/>
          </a:p>
          <a:p>
            <a:pPr eaLnBrk="1" hangingPunct="1"/>
            <a:r>
              <a:rPr lang="en-US" altLang="en-US" sz="2400" b="1" dirty="0">
                <a:solidFill>
                  <a:srgbClr val="0070C0"/>
                </a:solidFill>
              </a:rPr>
              <a:t>Overview</a:t>
            </a:r>
          </a:p>
          <a:p>
            <a:pPr eaLnBrk="1" hangingPunct="1"/>
            <a:endParaRPr lang="en-US" altLang="en-US" sz="2400" b="1" dirty="0">
              <a:solidFill>
                <a:srgbClr val="0070C0"/>
              </a:solidFill>
            </a:endParaRPr>
          </a:p>
          <a:p>
            <a:pPr eaLnBrk="1" hangingPunct="1"/>
            <a:r>
              <a:rPr lang="en-US" altLang="en-US" dirty="0"/>
              <a:t> - Darwin (1859) </a:t>
            </a:r>
            <a:r>
              <a:rPr lang="en-US" altLang="en-US" i="1" dirty="0"/>
              <a:t>Origin of Species</a:t>
            </a:r>
          </a:p>
          <a:p>
            <a:pPr eaLnBrk="1" hangingPunct="1"/>
            <a:r>
              <a:rPr lang="en-US" altLang="en-US" dirty="0"/>
              <a:t> - Mendel (1865) </a:t>
            </a:r>
            <a:r>
              <a:rPr lang="en-US" altLang="en-US" i="1" dirty="0"/>
              <a:t>Experiments in Plant Hybridization</a:t>
            </a:r>
          </a:p>
          <a:p>
            <a:pPr eaLnBrk="1" hangingPunct="1"/>
            <a:endParaRPr lang="en-US" altLang="en-US" dirty="0"/>
          </a:p>
        </p:txBody>
      </p:sp>
      <p:grpSp>
        <p:nvGrpSpPr>
          <p:cNvPr id="2051" name="Group 7"/>
          <p:cNvGrpSpPr>
            <a:grpSpLocks/>
          </p:cNvGrpSpPr>
          <p:nvPr/>
        </p:nvGrpSpPr>
        <p:grpSpPr bwMode="auto">
          <a:xfrm>
            <a:off x="1143000" y="2514600"/>
            <a:ext cx="6400800" cy="4114800"/>
            <a:chOff x="1143000" y="1524000"/>
            <a:chExt cx="6910388" cy="4724400"/>
          </a:xfrm>
        </p:grpSpPr>
        <p:pic>
          <p:nvPicPr>
            <p:cNvPr id="2052" name="Picture 3" descr="men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0"/>
              <a:ext cx="2947988" cy="4665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4" descr="darwi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30591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152400"/>
            <a:ext cx="7467600" cy="5016758"/>
          </a:xfrm>
          <a:prstGeom prst="rect">
            <a:avLst/>
          </a:prstGeom>
          <a:solidFill>
            <a:schemeClr val="bg1"/>
          </a:solidFill>
        </p:spPr>
        <p:txBody>
          <a:bodyPr>
            <a:spAutoFit/>
          </a:bodyPr>
          <a:lstStyle/>
          <a:p>
            <a:pPr>
              <a:defRPr/>
            </a:pPr>
            <a:r>
              <a:rPr lang="en-US" sz="3200" b="1" dirty="0">
                <a:solidFill>
                  <a:srgbClr val="0070C0"/>
                </a:solidFill>
                <a:latin typeface="Arial" charset="0"/>
              </a:rPr>
              <a:t>I</a:t>
            </a:r>
            <a:r>
              <a:rPr lang="en-US" sz="3200" dirty="0">
                <a:latin typeface="Arial" charset="0"/>
              </a:rPr>
              <a:t>. </a:t>
            </a:r>
            <a:r>
              <a:rPr lang="en-US" sz="3200" b="1" dirty="0">
                <a:solidFill>
                  <a:srgbClr val="0070C0"/>
                </a:solidFill>
                <a:latin typeface="Arial" charset="0"/>
              </a:rPr>
              <a:t>The Birth of Science</a:t>
            </a:r>
          </a:p>
          <a:p>
            <a:pPr marL="342900" indent="-342900">
              <a:buFontTx/>
              <a:buAutoNum type="alphaUcPeriod"/>
              <a:defRPr/>
            </a:pPr>
            <a:r>
              <a:rPr lang="en-US" b="1" dirty="0" smtClean="0">
                <a:solidFill>
                  <a:srgbClr val="FF0000"/>
                </a:solidFill>
                <a:latin typeface="Arial" charset="0"/>
              </a:rPr>
              <a:t>Overview</a:t>
            </a:r>
            <a:endParaRPr lang="en-US" b="1" dirty="0">
              <a:solidFill>
                <a:srgbClr val="FF0000"/>
              </a:solidFill>
              <a:latin typeface="Arial" charset="0"/>
            </a:endParaRPr>
          </a:p>
          <a:p>
            <a:pPr marL="342900" indent="-342900">
              <a:defRPr/>
            </a:pPr>
            <a:r>
              <a:rPr lang="en-US" b="1" dirty="0">
                <a:solidFill>
                  <a:srgbClr val="FF0000"/>
                </a:solidFill>
                <a:latin typeface="Arial" charset="0"/>
              </a:rPr>
              <a:t>B. The Persians</a:t>
            </a:r>
          </a:p>
          <a:p>
            <a:pPr marL="342900" indent="-342900">
              <a:defRPr/>
            </a:pPr>
            <a:r>
              <a:rPr lang="en-US" b="1" dirty="0">
                <a:solidFill>
                  <a:srgbClr val="FF0000"/>
                </a:solidFill>
                <a:latin typeface="Arial" charset="0"/>
              </a:rPr>
              <a:t>C. Middle Ages</a:t>
            </a:r>
          </a:p>
          <a:p>
            <a:pPr marL="342900" indent="-342900">
              <a:defRPr/>
            </a:pPr>
            <a:r>
              <a:rPr lang="en-US" b="1" dirty="0">
                <a:solidFill>
                  <a:srgbClr val="FF0000"/>
                </a:solidFill>
                <a:latin typeface="Arial" charset="0"/>
              </a:rPr>
              <a:t>D. The Renaissance</a:t>
            </a:r>
          </a:p>
          <a:p>
            <a:pPr marL="342900" indent="-342900">
              <a:defRPr/>
            </a:pPr>
            <a:endParaRPr lang="en-US" b="1" dirty="0">
              <a:solidFill>
                <a:srgbClr val="FF0000"/>
              </a:solidFill>
              <a:latin typeface="Arial" charset="0"/>
            </a:endParaRPr>
          </a:p>
          <a:p>
            <a:pPr marL="342900" indent="-342900">
              <a:defRPr/>
            </a:pPr>
            <a:r>
              <a:rPr lang="en-US" dirty="0">
                <a:latin typeface="Arial" charset="0"/>
              </a:rPr>
              <a:t> - Copernicus</a:t>
            </a:r>
          </a:p>
          <a:p>
            <a:pPr marL="342900" indent="-342900">
              <a:defRPr/>
            </a:pPr>
            <a:r>
              <a:rPr lang="en-US" dirty="0">
                <a:latin typeface="Arial" charset="0"/>
              </a:rPr>
              <a:t> - Vesalius</a:t>
            </a:r>
          </a:p>
          <a:p>
            <a:pPr marL="342900" indent="-342900">
              <a:defRPr/>
            </a:pPr>
            <a:r>
              <a:rPr lang="en-US" dirty="0">
                <a:latin typeface="Arial" charset="0"/>
              </a:rPr>
              <a:t> - </a:t>
            </a:r>
            <a:r>
              <a:rPr lang="en-US" dirty="0" err="1">
                <a:latin typeface="Arial" charset="0"/>
              </a:rPr>
              <a:t>Kepler</a:t>
            </a:r>
            <a:endParaRPr lang="en-US" dirty="0">
              <a:latin typeface="Arial" charset="0"/>
            </a:endParaRPr>
          </a:p>
          <a:p>
            <a:pPr marL="342900" indent="-342900">
              <a:defRPr/>
            </a:pPr>
            <a:r>
              <a:rPr lang="en-US" dirty="0">
                <a:latin typeface="Arial" charset="0"/>
              </a:rPr>
              <a:t> - Galileo</a:t>
            </a:r>
          </a:p>
          <a:p>
            <a:pPr marL="342900" indent="-342900">
              <a:defRPr/>
            </a:pPr>
            <a:r>
              <a:rPr lang="en-US" dirty="0">
                <a:latin typeface="Arial" charset="0"/>
              </a:rPr>
              <a:t> - Newton</a:t>
            </a:r>
          </a:p>
          <a:p>
            <a:pPr marL="342900" indent="-342900">
              <a:defRPr/>
            </a:pPr>
            <a:endParaRPr lang="en-US" dirty="0">
              <a:latin typeface="Arial" charset="0"/>
            </a:endParaRPr>
          </a:p>
          <a:p>
            <a:pPr marL="342900" indent="-342900">
              <a:defRPr/>
            </a:pPr>
            <a:r>
              <a:rPr lang="en-US" dirty="0">
                <a:latin typeface="Arial" charset="0"/>
              </a:rPr>
              <a:t>	</a:t>
            </a: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p:txBody>
      </p:sp>
      <p:pic>
        <p:nvPicPr>
          <p:cNvPr id="11267" name="Picture 4" descr="http://nuclearplanet.com/Galileo_by_leo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828800"/>
            <a:ext cx="2705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descr="http://www.physics.usyd.edu.au/~stello/KeplerJohan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70400"/>
            <a:ext cx="44958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http://ircamera.as.arizona.edu/NatSci102/NatSci102/images/new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284538"/>
            <a:ext cx="237172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914400" y="1981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29699" name="Oval 4"/>
          <p:cNvSpPr>
            <a:spLocks noChangeArrowheads="1"/>
          </p:cNvSpPr>
          <p:nvPr/>
        </p:nvSpPr>
        <p:spPr bwMode="auto">
          <a:xfrm>
            <a:off x="1905000" y="43434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700" name="Oval 5"/>
          <p:cNvSpPr>
            <a:spLocks noChangeArrowheads="1"/>
          </p:cNvSpPr>
          <p:nvPr/>
        </p:nvSpPr>
        <p:spPr bwMode="auto">
          <a:xfrm>
            <a:off x="4876800" y="54864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701" name="Oval 6"/>
          <p:cNvSpPr>
            <a:spLocks noChangeArrowheads="1"/>
          </p:cNvSpPr>
          <p:nvPr/>
        </p:nvSpPr>
        <p:spPr bwMode="auto">
          <a:xfrm>
            <a:off x="5029200" y="31242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702" name="Line 7"/>
          <p:cNvSpPr>
            <a:spLocks noChangeShapeType="1"/>
          </p:cNvSpPr>
          <p:nvPr/>
        </p:nvSpPr>
        <p:spPr bwMode="auto">
          <a:xfrm flipV="1">
            <a:off x="2362200" y="3505200"/>
            <a:ext cx="2667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3" name="Line 8"/>
          <p:cNvSpPr>
            <a:spLocks noChangeShapeType="1"/>
          </p:cNvSpPr>
          <p:nvPr/>
        </p:nvSpPr>
        <p:spPr bwMode="auto">
          <a:xfrm>
            <a:off x="2362200" y="4800600"/>
            <a:ext cx="2438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4" name="Text Box 10"/>
          <p:cNvSpPr txBox="1">
            <a:spLocks noChangeArrowheads="1"/>
          </p:cNvSpPr>
          <p:nvPr/>
        </p:nvSpPr>
        <p:spPr bwMode="auto">
          <a:xfrm>
            <a:off x="4267200" y="3429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29705" name="Text Box 11"/>
          <p:cNvSpPr txBox="1">
            <a:spLocks noChangeArrowheads="1"/>
          </p:cNvSpPr>
          <p:nvPr/>
        </p:nvSpPr>
        <p:spPr bwMode="auto">
          <a:xfrm>
            <a:off x="3124200" y="381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29706" name="Text Box 12"/>
          <p:cNvSpPr txBox="1">
            <a:spLocks noChangeArrowheads="1"/>
          </p:cNvSpPr>
          <p:nvPr/>
        </p:nvSpPr>
        <p:spPr bwMode="auto">
          <a:xfrm>
            <a:off x="358140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29707" name="Text Box 13"/>
          <p:cNvSpPr txBox="1">
            <a:spLocks noChangeArrowheads="1"/>
          </p:cNvSpPr>
          <p:nvPr/>
        </p:nvSpPr>
        <p:spPr bwMode="auto">
          <a:xfrm>
            <a:off x="4267200" y="518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29708" name="Text Box 2"/>
          <p:cNvSpPr txBox="1">
            <a:spLocks noChangeArrowheads="1"/>
          </p:cNvSpPr>
          <p:nvPr/>
        </p:nvSpPr>
        <p:spPr bwMode="auto">
          <a:xfrm>
            <a:off x="457200" y="2286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   </a:t>
            </a:r>
            <a:r>
              <a:rPr lang="en-US" altLang="en-US" sz="2000" b="1">
                <a:solidFill>
                  <a:srgbClr val="00B0F0"/>
                </a:solidFill>
                <a:latin typeface="Arial" panose="020B0604020202020204" pitchFamily="34" charset="0"/>
                <a:cs typeface="Arial" panose="020B0604020202020204" pitchFamily="34" charset="0"/>
              </a:rPr>
              <a:t>1. The evolution of complex structures</a:t>
            </a:r>
          </a:p>
          <a:p>
            <a:pPr eaLnBrk="1" hangingPunct="1">
              <a:spcBef>
                <a:spcPct val="50000"/>
              </a:spcBef>
            </a:pPr>
            <a:r>
              <a:rPr lang="en-US" altLang="en-US" sz="2000" b="1">
                <a:solidFill>
                  <a:srgbClr val="00B0F0"/>
                </a:solidFill>
                <a:latin typeface="Arial" panose="020B0604020202020204" pitchFamily="34" charset="0"/>
                <a:cs typeface="Arial" panose="020B0604020202020204" pitchFamily="34" charset="0"/>
              </a:rPr>
              <a:t>   2.  Where are modern and fossil intermediates?</a:t>
            </a:r>
          </a:p>
        </p:txBody>
      </p:sp>
      <p:cxnSp>
        <p:nvCxnSpPr>
          <p:cNvPr id="27" name="Straight Arrow Connector 26"/>
          <p:cNvCxnSpPr/>
          <p:nvPr/>
        </p:nvCxnSpPr>
        <p:spPr>
          <a:xfrm>
            <a:off x="4343400" y="3733800"/>
            <a:ext cx="3810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Circular Arrow 27"/>
          <p:cNvSpPr/>
          <p:nvPr/>
        </p:nvSpPr>
        <p:spPr>
          <a:xfrm rot="9763442">
            <a:off x="4665663" y="3389313"/>
            <a:ext cx="876300" cy="762000"/>
          </a:xfrm>
          <a:prstGeom prst="circularArrow">
            <a:avLst>
              <a:gd name="adj1" fmla="val 12500"/>
              <a:gd name="adj2" fmla="val 1682778"/>
              <a:gd name="adj3" fmla="val 20457681"/>
              <a:gd name="adj4" fmla="val 10800000"/>
              <a:gd name="adj5" fmla="val 206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711" name="TextBox 28"/>
          <p:cNvSpPr txBox="1">
            <a:spLocks noChangeArrowheads="1"/>
          </p:cNvSpPr>
          <p:nvPr/>
        </p:nvSpPr>
        <p:spPr bwMode="auto">
          <a:xfrm>
            <a:off x="6553200" y="3810000"/>
            <a:ext cx="2209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Better adapted descendant outcompetes ancestral type</a:t>
            </a:r>
          </a:p>
        </p:txBody>
      </p:sp>
      <p:sp>
        <p:nvSpPr>
          <p:cNvPr id="30" name="Circular Arrow 29"/>
          <p:cNvSpPr/>
          <p:nvPr/>
        </p:nvSpPr>
        <p:spPr>
          <a:xfrm rot="13134578" flipV="1">
            <a:off x="4603750" y="4824413"/>
            <a:ext cx="876300" cy="896937"/>
          </a:xfrm>
          <a:prstGeom prst="circularArrow">
            <a:avLst>
              <a:gd name="adj1" fmla="val 12500"/>
              <a:gd name="adj2" fmla="val 1682778"/>
              <a:gd name="adj3" fmla="val 20457681"/>
              <a:gd name="adj4" fmla="val 10800000"/>
              <a:gd name="adj5" fmla="val 206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31" name="Straight Arrow Connector 30"/>
          <p:cNvCxnSpPr/>
          <p:nvPr/>
        </p:nvCxnSpPr>
        <p:spPr>
          <a:xfrm flipV="1">
            <a:off x="4191000" y="5105400"/>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14" name="TextBox 32"/>
          <p:cNvSpPr txBox="1">
            <a:spLocks noChangeArrowheads="1"/>
          </p:cNvSpPr>
          <p:nvPr/>
        </p:nvSpPr>
        <p:spPr bwMode="auto">
          <a:xfrm>
            <a:off x="381000" y="16002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45528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914400" y="1981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30723" name="Oval 4"/>
          <p:cNvSpPr>
            <a:spLocks noChangeArrowheads="1"/>
          </p:cNvSpPr>
          <p:nvPr/>
        </p:nvSpPr>
        <p:spPr bwMode="auto">
          <a:xfrm>
            <a:off x="1905000" y="43434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4" name="Oval 5"/>
          <p:cNvSpPr>
            <a:spLocks noChangeArrowheads="1"/>
          </p:cNvSpPr>
          <p:nvPr/>
        </p:nvSpPr>
        <p:spPr bwMode="auto">
          <a:xfrm>
            <a:off x="5943600" y="57912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5" name="Oval 6"/>
          <p:cNvSpPr>
            <a:spLocks noChangeArrowheads="1"/>
          </p:cNvSpPr>
          <p:nvPr/>
        </p:nvSpPr>
        <p:spPr bwMode="auto">
          <a:xfrm>
            <a:off x="5943600" y="28956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6" name="Line 7"/>
          <p:cNvSpPr>
            <a:spLocks noChangeShapeType="1"/>
          </p:cNvSpPr>
          <p:nvPr/>
        </p:nvSpPr>
        <p:spPr bwMode="auto">
          <a:xfrm flipV="1">
            <a:off x="2362200" y="3200400"/>
            <a:ext cx="34290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7" name="Line 8"/>
          <p:cNvSpPr>
            <a:spLocks noChangeShapeType="1"/>
          </p:cNvSpPr>
          <p:nvPr/>
        </p:nvSpPr>
        <p:spPr bwMode="auto">
          <a:xfrm>
            <a:off x="2362200" y="4800600"/>
            <a:ext cx="3505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8" name="Text Box 9"/>
          <p:cNvSpPr txBox="1">
            <a:spLocks noChangeArrowheads="1"/>
          </p:cNvSpPr>
          <p:nvPr/>
        </p:nvSpPr>
        <p:spPr bwMode="auto">
          <a:xfrm>
            <a:off x="4724400" y="3200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30729" name="Text Box 10"/>
          <p:cNvSpPr txBox="1">
            <a:spLocks noChangeArrowheads="1"/>
          </p:cNvSpPr>
          <p:nvPr/>
        </p:nvSpPr>
        <p:spPr bwMode="auto">
          <a:xfrm>
            <a:off x="4267200" y="3429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30730" name="Text Box 11"/>
          <p:cNvSpPr txBox="1">
            <a:spLocks noChangeArrowheads="1"/>
          </p:cNvSpPr>
          <p:nvPr/>
        </p:nvSpPr>
        <p:spPr bwMode="auto">
          <a:xfrm>
            <a:off x="3124200" y="381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30731" name="Text Box 12"/>
          <p:cNvSpPr txBox="1">
            <a:spLocks noChangeArrowheads="1"/>
          </p:cNvSpPr>
          <p:nvPr/>
        </p:nvSpPr>
        <p:spPr bwMode="auto">
          <a:xfrm>
            <a:off x="358140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30732" name="Text Box 13"/>
          <p:cNvSpPr txBox="1">
            <a:spLocks noChangeArrowheads="1"/>
          </p:cNvSpPr>
          <p:nvPr/>
        </p:nvSpPr>
        <p:spPr bwMode="auto">
          <a:xfrm>
            <a:off x="4267200" y="518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30733" name="Text Box 14"/>
          <p:cNvSpPr txBox="1">
            <a:spLocks noChangeArrowheads="1"/>
          </p:cNvSpPr>
          <p:nvPr/>
        </p:nvSpPr>
        <p:spPr bwMode="auto">
          <a:xfrm>
            <a:off x="5029200" y="5486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30734" name="Text Box 2"/>
          <p:cNvSpPr txBox="1">
            <a:spLocks noChangeArrowheads="1"/>
          </p:cNvSpPr>
          <p:nvPr/>
        </p:nvSpPr>
        <p:spPr bwMode="auto">
          <a:xfrm>
            <a:off x="457200" y="2286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   </a:t>
            </a:r>
            <a:r>
              <a:rPr lang="en-US" altLang="en-US" sz="2000" b="1">
                <a:solidFill>
                  <a:srgbClr val="00B0F0"/>
                </a:solidFill>
                <a:latin typeface="Arial" panose="020B0604020202020204" pitchFamily="34" charset="0"/>
                <a:cs typeface="Arial" panose="020B0604020202020204" pitchFamily="34" charset="0"/>
              </a:rPr>
              <a:t>1. The evolution of complex structures</a:t>
            </a:r>
          </a:p>
          <a:p>
            <a:pPr eaLnBrk="1" hangingPunct="1">
              <a:spcBef>
                <a:spcPct val="50000"/>
              </a:spcBef>
            </a:pPr>
            <a:r>
              <a:rPr lang="en-US" altLang="en-US" sz="2000" b="1">
                <a:solidFill>
                  <a:srgbClr val="00B0F0"/>
                </a:solidFill>
                <a:latin typeface="Arial" panose="020B0604020202020204" pitchFamily="34" charset="0"/>
                <a:cs typeface="Arial" panose="020B0604020202020204" pitchFamily="34" charset="0"/>
              </a:rPr>
              <a:t>   2.  Where are modern and fossil intermediates?</a:t>
            </a:r>
          </a:p>
        </p:txBody>
      </p:sp>
      <p:cxnSp>
        <p:nvCxnSpPr>
          <p:cNvPr id="27" name="Straight Arrow Connector 26"/>
          <p:cNvCxnSpPr>
            <a:stCxn id="30728" idx="3"/>
          </p:cNvCxnSpPr>
          <p:nvPr/>
        </p:nvCxnSpPr>
        <p:spPr>
          <a:xfrm>
            <a:off x="5105400" y="3429000"/>
            <a:ext cx="3810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Circular Arrow 27"/>
          <p:cNvSpPr/>
          <p:nvPr/>
        </p:nvSpPr>
        <p:spPr>
          <a:xfrm rot="9763442">
            <a:off x="5470525" y="3160713"/>
            <a:ext cx="876300" cy="762000"/>
          </a:xfrm>
          <a:prstGeom prst="circularArrow">
            <a:avLst>
              <a:gd name="adj1" fmla="val 12500"/>
              <a:gd name="adj2" fmla="val 1682778"/>
              <a:gd name="adj3" fmla="val 20457681"/>
              <a:gd name="adj4" fmla="val 10800000"/>
              <a:gd name="adj5" fmla="val 206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737" name="TextBox 28"/>
          <p:cNvSpPr txBox="1">
            <a:spLocks noChangeArrowheads="1"/>
          </p:cNvSpPr>
          <p:nvPr/>
        </p:nvSpPr>
        <p:spPr bwMode="auto">
          <a:xfrm>
            <a:off x="6553200" y="3810000"/>
            <a:ext cx="2209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Better adapted descendant outcompetes ancestral type</a:t>
            </a:r>
          </a:p>
        </p:txBody>
      </p:sp>
      <p:sp>
        <p:nvSpPr>
          <p:cNvPr id="30" name="Circular Arrow 29"/>
          <p:cNvSpPr/>
          <p:nvPr/>
        </p:nvSpPr>
        <p:spPr>
          <a:xfrm rot="13134578" flipV="1">
            <a:off x="5529263" y="5146675"/>
            <a:ext cx="874712" cy="896938"/>
          </a:xfrm>
          <a:prstGeom prst="circularArrow">
            <a:avLst>
              <a:gd name="adj1" fmla="val 12500"/>
              <a:gd name="adj2" fmla="val 1682778"/>
              <a:gd name="adj3" fmla="val 20457681"/>
              <a:gd name="adj4" fmla="val 10800000"/>
              <a:gd name="adj5" fmla="val 206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31" name="Straight Arrow Connector 30"/>
          <p:cNvCxnSpPr/>
          <p:nvPr/>
        </p:nvCxnSpPr>
        <p:spPr>
          <a:xfrm flipV="1">
            <a:off x="5257800" y="5486400"/>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40" name="TextBox 32"/>
          <p:cNvSpPr txBox="1">
            <a:spLocks noChangeArrowheads="1"/>
          </p:cNvSpPr>
          <p:nvPr/>
        </p:nvSpPr>
        <p:spPr bwMode="auto">
          <a:xfrm>
            <a:off x="381000" y="16002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4673390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914400" y="1981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31747" name="Oval 4"/>
          <p:cNvSpPr>
            <a:spLocks noChangeArrowheads="1"/>
          </p:cNvSpPr>
          <p:nvPr/>
        </p:nvSpPr>
        <p:spPr bwMode="auto">
          <a:xfrm>
            <a:off x="1905000" y="43434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748" name="Oval 5"/>
          <p:cNvSpPr>
            <a:spLocks noChangeArrowheads="1"/>
          </p:cNvSpPr>
          <p:nvPr/>
        </p:nvSpPr>
        <p:spPr bwMode="auto">
          <a:xfrm>
            <a:off x="5943600" y="57912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749" name="Oval 6"/>
          <p:cNvSpPr>
            <a:spLocks noChangeArrowheads="1"/>
          </p:cNvSpPr>
          <p:nvPr/>
        </p:nvSpPr>
        <p:spPr bwMode="auto">
          <a:xfrm>
            <a:off x="5943600" y="28956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750" name="Line 7"/>
          <p:cNvSpPr>
            <a:spLocks noChangeShapeType="1"/>
          </p:cNvSpPr>
          <p:nvPr/>
        </p:nvSpPr>
        <p:spPr bwMode="auto">
          <a:xfrm flipV="1">
            <a:off x="2362200" y="3200400"/>
            <a:ext cx="34290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1" name="Line 8"/>
          <p:cNvSpPr>
            <a:spLocks noChangeShapeType="1"/>
          </p:cNvSpPr>
          <p:nvPr/>
        </p:nvSpPr>
        <p:spPr bwMode="auto">
          <a:xfrm>
            <a:off x="2362200" y="4800600"/>
            <a:ext cx="3505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2" name="Text Box 9"/>
          <p:cNvSpPr txBox="1">
            <a:spLocks noChangeArrowheads="1"/>
          </p:cNvSpPr>
          <p:nvPr/>
        </p:nvSpPr>
        <p:spPr bwMode="auto">
          <a:xfrm>
            <a:off x="4724400" y="3200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31753" name="Text Box 10"/>
          <p:cNvSpPr txBox="1">
            <a:spLocks noChangeArrowheads="1"/>
          </p:cNvSpPr>
          <p:nvPr/>
        </p:nvSpPr>
        <p:spPr bwMode="auto">
          <a:xfrm>
            <a:off x="4267200" y="3429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31754" name="Text Box 11"/>
          <p:cNvSpPr txBox="1">
            <a:spLocks noChangeArrowheads="1"/>
          </p:cNvSpPr>
          <p:nvPr/>
        </p:nvSpPr>
        <p:spPr bwMode="auto">
          <a:xfrm>
            <a:off x="3124200" y="381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31755" name="Text Box 12"/>
          <p:cNvSpPr txBox="1">
            <a:spLocks noChangeArrowheads="1"/>
          </p:cNvSpPr>
          <p:nvPr/>
        </p:nvSpPr>
        <p:spPr bwMode="auto">
          <a:xfrm>
            <a:off x="358140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31756" name="Text Box 13"/>
          <p:cNvSpPr txBox="1">
            <a:spLocks noChangeArrowheads="1"/>
          </p:cNvSpPr>
          <p:nvPr/>
        </p:nvSpPr>
        <p:spPr bwMode="auto">
          <a:xfrm>
            <a:off x="4267200" y="518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31757" name="Text Box 14"/>
          <p:cNvSpPr txBox="1">
            <a:spLocks noChangeArrowheads="1"/>
          </p:cNvSpPr>
          <p:nvPr/>
        </p:nvSpPr>
        <p:spPr bwMode="auto">
          <a:xfrm>
            <a:off x="5029200" y="5486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31758" name="Text Box 15"/>
          <p:cNvSpPr txBox="1">
            <a:spLocks noChangeArrowheads="1"/>
          </p:cNvSpPr>
          <p:nvPr/>
        </p:nvSpPr>
        <p:spPr bwMode="auto">
          <a:xfrm>
            <a:off x="2895600" y="1905000"/>
            <a:ext cx="1066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7200">
                <a:solidFill>
                  <a:srgbClr val="FF3300"/>
                </a:solidFill>
              </a:rPr>
              <a:t>?</a:t>
            </a:r>
          </a:p>
        </p:txBody>
      </p:sp>
      <p:sp>
        <p:nvSpPr>
          <p:cNvPr id="31759" name="Text Box 2"/>
          <p:cNvSpPr txBox="1">
            <a:spLocks noChangeArrowheads="1"/>
          </p:cNvSpPr>
          <p:nvPr/>
        </p:nvSpPr>
        <p:spPr bwMode="auto">
          <a:xfrm>
            <a:off x="457200" y="2286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   </a:t>
            </a:r>
            <a:r>
              <a:rPr lang="en-US" altLang="en-US" sz="2000" b="1">
                <a:solidFill>
                  <a:srgbClr val="00B0F0"/>
                </a:solidFill>
                <a:latin typeface="Arial" panose="020B0604020202020204" pitchFamily="34" charset="0"/>
                <a:cs typeface="Arial" panose="020B0604020202020204" pitchFamily="34" charset="0"/>
              </a:rPr>
              <a:t>1. The evolution of complex structures</a:t>
            </a:r>
          </a:p>
          <a:p>
            <a:pPr eaLnBrk="1" hangingPunct="1">
              <a:spcBef>
                <a:spcPct val="50000"/>
              </a:spcBef>
            </a:pPr>
            <a:r>
              <a:rPr lang="en-US" altLang="en-US" sz="2000" b="1">
                <a:solidFill>
                  <a:srgbClr val="00B0F0"/>
                </a:solidFill>
                <a:latin typeface="Arial" panose="020B0604020202020204" pitchFamily="34" charset="0"/>
                <a:cs typeface="Arial" panose="020B0604020202020204" pitchFamily="34" charset="0"/>
              </a:rPr>
              <a:t>   2.  Where are modern and fossil intermediates?</a:t>
            </a:r>
          </a:p>
        </p:txBody>
      </p:sp>
      <p:sp>
        <p:nvSpPr>
          <p:cNvPr id="39" name="Left Brace 38"/>
          <p:cNvSpPr/>
          <p:nvPr/>
        </p:nvSpPr>
        <p:spPr>
          <a:xfrm rot="4157101">
            <a:off x="3168650" y="1855788"/>
            <a:ext cx="1143000" cy="25146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761" name="TextBox 25"/>
          <p:cNvSpPr txBox="1">
            <a:spLocks noChangeArrowheads="1"/>
          </p:cNvSpPr>
          <p:nvPr/>
        </p:nvSpPr>
        <p:spPr bwMode="auto">
          <a:xfrm>
            <a:off x="4267200" y="3886200"/>
            <a:ext cx="464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“…I believe the answer mainly lies in the record being incomparably less perfect than is generally supposed…”</a:t>
            </a:r>
          </a:p>
          <a:p>
            <a:pPr eaLnBrk="1" hangingPunct="1"/>
            <a:r>
              <a:rPr lang="en-US" altLang="en-US" sz="1800"/>
              <a:t> - Charles Darwin, </a:t>
            </a:r>
            <a:r>
              <a:rPr lang="en-US" altLang="en-US" sz="1800" i="1"/>
              <a:t>The Origin of Species </a:t>
            </a:r>
            <a:r>
              <a:rPr lang="en-US" altLang="en-US" sz="1800"/>
              <a:t>(1859)</a:t>
            </a:r>
          </a:p>
        </p:txBody>
      </p:sp>
    </p:spTree>
    <p:extLst>
      <p:ext uri="{BB962C8B-B14F-4D97-AF65-F5344CB8AC3E}">
        <p14:creationId xmlns:p14="http://schemas.microsoft.com/office/powerpoint/2010/main" val="19944711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 y="2286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   </a:t>
            </a:r>
            <a:r>
              <a:rPr lang="en-US" altLang="en-US" sz="2000" b="1">
                <a:solidFill>
                  <a:srgbClr val="00B0F0"/>
                </a:solidFill>
                <a:latin typeface="Arial" panose="020B0604020202020204" pitchFamily="34" charset="0"/>
                <a:cs typeface="Arial" panose="020B0604020202020204" pitchFamily="34" charset="0"/>
              </a:rPr>
              <a:t>1. The evolution of complex structures</a:t>
            </a:r>
          </a:p>
          <a:p>
            <a:pPr eaLnBrk="1" hangingPunct="1">
              <a:spcBef>
                <a:spcPct val="50000"/>
              </a:spcBef>
            </a:pPr>
            <a:r>
              <a:rPr lang="en-US" altLang="en-US" sz="2000" b="1">
                <a:solidFill>
                  <a:srgbClr val="00B0F0"/>
                </a:solidFill>
                <a:latin typeface="Arial" panose="020B0604020202020204" pitchFamily="34" charset="0"/>
                <a:cs typeface="Arial" panose="020B0604020202020204" pitchFamily="34" charset="0"/>
              </a:rPr>
              <a:t>   2.  Where are modern and fossil intermediates?</a:t>
            </a:r>
          </a:p>
        </p:txBody>
      </p:sp>
      <p:pic>
        <p:nvPicPr>
          <p:cNvPr id="32771" name="Picture 4" descr="archeoptery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76400"/>
            <a:ext cx="34290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3"/>
          <p:cNvSpPr txBox="1">
            <a:spLocks noChangeArrowheads="1"/>
          </p:cNvSpPr>
          <p:nvPr/>
        </p:nvSpPr>
        <p:spPr bwMode="auto">
          <a:xfrm>
            <a:off x="609600" y="1905000"/>
            <a:ext cx="419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1861 – </a:t>
            </a:r>
            <a:r>
              <a:rPr lang="en-US" altLang="en-US" sz="2000" i="1"/>
              <a:t>Archaeopteryx lithographica</a:t>
            </a:r>
          </a:p>
        </p:txBody>
      </p:sp>
      <p:sp>
        <p:nvSpPr>
          <p:cNvPr id="32773" name="TextBox 4"/>
          <p:cNvSpPr txBox="1">
            <a:spLocks noChangeArrowheads="1"/>
          </p:cNvSpPr>
          <p:nvPr/>
        </p:nvSpPr>
        <p:spPr bwMode="auto">
          <a:xfrm>
            <a:off x="228600" y="2971800"/>
            <a:ext cx="4953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“…and still more recently, that strange bird, the Archeopteryx, with a long lizardlike tail, bearing a pair of feathers on each joint, and with its wings furnished with two free claws, has been discovered in the oolitic slates of Solenhofen. Hardly any recent discovery shows more forcibly than this, how little we as yet know of the former inhabitants of the world.” – Charles Darwin, </a:t>
            </a:r>
            <a:r>
              <a:rPr lang="en-US" altLang="en-US" sz="2000" i="1"/>
              <a:t>The Origin of Species</a:t>
            </a:r>
            <a:r>
              <a:rPr lang="en-US" altLang="en-US" sz="2000"/>
              <a:t>, 6</a:t>
            </a:r>
            <a:r>
              <a:rPr lang="en-US" altLang="en-US" sz="2000" baseline="30000"/>
              <a:t>th</a:t>
            </a:r>
            <a:r>
              <a:rPr lang="en-US" altLang="en-US" sz="2000"/>
              <a:t> ed. (1876)</a:t>
            </a:r>
          </a:p>
        </p:txBody>
      </p:sp>
    </p:spTree>
    <p:extLst>
      <p:ext uri="{BB962C8B-B14F-4D97-AF65-F5344CB8AC3E}">
        <p14:creationId xmlns:p14="http://schemas.microsoft.com/office/powerpoint/2010/main" val="39618360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57200" y="228600"/>
            <a:ext cx="822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   </a:t>
            </a:r>
            <a:r>
              <a:rPr lang="en-US" altLang="en-US" sz="2000" b="1">
                <a:solidFill>
                  <a:srgbClr val="00B0F0"/>
                </a:solidFill>
                <a:latin typeface="Arial" panose="020B0604020202020204" pitchFamily="34" charset="0"/>
                <a:cs typeface="Arial" panose="020B0604020202020204" pitchFamily="34" charset="0"/>
              </a:rPr>
              <a:t>1. The evolution of complex structures</a:t>
            </a:r>
          </a:p>
          <a:p>
            <a:pPr eaLnBrk="1" hangingPunct="1">
              <a:spcBef>
                <a:spcPct val="50000"/>
              </a:spcBef>
            </a:pPr>
            <a:r>
              <a:rPr lang="en-US" altLang="en-US" sz="2000" b="1">
                <a:solidFill>
                  <a:srgbClr val="00B0F0"/>
                </a:solidFill>
                <a:latin typeface="Arial" panose="020B0604020202020204" pitchFamily="34" charset="0"/>
                <a:cs typeface="Arial" panose="020B0604020202020204" pitchFamily="34" charset="0"/>
              </a:rPr>
              <a:t>   2.  Where are modern and fossil intermediates?</a:t>
            </a:r>
          </a:p>
          <a:p>
            <a:pPr eaLnBrk="1" hangingPunct="1">
              <a:spcBef>
                <a:spcPct val="50000"/>
              </a:spcBef>
            </a:pPr>
            <a:r>
              <a:rPr lang="en-US" altLang="en-US" sz="2000" b="1">
                <a:solidFill>
                  <a:srgbClr val="00B0F0"/>
                </a:solidFill>
                <a:latin typeface="Arial" panose="020B0604020202020204" pitchFamily="34" charset="0"/>
                <a:cs typeface="Arial" panose="020B0604020202020204" pitchFamily="34" charset="0"/>
              </a:rPr>
              <a:t>   3. What is the source of heritable variation?</a:t>
            </a:r>
          </a:p>
          <a:p>
            <a:pPr eaLnBrk="1" hangingPunct="1">
              <a:spcBef>
                <a:spcPct val="50000"/>
              </a:spcBef>
            </a:pPr>
            <a:endParaRPr lang="en-US" altLang="en-US" sz="2000" b="1">
              <a:solidFill>
                <a:srgbClr val="00B0F0"/>
              </a:solidFill>
              <a:latin typeface="Arial" panose="020B0604020202020204" pitchFamily="34" charset="0"/>
              <a:cs typeface="Arial" panose="020B0604020202020204" pitchFamily="34" charset="0"/>
            </a:endParaRPr>
          </a:p>
        </p:txBody>
      </p:sp>
      <p:pic>
        <p:nvPicPr>
          <p:cNvPr id="33795" name="Picture 2" descr="http://www.tcnj.edu/~bshelley/images/CaribbeanSnailVari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78105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3494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200" y="228600"/>
            <a:ext cx="82296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   </a:t>
            </a:r>
            <a:r>
              <a:rPr lang="en-US" altLang="en-US" sz="2000" b="1">
                <a:solidFill>
                  <a:srgbClr val="00B0F0"/>
                </a:solidFill>
                <a:latin typeface="Arial" panose="020B0604020202020204" pitchFamily="34" charset="0"/>
                <a:cs typeface="Arial" panose="020B0604020202020204" pitchFamily="34" charset="0"/>
              </a:rPr>
              <a:t>1. The evolution of complex structures</a:t>
            </a:r>
          </a:p>
          <a:p>
            <a:pPr eaLnBrk="1" hangingPunct="1">
              <a:spcBef>
                <a:spcPct val="50000"/>
              </a:spcBef>
            </a:pPr>
            <a:r>
              <a:rPr lang="en-US" altLang="en-US" sz="2000" b="1">
                <a:solidFill>
                  <a:srgbClr val="00B0F0"/>
                </a:solidFill>
                <a:latin typeface="Arial" panose="020B0604020202020204" pitchFamily="34" charset="0"/>
                <a:cs typeface="Arial" panose="020B0604020202020204" pitchFamily="34" charset="0"/>
              </a:rPr>
              <a:t>   2.  Where are modern and fossil intermediates?</a:t>
            </a:r>
          </a:p>
          <a:p>
            <a:pPr eaLnBrk="1" hangingPunct="1">
              <a:spcBef>
                <a:spcPct val="50000"/>
              </a:spcBef>
            </a:pPr>
            <a:r>
              <a:rPr lang="en-US" altLang="en-US" sz="2000" b="1">
                <a:solidFill>
                  <a:srgbClr val="00B0F0"/>
                </a:solidFill>
                <a:latin typeface="Arial" panose="020B0604020202020204" pitchFamily="34" charset="0"/>
                <a:cs typeface="Arial" panose="020B0604020202020204" pitchFamily="34" charset="0"/>
              </a:rPr>
              <a:t>   3. What is the source of heritable variation?</a:t>
            </a:r>
          </a:p>
          <a:p>
            <a:pPr eaLnBrk="1" hangingPunct="1">
              <a:spcBef>
                <a:spcPct val="50000"/>
              </a:spcBef>
            </a:pPr>
            <a:r>
              <a:rPr lang="en-US" altLang="en-US" sz="2000" b="1">
                <a:solidFill>
                  <a:srgbClr val="FF33CC"/>
                </a:solidFill>
                <a:latin typeface="Arial" panose="020B0604020202020204" pitchFamily="34" charset="0"/>
                <a:cs typeface="Arial" panose="020B0604020202020204" pitchFamily="34" charset="0"/>
              </a:rPr>
              <a:t>"These laws, taken in the largest sense, being Growth with Reproduction; Inheritance which is almost implied by reproduction; </a:t>
            </a:r>
            <a:r>
              <a:rPr lang="en-US" altLang="en-US" sz="2000" b="1">
                <a:solidFill>
                  <a:srgbClr val="00B0F0"/>
                </a:solidFill>
                <a:latin typeface="Arial" panose="020B0604020202020204" pitchFamily="34" charset="0"/>
                <a:cs typeface="Arial" panose="020B0604020202020204" pitchFamily="34" charset="0"/>
              </a:rPr>
              <a:t>Variability from the indirect and direct action of the external conditions of life, and from use and disuse</a:t>
            </a:r>
            <a:r>
              <a:rPr lang="en-US" altLang="en-US" sz="2000" b="1">
                <a:solidFill>
                  <a:srgbClr val="FF33CC"/>
                </a:solidFill>
                <a:latin typeface="Arial" panose="020B0604020202020204" pitchFamily="34" charset="0"/>
                <a:cs typeface="Arial" panose="020B0604020202020204" pitchFamily="34" charset="0"/>
              </a:rPr>
              <a:t>; a Ratio of Increase so high as to lead to a Struggle for Life, and as a consequence to Natural Selection…</a:t>
            </a:r>
            <a:r>
              <a:rPr lang="en-US" altLang="en-US" sz="2000">
                <a:solidFill>
                  <a:srgbClr val="FF33CC"/>
                </a:solidFill>
                <a:latin typeface="Arial" panose="020B0604020202020204" pitchFamily="34" charset="0"/>
                <a:cs typeface="Arial" panose="020B0604020202020204" pitchFamily="34" charset="0"/>
              </a:rPr>
              <a:t>". - </a:t>
            </a:r>
            <a:r>
              <a:rPr lang="en-US" altLang="en-US" sz="2000" i="1">
                <a:solidFill>
                  <a:srgbClr val="FF33CC"/>
                </a:solidFill>
                <a:latin typeface="Arial" panose="020B0604020202020204" pitchFamily="34" charset="0"/>
                <a:cs typeface="Arial" panose="020B0604020202020204" pitchFamily="34" charset="0"/>
              </a:rPr>
              <a:t>The Origin of Species </a:t>
            </a:r>
            <a:r>
              <a:rPr lang="en-US" altLang="en-US" sz="2000">
                <a:solidFill>
                  <a:srgbClr val="FF33CC"/>
                </a:solidFill>
                <a:latin typeface="Arial" panose="020B0604020202020204" pitchFamily="34" charset="0"/>
                <a:cs typeface="Arial" panose="020B0604020202020204" pitchFamily="34" charset="0"/>
              </a:rPr>
              <a:t>(Darwin 1859).</a:t>
            </a:r>
          </a:p>
          <a:p>
            <a:pPr eaLnBrk="1" hangingPunct="1">
              <a:spcBef>
                <a:spcPct val="50000"/>
              </a:spcBef>
            </a:pPr>
            <a:r>
              <a:rPr lang="en-US" altLang="en-US" sz="2000">
                <a:latin typeface="Arial" panose="020B0604020202020204" pitchFamily="34" charset="0"/>
                <a:cs typeface="Arial" panose="020B0604020202020204" pitchFamily="34" charset="0"/>
              </a:rPr>
              <a:t> - Inheritance of acquired characters – (wrong)</a:t>
            </a:r>
          </a:p>
          <a:p>
            <a:pPr eaLnBrk="1" hangingPunct="1">
              <a:spcBef>
                <a:spcPct val="50000"/>
              </a:spcBef>
            </a:pPr>
            <a:r>
              <a:rPr lang="en-US" altLang="en-US" sz="2000">
                <a:latin typeface="Arial" panose="020B0604020202020204" pitchFamily="34" charset="0"/>
                <a:cs typeface="Arial" panose="020B0604020202020204" pitchFamily="34" charset="0"/>
              </a:rPr>
              <a:t> - Use and disuse – (sort of, but not as he envisioned it)</a:t>
            </a:r>
          </a:p>
          <a:p>
            <a:pPr eaLnBrk="1" hangingPunct="1">
              <a:spcBef>
                <a:spcPct val="50000"/>
              </a:spcBef>
            </a:pPr>
            <a:endParaRPr lang="en-US" altLang="en-US" sz="2000" b="1">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9867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7200" y="228600"/>
            <a:ext cx="8229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70C0"/>
                </a:solidFill>
                <a:latin typeface="Arial" panose="020B0604020202020204" pitchFamily="34" charset="0"/>
                <a:cs typeface="Arial" panose="020B0604020202020204" pitchFamily="34" charset="0"/>
              </a:rPr>
              <a:t>II.  Darwin’s Contributions</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A. Overview</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B. Argument: Evidence for Evolution by Common Descent</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C. Mechanism: Natural Selection</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E. Darwin’s Model of Evolution</a:t>
            </a:r>
          </a:p>
        </p:txBody>
      </p:sp>
    </p:spTree>
    <p:extLst>
      <p:ext uri="{BB962C8B-B14F-4D97-AF65-F5344CB8AC3E}">
        <p14:creationId xmlns:p14="http://schemas.microsoft.com/office/powerpoint/2010/main" val="20748818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 y="228600"/>
            <a:ext cx="8229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70C0"/>
                </a:solidFill>
                <a:latin typeface="Arial" panose="020B0604020202020204" pitchFamily="34" charset="0"/>
                <a:cs typeface="Arial" panose="020B0604020202020204" pitchFamily="34" charset="0"/>
              </a:rPr>
              <a:t>II.  Darwin’s Contributions</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A. Overview</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B. Argument: Evidence for Evolution by Common Descent</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C. Mechanism: Natural Selection</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E. Darwin’s Model of Evolution</a:t>
            </a:r>
          </a:p>
          <a:p>
            <a:pPr eaLnBrk="1" hangingPunct="1">
              <a:spcBef>
                <a:spcPct val="50000"/>
              </a:spcBef>
            </a:pPr>
            <a:endParaRPr lang="en-US" altLang="en-US" sz="2000" b="1">
              <a:solidFill>
                <a:srgbClr val="FF0000"/>
              </a:solidFill>
              <a:latin typeface="Arial" panose="020B0604020202020204" pitchFamily="34" charset="0"/>
              <a:cs typeface="Arial" panose="020B0604020202020204" pitchFamily="34" charset="0"/>
            </a:endParaRPr>
          </a:p>
          <a:p>
            <a:pPr eaLnBrk="1" hangingPunct="1">
              <a:spcBef>
                <a:spcPct val="50000"/>
              </a:spcBef>
            </a:pPr>
            <a:r>
              <a:rPr lang="en-US" altLang="en-US" sz="2000" b="1" u="sng">
                <a:solidFill>
                  <a:srgbClr val="00B0F0"/>
                </a:solidFill>
                <a:latin typeface="Arial" panose="020B0604020202020204" pitchFamily="34" charset="0"/>
                <a:cs typeface="Arial" panose="020B0604020202020204" pitchFamily="34" charset="0"/>
              </a:rPr>
              <a:t>Sources of Variation</a:t>
            </a:r>
            <a:r>
              <a:rPr lang="en-US" altLang="en-US" sz="2000" b="1">
                <a:solidFill>
                  <a:srgbClr val="FF0000"/>
                </a:solidFill>
                <a:latin typeface="Arial" panose="020B0604020202020204" pitchFamily="34" charset="0"/>
                <a:cs typeface="Arial" panose="020B0604020202020204" pitchFamily="34" charset="0"/>
              </a:rPr>
              <a:t>			</a:t>
            </a:r>
            <a:r>
              <a:rPr lang="en-US" altLang="en-US" sz="2000" b="1" u="sng">
                <a:solidFill>
                  <a:srgbClr val="00B0F0"/>
                </a:solidFill>
                <a:latin typeface="Arial" panose="020B0604020202020204" pitchFamily="34" charset="0"/>
                <a:cs typeface="Arial" panose="020B0604020202020204" pitchFamily="34" charset="0"/>
              </a:rPr>
              <a:t>Agents Causing Evolution</a:t>
            </a:r>
          </a:p>
          <a:p>
            <a:pPr eaLnBrk="1" hangingPunct="1">
              <a:spcBef>
                <a:spcPct val="50000"/>
              </a:spcBef>
            </a:pPr>
            <a:endParaRPr lang="en-US" altLang="en-US" sz="2000" b="1" u="sng">
              <a:solidFill>
                <a:srgbClr val="00B0F0"/>
              </a:solidFill>
              <a:latin typeface="Arial" panose="020B0604020202020204" pitchFamily="34" charset="0"/>
              <a:cs typeface="Arial" panose="020B0604020202020204" pitchFamily="34" charset="0"/>
            </a:endParaRPr>
          </a:p>
        </p:txBody>
      </p:sp>
      <p:sp>
        <p:nvSpPr>
          <p:cNvPr id="36867" name="Text Box 15"/>
          <p:cNvSpPr txBox="1">
            <a:spLocks noChangeArrowheads="1"/>
          </p:cNvSpPr>
          <p:nvPr/>
        </p:nvSpPr>
        <p:spPr bwMode="auto">
          <a:xfrm>
            <a:off x="1447800" y="4038600"/>
            <a:ext cx="1066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7200">
                <a:solidFill>
                  <a:srgbClr val="FF33CC"/>
                </a:solidFill>
              </a:rPr>
              <a:t>?</a:t>
            </a:r>
          </a:p>
        </p:txBody>
      </p:sp>
      <p:sp>
        <p:nvSpPr>
          <p:cNvPr id="5" name="TextBox 4"/>
          <p:cNvSpPr txBox="1"/>
          <p:nvPr/>
        </p:nvSpPr>
        <p:spPr>
          <a:xfrm rot="5400000">
            <a:off x="3083006" y="4647694"/>
            <a:ext cx="2677656" cy="461665"/>
          </a:xfrm>
          <a:prstGeom prst="rect">
            <a:avLst/>
          </a:prstGeom>
          <a:noFill/>
        </p:spPr>
        <p:txBody>
          <a:bodyPr vert="vert270">
            <a:spAutoFit/>
          </a:bodyPr>
          <a:lstStyle/>
          <a:p>
            <a:pPr>
              <a:defRPr/>
            </a:pPr>
            <a:r>
              <a:rPr lang="en-US" sz="1800" b="1" dirty="0">
                <a:solidFill>
                  <a:srgbClr val="FF33CC"/>
                </a:solidFill>
                <a:latin typeface="Arial" pitchFamily="34" charset="0"/>
                <a:cs typeface="Arial" pitchFamily="34" charset="0"/>
              </a:rPr>
              <a:t>V</a:t>
            </a:r>
          </a:p>
          <a:p>
            <a:pPr>
              <a:defRPr/>
            </a:pPr>
            <a:r>
              <a:rPr lang="en-US" sz="1800" b="1" dirty="0">
                <a:solidFill>
                  <a:srgbClr val="FF33CC"/>
                </a:solidFill>
                <a:latin typeface="Arial" pitchFamily="34" charset="0"/>
                <a:cs typeface="Arial" pitchFamily="34" charset="0"/>
              </a:rPr>
              <a:t>A</a:t>
            </a:r>
          </a:p>
          <a:p>
            <a:pPr>
              <a:defRPr/>
            </a:pPr>
            <a:r>
              <a:rPr lang="en-US" sz="1800" b="1" dirty="0">
                <a:solidFill>
                  <a:srgbClr val="FF33CC"/>
                </a:solidFill>
                <a:latin typeface="Arial" pitchFamily="34" charset="0"/>
                <a:cs typeface="Arial" pitchFamily="34" charset="0"/>
              </a:rPr>
              <a:t>R</a:t>
            </a:r>
          </a:p>
          <a:p>
            <a:pPr>
              <a:defRPr/>
            </a:pPr>
            <a:r>
              <a:rPr lang="en-US" sz="1800" b="1" dirty="0">
                <a:solidFill>
                  <a:srgbClr val="FF33CC"/>
                </a:solidFill>
                <a:latin typeface="Arial" pitchFamily="34" charset="0"/>
                <a:cs typeface="Arial" pitchFamily="34" charset="0"/>
              </a:rPr>
              <a:t>I</a:t>
            </a:r>
          </a:p>
          <a:p>
            <a:pPr>
              <a:defRPr/>
            </a:pPr>
            <a:r>
              <a:rPr lang="en-US" sz="1800" b="1" dirty="0">
                <a:solidFill>
                  <a:srgbClr val="FF33CC"/>
                </a:solidFill>
                <a:latin typeface="Arial" pitchFamily="34" charset="0"/>
                <a:cs typeface="Arial" pitchFamily="34" charset="0"/>
              </a:rPr>
              <a:t>A</a:t>
            </a:r>
          </a:p>
          <a:p>
            <a:pPr>
              <a:defRPr/>
            </a:pPr>
            <a:r>
              <a:rPr lang="en-US" sz="1800" b="1" dirty="0">
                <a:solidFill>
                  <a:srgbClr val="FF33CC"/>
                </a:solidFill>
                <a:latin typeface="Arial" pitchFamily="34" charset="0"/>
                <a:cs typeface="Arial" pitchFamily="34" charset="0"/>
              </a:rPr>
              <a:t>T</a:t>
            </a:r>
          </a:p>
          <a:p>
            <a:pPr>
              <a:defRPr/>
            </a:pPr>
            <a:r>
              <a:rPr lang="en-US" sz="1800" b="1" dirty="0">
                <a:solidFill>
                  <a:srgbClr val="FF33CC"/>
                </a:solidFill>
                <a:latin typeface="Arial" pitchFamily="34" charset="0"/>
                <a:cs typeface="Arial" pitchFamily="34" charset="0"/>
              </a:rPr>
              <a:t>I</a:t>
            </a:r>
          </a:p>
          <a:p>
            <a:pPr>
              <a:defRPr/>
            </a:pPr>
            <a:r>
              <a:rPr lang="en-US" sz="1800" b="1" dirty="0">
                <a:solidFill>
                  <a:srgbClr val="FF33CC"/>
                </a:solidFill>
                <a:latin typeface="Arial" pitchFamily="34" charset="0"/>
                <a:cs typeface="Arial" pitchFamily="34" charset="0"/>
              </a:rPr>
              <a:t>O</a:t>
            </a:r>
          </a:p>
          <a:p>
            <a:pPr>
              <a:defRPr/>
            </a:pPr>
            <a:r>
              <a:rPr lang="en-US" sz="1800" b="1" dirty="0">
                <a:solidFill>
                  <a:srgbClr val="FF33CC"/>
                </a:solidFill>
                <a:latin typeface="Arial" pitchFamily="34" charset="0"/>
                <a:cs typeface="Arial" pitchFamily="34" charset="0"/>
              </a:rPr>
              <a:t>N</a:t>
            </a:r>
          </a:p>
        </p:txBody>
      </p:sp>
      <p:sp>
        <p:nvSpPr>
          <p:cNvPr id="36869" name="TextBox 5"/>
          <p:cNvSpPr txBox="1">
            <a:spLocks noChangeArrowheads="1"/>
          </p:cNvSpPr>
          <p:nvPr/>
        </p:nvSpPr>
        <p:spPr bwMode="auto">
          <a:xfrm>
            <a:off x="5410200" y="44196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33CC"/>
                </a:solidFill>
                <a:latin typeface="Arial" panose="020B0604020202020204" pitchFamily="34" charset="0"/>
                <a:cs typeface="Arial" panose="020B0604020202020204" pitchFamily="34" charset="0"/>
              </a:rPr>
              <a:t>Natural Selection</a:t>
            </a:r>
          </a:p>
        </p:txBody>
      </p:sp>
    </p:spTree>
    <p:extLst>
      <p:ext uri="{BB962C8B-B14F-4D97-AF65-F5344CB8AC3E}">
        <p14:creationId xmlns:p14="http://schemas.microsoft.com/office/powerpoint/2010/main" val="283700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152400"/>
            <a:ext cx="7467600" cy="4185761"/>
          </a:xfrm>
          <a:prstGeom prst="rect">
            <a:avLst/>
          </a:prstGeom>
          <a:solidFill>
            <a:schemeClr val="bg1"/>
          </a:solidFill>
        </p:spPr>
        <p:txBody>
          <a:bodyPr>
            <a:spAutoFit/>
          </a:bodyPr>
          <a:lstStyle/>
          <a:p>
            <a:pPr>
              <a:defRPr/>
            </a:pPr>
            <a:r>
              <a:rPr lang="en-US" sz="3200" b="1" dirty="0">
                <a:solidFill>
                  <a:srgbClr val="0070C0"/>
                </a:solidFill>
                <a:latin typeface="Arial" charset="0"/>
              </a:rPr>
              <a:t>I</a:t>
            </a:r>
            <a:r>
              <a:rPr lang="en-US" sz="3200" dirty="0">
                <a:latin typeface="Arial" charset="0"/>
              </a:rPr>
              <a:t>. </a:t>
            </a:r>
            <a:r>
              <a:rPr lang="en-US" sz="3200" b="1" dirty="0">
                <a:solidFill>
                  <a:srgbClr val="0070C0"/>
                </a:solidFill>
                <a:latin typeface="Arial" charset="0"/>
              </a:rPr>
              <a:t>The Birth of Science</a:t>
            </a:r>
          </a:p>
          <a:p>
            <a:pPr marL="342900" indent="-342900">
              <a:buFontTx/>
              <a:buAutoNum type="alphaUcPeriod"/>
              <a:defRPr/>
            </a:pPr>
            <a:r>
              <a:rPr lang="en-US" b="1" dirty="0" smtClean="0">
                <a:solidFill>
                  <a:srgbClr val="FF0000"/>
                </a:solidFill>
                <a:latin typeface="Arial" charset="0"/>
              </a:rPr>
              <a:t>Overview</a:t>
            </a:r>
            <a:endParaRPr lang="en-US" b="1" dirty="0">
              <a:solidFill>
                <a:srgbClr val="FF0000"/>
              </a:solidFill>
              <a:latin typeface="Arial" charset="0"/>
            </a:endParaRPr>
          </a:p>
          <a:p>
            <a:pPr marL="342900" indent="-342900">
              <a:defRPr/>
            </a:pPr>
            <a:r>
              <a:rPr lang="en-US" b="1" dirty="0">
                <a:solidFill>
                  <a:srgbClr val="FF0000"/>
                </a:solidFill>
                <a:latin typeface="Arial" charset="0"/>
              </a:rPr>
              <a:t>B. The Persians</a:t>
            </a:r>
          </a:p>
          <a:p>
            <a:pPr marL="342900" indent="-342900">
              <a:defRPr/>
            </a:pPr>
            <a:r>
              <a:rPr lang="en-US" b="1" dirty="0">
                <a:solidFill>
                  <a:srgbClr val="FF0000"/>
                </a:solidFill>
                <a:latin typeface="Arial" charset="0"/>
              </a:rPr>
              <a:t>C. Middle Ages</a:t>
            </a:r>
          </a:p>
          <a:p>
            <a:pPr marL="342900" indent="-342900">
              <a:defRPr/>
            </a:pPr>
            <a:r>
              <a:rPr lang="en-US" b="1" dirty="0">
                <a:solidFill>
                  <a:srgbClr val="FF0000"/>
                </a:solidFill>
                <a:latin typeface="Arial" charset="0"/>
              </a:rPr>
              <a:t>D. The Renaissance</a:t>
            </a:r>
          </a:p>
          <a:p>
            <a:pPr marL="342900" indent="-342900">
              <a:defRPr/>
            </a:pPr>
            <a:r>
              <a:rPr lang="en-US" b="1" dirty="0">
                <a:solidFill>
                  <a:srgbClr val="FF0000"/>
                </a:solidFill>
                <a:latin typeface="Arial" charset="0"/>
              </a:rPr>
              <a:t>E. The Enlightenment (1700’s)</a:t>
            </a:r>
          </a:p>
          <a:p>
            <a:pPr marL="342900" indent="-342900">
              <a:defRPr/>
            </a:pPr>
            <a:endParaRPr lang="en-US" b="1" dirty="0">
              <a:solidFill>
                <a:srgbClr val="FF0000"/>
              </a:solidFill>
              <a:latin typeface="Arial" charset="0"/>
            </a:endParaRPr>
          </a:p>
          <a:p>
            <a:pPr marL="342900" indent="-342900">
              <a:defRPr/>
            </a:pPr>
            <a:r>
              <a:rPr lang="en-US" dirty="0">
                <a:latin typeface="Arial" charset="0"/>
              </a:rPr>
              <a:t> - Linnaeus</a:t>
            </a:r>
          </a:p>
          <a:p>
            <a:pPr marL="342900" indent="-342900">
              <a:defRPr/>
            </a:pPr>
            <a:endParaRPr lang="en-US" dirty="0">
              <a:latin typeface="Arial" charset="0"/>
            </a:endParaRPr>
          </a:p>
          <a:p>
            <a:pPr marL="342900" indent="-342900">
              <a:defRPr/>
            </a:pPr>
            <a:r>
              <a:rPr lang="en-US" dirty="0">
                <a:latin typeface="Arial" charset="0"/>
              </a:rPr>
              <a:t>	</a:t>
            </a: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p:txBody>
      </p:sp>
      <p:pic>
        <p:nvPicPr>
          <p:cNvPr id="12291" name="Picture 2" descr="http://robinsonlibrary.com/science/natural/biography/graphics/linnae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28575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Carolus Linna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200400"/>
            <a:ext cx="20574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152400"/>
            <a:ext cx="7467600" cy="4462760"/>
          </a:xfrm>
          <a:prstGeom prst="rect">
            <a:avLst/>
          </a:prstGeom>
          <a:solidFill>
            <a:schemeClr val="bg1"/>
          </a:solidFill>
        </p:spPr>
        <p:txBody>
          <a:bodyPr>
            <a:spAutoFit/>
          </a:bodyPr>
          <a:lstStyle/>
          <a:p>
            <a:pPr>
              <a:defRPr/>
            </a:pPr>
            <a:r>
              <a:rPr lang="en-US" sz="3200" b="1" dirty="0">
                <a:solidFill>
                  <a:srgbClr val="0070C0"/>
                </a:solidFill>
                <a:latin typeface="Arial" charset="0"/>
              </a:rPr>
              <a:t>I</a:t>
            </a:r>
            <a:r>
              <a:rPr lang="en-US" sz="3200" dirty="0">
                <a:latin typeface="Arial" charset="0"/>
              </a:rPr>
              <a:t>. </a:t>
            </a:r>
            <a:r>
              <a:rPr lang="en-US" sz="3200" b="1" dirty="0">
                <a:solidFill>
                  <a:srgbClr val="0070C0"/>
                </a:solidFill>
                <a:latin typeface="Arial" charset="0"/>
              </a:rPr>
              <a:t>The Birth of Science</a:t>
            </a:r>
          </a:p>
          <a:p>
            <a:pPr marL="342900" indent="-342900">
              <a:buFontTx/>
              <a:buAutoNum type="alphaUcPeriod"/>
              <a:defRPr/>
            </a:pPr>
            <a:r>
              <a:rPr lang="en-US" b="1" dirty="0" smtClean="0">
                <a:solidFill>
                  <a:srgbClr val="FF0000"/>
                </a:solidFill>
                <a:latin typeface="Arial" charset="0"/>
              </a:rPr>
              <a:t>Overview</a:t>
            </a:r>
            <a:endParaRPr lang="en-US" b="1" dirty="0">
              <a:solidFill>
                <a:srgbClr val="FF0000"/>
              </a:solidFill>
              <a:latin typeface="Arial" charset="0"/>
            </a:endParaRPr>
          </a:p>
          <a:p>
            <a:pPr marL="342900" indent="-342900">
              <a:defRPr/>
            </a:pPr>
            <a:r>
              <a:rPr lang="en-US" b="1" dirty="0">
                <a:solidFill>
                  <a:srgbClr val="FF0000"/>
                </a:solidFill>
                <a:latin typeface="Arial" charset="0"/>
              </a:rPr>
              <a:t>B. The Persians</a:t>
            </a:r>
          </a:p>
          <a:p>
            <a:pPr marL="342900" indent="-342900">
              <a:defRPr/>
            </a:pPr>
            <a:r>
              <a:rPr lang="en-US" b="1" dirty="0">
                <a:solidFill>
                  <a:srgbClr val="FF0000"/>
                </a:solidFill>
                <a:latin typeface="Arial" charset="0"/>
              </a:rPr>
              <a:t>C. Middle Ages</a:t>
            </a:r>
          </a:p>
          <a:p>
            <a:pPr marL="342900" indent="-342900">
              <a:defRPr/>
            </a:pPr>
            <a:r>
              <a:rPr lang="en-US" b="1" dirty="0">
                <a:solidFill>
                  <a:srgbClr val="FF0000"/>
                </a:solidFill>
                <a:latin typeface="Arial" charset="0"/>
              </a:rPr>
              <a:t>D. The Renaissance</a:t>
            </a:r>
          </a:p>
          <a:p>
            <a:pPr marL="342900" indent="-342900">
              <a:defRPr/>
            </a:pPr>
            <a:r>
              <a:rPr lang="en-US" b="1" dirty="0">
                <a:solidFill>
                  <a:srgbClr val="FF0000"/>
                </a:solidFill>
                <a:latin typeface="Arial" charset="0"/>
              </a:rPr>
              <a:t>E. The Enlightenment</a:t>
            </a:r>
          </a:p>
          <a:p>
            <a:pPr marL="342900" indent="-342900">
              <a:defRPr/>
            </a:pPr>
            <a:endParaRPr lang="en-US" b="1" dirty="0">
              <a:solidFill>
                <a:srgbClr val="FF0000"/>
              </a:solidFill>
              <a:latin typeface="Arial" charset="0"/>
            </a:endParaRPr>
          </a:p>
          <a:p>
            <a:pPr marL="342900" indent="-342900">
              <a:defRPr/>
            </a:pPr>
            <a:r>
              <a:rPr lang="en-US" dirty="0">
                <a:latin typeface="Arial" charset="0"/>
              </a:rPr>
              <a:t> - Linnaeus</a:t>
            </a:r>
          </a:p>
          <a:p>
            <a:pPr marL="342900" indent="-342900">
              <a:defRPr/>
            </a:pPr>
            <a:r>
              <a:rPr lang="en-US" dirty="0">
                <a:latin typeface="Arial" charset="0"/>
              </a:rPr>
              <a:t> - Buffon</a:t>
            </a:r>
          </a:p>
          <a:p>
            <a:pPr marL="342900" indent="-342900">
              <a:defRPr/>
            </a:pPr>
            <a:endParaRPr lang="en-US" dirty="0">
              <a:latin typeface="Arial" charset="0"/>
            </a:endParaRPr>
          </a:p>
          <a:p>
            <a:pPr marL="342900" indent="-342900">
              <a:defRPr/>
            </a:pPr>
            <a:r>
              <a:rPr lang="en-US" dirty="0">
                <a:latin typeface="Arial" charset="0"/>
              </a:rPr>
              <a:t>	</a:t>
            </a: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p:txBody>
      </p:sp>
      <p:pic>
        <p:nvPicPr>
          <p:cNvPr id="13315" name="Picture 2" descr="http://diogenesii.files.wordpress.com/2007/08/404px-buffon_1707-17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71600"/>
            <a:ext cx="35337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533400" y="533400"/>
            <a:ext cx="82296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"Not only the ass and the horse, but also man, the apes, the quadrupeds, and all the animals might be regarded as constituting but a single family... If it were admitted that the ass is of the family of the horse, and different from the horse only because it has varied from the original form, one could equally well say that the ape is of the family of man, that he is a degenerate man, that man and ape have a common origin; that, in fact, all the families, among plants as well as animals, have come from a single stock, and that all the animals are descended from a single animal, from which have sprung in the course of time, as a result of progress or of degeneration, all the other races of animals. For if it were once shown that we are justified in establishing these families; if it were granted that among animals and plants there has been (I do say several species) but even a single one, which has been produced in the course of direct decent from another species; if, for example, it were true that the ass is but a degeneration from the horse - then there would no longer be any limit to the power of nature, and we should not be wrong in supposing that, with sufficient time, she has been able from a single being to derive all the other organized beings. But this is by no means a proper representation of nature. We are assured by the authority of revelation that all animals have participated equally in the grace of direct Creation and that the first pair of every species issued forth fully formed from the hands of the Creator." George Louis Leclerc, Compte de Buffon, </a:t>
            </a:r>
            <a:r>
              <a:rPr lang="en-US" altLang="en-US" i="1"/>
              <a:t>Histoire Naturelle </a:t>
            </a:r>
            <a:r>
              <a:rPr lang="en-US" altLang="en-US"/>
              <a:t>(1753)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152400"/>
            <a:ext cx="7467600" cy="5016758"/>
          </a:xfrm>
          <a:prstGeom prst="rect">
            <a:avLst/>
          </a:prstGeom>
          <a:solidFill>
            <a:schemeClr val="bg1"/>
          </a:solidFill>
        </p:spPr>
        <p:txBody>
          <a:bodyPr>
            <a:spAutoFit/>
          </a:bodyPr>
          <a:lstStyle/>
          <a:p>
            <a:pPr>
              <a:defRPr/>
            </a:pPr>
            <a:r>
              <a:rPr lang="en-US" sz="3200" b="1" dirty="0">
                <a:solidFill>
                  <a:srgbClr val="0070C0"/>
                </a:solidFill>
                <a:latin typeface="Arial" charset="0"/>
              </a:rPr>
              <a:t>I</a:t>
            </a:r>
            <a:r>
              <a:rPr lang="en-US" sz="3200" dirty="0">
                <a:latin typeface="Arial" charset="0"/>
              </a:rPr>
              <a:t>. </a:t>
            </a:r>
            <a:r>
              <a:rPr lang="en-US" sz="3200" b="1" dirty="0">
                <a:solidFill>
                  <a:srgbClr val="0070C0"/>
                </a:solidFill>
                <a:latin typeface="Arial" charset="0"/>
              </a:rPr>
              <a:t>The Birth of Science</a:t>
            </a:r>
          </a:p>
          <a:p>
            <a:pPr marL="342900" indent="-342900">
              <a:buFontTx/>
              <a:buAutoNum type="alphaUcPeriod"/>
              <a:defRPr/>
            </a:pPr>
            <a:r>
              <a:rPr lang="en-US" b="1" dirty="0" smtClean="0">
                <a:solidFill>
                  <a:srgbClr val="FF0000"/>
                </a:solidFill>
                <a:latin typeface="Arial" charset="0"/>
              </a:rPr>
              <a:t>Overview</a:t>
            </a:r>
            <a:endParaRPr lang="en-US" b="1" dirty="0">
              <a:solidFill>
                <a:srgbClr val="FF0000"/>
              </a:solidFill>
              <a:latin typeface="Arial" charset="0"/>
            </a:endParaRPr>
          </a:p>
          <a:p>
            <a:pPr marL="342900" indent="-342900">
              <a:defRPr/>
            </a:pPr>
            <a:r>
              <a:rPr lang="en-US" b="1" dirty="0">
                <a:solidFill>
                  <a:srgbClr val="FF0000"/>
                </a:solidFill>
                <a:latin typeface="Arial" charset="0"/>
              </a:rPr>
              <a:t>B. The Persians</a:t>
            </a:r>
          </a:p>
          <a:p>
            <a:pPr marL="342900" indent="-342900">
              <a:defRPr/>
            </a:pPr>
            <a:r>
              <a:rPr lang="en-US" b="1" dirty="0">
                <a:solidFill>
                  <a:srgbClr val="FF0000"/>
                </a:solidFill>
                <a:latin typeface="Arial" charset="0"/>
              </a:rPr>
              <a:t>C. Middle Ages</a:t>
            </a:r>
          </a:p>
          <a:p>
            <a:pPr marL="342900" indent="-342900">
              <a:defRPr/>
            </a:pPr>
            <a:r>
              <a:rPr lang="en-US" b="1" dirty="0">
                <a:solidFill>
                  <a:srgbClr val="FF0000"/>
                </a:solidFill>
                <a:latin typeface="Arial" charset="0"/>
              </a:rPr>
              <a:t>D. The Renaissance</a:t>
            </a:r>
          </a:p>
          <a:p>
            <a:pPr marL="342900" indent="-342900">
              <a:defRPr/>
            </a:pPr>
            <a:r>
              <a:rPr lang="en-US" b="1" dirty="0">
                <a:solidFill>
                  <a:srgbClr val="FF0000"/>
                </a:solidFill>
                <a:latin typeface="Arial" charset="0"/>
              </a:rPr>
              <a:t>E. The Enlightenment</a:t>
            </a:r>
          </a:p>
          <a:p>
            <a:pPr marL="342900" indent="-342900">
              <a:defRPr/>
            </a:pPr>
            <a:endParaRPr lang="en-US" b="1" dirty="0">
              <a:solidFill>
                <a:srgbClr val="FF0000"/>
              </a:solidFill>
              <a:latin typeface="Arial" charset="0"/>
            </a:endParaRPr>
          </a:p>
          <a:p>
            <a:pPr marL="342900" indent="-342900">
              <a:defRPr/>
            </a:pPr>
            <a:r>
              <a:rPr lang="en-US" dirty="0">
                <a:latin typeface="Arial" charset="0"/>
              </a:rPr>
              <a:t> - Linnaeus</a:t>
            </a:r>
          </a:p>
          <a:p>
            <a:pPr marL="342900" indent="-342900">
              <a:defRPr/>
            </a:pPr>
            <a:r>
              <a:rPr lang="en-US" dirty="0">
                <a:latin typeface="Arial" charset="0"/>
              </a:rPr>
              <a:t> - Buffon</a:t>
            </a:r>
          </a:p>
          <a:p>
            <a:pPr marL="342900" indent="-342900">
              <a:defRPr/>
            </a:pPr>
            <a:r>
              <a:rPr lang="en-US" dirty="0">
                <a:latin typeface="Arial" charset="0"/>
              </a:rPr>
              <a:t> - Lamarck</a:t>
            </a:r>
          </a:p>
          <a:p>
            <a:pPr marL="342900" indent="-342900">
              <a:defRPr/>
            </a:pPr>
            <a:r>
              <a:rPr lang="en-US" dirty="0">
                <a:latin typeface="Arial" charset="0"/>
              </a:rPr>
              <a:t> - Cuvier</a:t>
            </a:r>
          </a:p>
          <a:p>
            <a:pPr marL="342900" indent="-342900">
              <a:defRPr/>
            </a:pPr>
            <a:endParaRPr lang="en-US" dirty="0">
              <a:latin typeface="Arial" charset="0"/>
            </a:endParaRPr>
          </a:p>
          <a:p>
            <a:pPr marL="342900" indent="-342900">
              <a:defRPr/>
            </a:pPr>
            <a:r>
              <a:rPr lang="en-US" dirty="0">
                <a:latin typeface="Arial" charset="0"/>
              </a:rPr>
              <a:t>	</a:t>
            </a: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p:txBody>
      </p:sp>
      <p:pic>
        <p:nvPicPr>
          <p:cNvPr id="15363" name="Picture 2" descr="http://chrissasaki.files.wordpress.com/2010/08/lamar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60725"/>
            <a:ext cx="24384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ttp://www.lib.utexas.edu/books/nzbirds/images/figure3-cuvi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276600"/>
            <a:ext cx="25908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152400"/>
            <a:ext cx="7467600" cy="5293757"/>
          </a:xfrm>
          <a:prstGeom prst="rect">
            <a:avLst/>
          </a:prstGeom>
          <a:solidFill>
            <a:schemeClr val="bg1"/>
          </a:solidFill>
        </p:spPr>
        <p:txBody>
          <a:bodyPr>
            <a:spAutoFit/>
          </a:bodyPr>
          <a:lstStyle/>
          <a:p>
            <a:pPr>
              <a:defRPr/>
            </a:pPr>
            <a:r>
              <a:rPr lang="en-US" sz="3200" b="1" dirty="0">
                <a:solidFill>
                  <a:srgbClr val="0070C0"/>
                </a:solidFill>
                <a:latin typeface="Arial" charset="0"/>
              </a:rPr>
              <a:t>I</a:t>
            </a:r>
            <a:r>
              <a:rPr lang="en-US" sz="3200" dirty="0">
                <a:latin typeface="Arial" charset="0"/>
              </a:rPr>
              <a:t>. </a:t>
            </a:r>
            <a:r>
              <a:rPr lang="en-US" sz="3200" b="1" dirty="0">
                <a:solidFill>
                  <a:srgbClr val="0070C0"/>
                </a:solidFill>
                <a:latin typeface="Arial" charset="0"/>
              </a:rPr>
              <a:t>The Birth of Science</a:t>
            </a:r>
          </a:p>
          <a:p>
            <a:pPr marL="342900" indent="-342900">
              <a:buFontTx/>
              <a:buAutoNum type="alphaUcPeriod"/>
              <a:defRPr/>
            </a:pPr>
            <a:r>
              <a:rPr lang="en-US" b="1" dirty="0" smtClean="0">
                <a:solidFill>
                  <a:srgbClr val="FF0000"/>
                </a:solidFill>
                <a:latin typeface="Arial" charset="0"/>
              </a:rPr>
              <a:t>Overview</a:t>
            </a:r>
            <a:endParaRPr lang="en-US" b="1" dirty="0">
              <a:solidFill>
                <a:srgbClr val="FF0000"/>
              </a:solidFill>
              <a:latin typeface="Arial" charset="0"/>
            </a:endParaRPr>
          </a:p>
          <a:p>
            <a:pPr marL="342900" indent="-342900">
              <a:defRPr/>
            </a:pPr>
            <a:r>
              <a:rPr lang="en-US" b="1" dirty="0">
                <a:solidFill>
                  <a:srgbClr val="FF0000"/>
                </a:solidFill>
                <a:latin typeface="Arial" charset="0"/>
              </a:rPr>
              <a:t>B. The Persians</a:t>
            </a:r>
          </a:p>
          <a:p>
            <a:pPr marL="342900" indent="-342900">
              <a:defRPr/>
            </a:pPr>
            <a:r>
              <a:rPr lang="en-US" b="1" dirty="0">
                <a:solidFill>
                  <a:srgbClr val="FF0000"/>
                </a:solidFill>
                <a:latin typeface="Arial" charset="0"/>
              </a:rPr>
              <a:t>C. Middle Ages</a:t>
            </a:r>
          </a:p>
          <a:p>
            <a:pPr marL="342900" indent="-342900">
              <a:defRPr/>
            </a:pPr>
            <a:r>
              <a:rPr lang="en-US" b="1" dirty="0">
                <a:solidFill>
                  <a:srgbClr val="FF0000"/>
                </a:solidFill>
                <a:latin typeface="Arial" charset="0"/>
              </a:rPr>
              <a:t>D. The Renaissance</a:t>
            </a:r>
          </a:p>
          <a:p>
            <a:pPr marL="342900" indent="-342900">
              <a:defRPr/>
            </a:pPr>
            <a:r>
              <a:rPr lang="en-US" b="1" dirty="0">
                <a:solidFill>
                  <a:srgbClr val="FF0000"/>
                </a:solidFill>
                <a:latin typeface="Arial" charset="0"/>
              </a:rPr>
              <a:t>E. The Enlightenment</a:t>
            </a:r>
          </a:p>
          <a:p>
            <a:pPr marL="342900" indent="-342900">
              <a:defRPr/>
            </a:pPr>
            <a:endParaRPr lang="en-US" b="1" dirty="0">
              <a:solidFill>
                <a:srgbClr val="FF0000"/>
              </a:solidFill>
              <a:latin typeface="Arial" charset="0"/>
            </a:endParaRPr>
          </a:p>
          <a:p>
            <a:pPr marL="342900" indent="-342900">
              <a:defRPr/>
            </a:pPr>
            <a:r>
              <a:rPr lang="en-US" dirty="0">
                <a:latin typeface="Arial" charset="0"/>
              </a:rPr>
              <a:t> - Linnaeus</a:t>
            </a:r>
          </a:p>
          <a:p>
            <a:pPr marL="342900" indent="-342900">
              <a:defRPr/>
            </a:pPr>
            <a:r>
              <a:rPr lang="en-US" dirty="0">
                <a:latin typeface="Arial" charset="0"/>
              </a:rPr>
              <a:t> - Buffon</a:t>
            </a:r>
          </a:p>
          <a:p>
            <a:pPr marL="342900" indent="-342900">
              <a:defRPr/>
            </a:pPr>
            <a:r>
              <a:rPr lang="en-US" dirty="0">
                <a:latin typeface="Arial" charset="0"/>
              </a:rPr>
              <a:t> - Lamarck</a:t>
            </a:r>
          </a:p>
          <a:p>
            <a:pPr marL="342900" indent="-342900">
              <a:defRPr/>
            </a:pPr>
            <a:r>
              <a:rPr lang="en-US" dirty="0">
                <a:latin typeface="Arial" charset="0"/>
              </a:rPr>
              <a:t> - Cuvier</a:t>
            </a:r>
          </a:p>
          <a:p>
            <a:pPr marL="342900" indent="-342900">
              <a:defRPr/>
            </a:pPr>
            <a:r>
              <a:rPr lang="en-US" dirty="0">
                <a:latin typeface="Arial" charset="0"/>
              </a:rPr>
              <a:t> - Paley</a:t>
            </a:r>
          </a:p>
          <a:p>
            <a:pPr marL="342900" indent="-342900">
              <a:defRPr/>
            </a:pPr>
            <a:endParaRPr lang="en-US" dirty="0">
              <a:latin typeface="Arial" charset="0"/>
            </a:endParaRPr>
          </a:p>
          <a:p>
            <a:pPr marL="342900" indent="-342900">
              <a:defRPr/>
            </a:pPr>
            <a:r>
              <a:rPr lang="en-US" dirty="0">
                <a:latin typeface="Arial" charset="0"/>
              </a:rPr>
              <a:t>	</a:t>
            </a: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p:txBody>
      </p:sp>
      <p:pic>
        <p:nvPicPr>
          <p:cNvPr id="16387" name="Picture 6" descr="http://www.utm.edu/research/iep-wp/wp-content/media/pa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352800"/>
            <a:ext cx="22764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descr="http://www.creativewatch.co.uk/chronograph-pocket-watch-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276600"/>
            <a:ext cx="20574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9600" y="762000"/>
            <a:ext cx="6629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70C0"/>
                </a:solidFill>
              </a:rPr>
              <a:t>II.  Darwin’s Contributions</a:t>
            </a:r>
          </a:p>
          <a:p>
            <a:pPr eaLnBrk="1" hangingPunct="1">
              <a:spcBef>
                <a:spcPct val="50000"/>
              </a:spcBef>
            </a:pPr>
            <a:r>
              <a:rPr lang="en-US" altLang="en-US" sz="2000" b="1">
                <a:solidFill>
                  <a:srgbClr val="FF0000"/>
                </a:solidFill>
              </a:rPr>
              <a:t>A. Overview</a:t>
            </a:r>
          </a:p>
          <a:p>
            <a:pPr eaLnBrk="1" hangingPunct="1">
              <a:spcBef>
                <a:spcPct val="50000"/>
              </a:spcBef>
            </a:pPr>
            <a:r>
              <a:rPr lang="en-US" altLang="en-US">
                <a:solidFill>
                  <a:srgbClr val="FF0066"/>
                </a:solidFill>
              </a:rPr>
              <a:t>1. Life</a:t>
            </a:r>
          </a:p>
          <a:p>
            <a:pPr eaLnBrk="1" hangingPunct="1">
              <a:spcBef>
                <a:spcPct val="50000"/>
              </a:spcBef>
            </a:pPr>
            <a:r>
              <a:rPr lang="en-US" altLang="en-US"/>
              <a:t>- Born Feb 12, 1809</a:t>
            </a:r>
          </a:p>
          <a:p>
            <a:pPr eaLnBrk="1" hangingPunct="1">
              <a:spcBef>
                <a:spcPct val="50000"/>
              </a:spcBef>
            </a:pPr>
            <a:r>
              <a:rPr lang="en-US" altLang="en-US"/>
              <a:t>- Graduated Cambridge, intending to join the clergy</a:t>
            </a:r>
          </a:p>
          <a:p>
            <a:pPr eaLnBrk="1" hangingPunct="1">
              <a:spcBef>
                <a:spcPct val="50000"/>
              </a:spcBef>
            </a:pPr>
            <a:r>
              <a:rPr lang="en-US" altLang="en-US"/>
              <a:t>- 1831-36, Naturalist on H.M.S. Beagle</a:t>
            </a:r>
          </a:p>
          <a:p>
            <a:pPr eaLnBrk="1" hangingPunct="1">
              <a:spcBef>
                <a:spcPct val="50000"/>
              </a:spcBef>
            </a:pPr>
            <a:r>
              <a:rPr lang="en-US" altLang="en-US"/>
              <a:t>- 1859: </a:t>
            </a:r>
            <a:r>
              <a:rPr lang="en-US" altLang="en-US" i="1"/>
              <a:t>The</a:t>
            </a:r>
            <a:r>
              <a:rPr lang="en-US" altLang="en-US"/>
              <a:t> </a:t>
            </a:r>
            <a:r>
              <a:rPr lang="en-US" altLang="en-US" i="1"/>
              <a:t>Origin of Species</a:t>
            </a:r>
          </a:p>
          <a:p>
            <a:pPr eaLnBrk="1" hangingPunct="1">
              <a:spcBef>
                <a:spcPct val="50000"/>
              </a:spcBef>
            </a:pPr>
            <a:r>
              <a:rPr lang="en-US" altLang="en-US" i="1"/>
              <a:t>- </a:t>
            </a:r>
            <a:r>
              <a:rPr lang="en-US" altLang="en-US"/>
              <a:t>Died</a:t>
            </a:r>
            <a:r>
              <a:rPr lang="en-US" altLang="en-US" i="1"/>
              <a:t> </a:t>
            </a:r>
            <a:r>
              <a:rPr lang="en-US" altLang="en-US"/>
              <a:t>April 19, 1882, interred in Westminster Abbey</a:t>
            </a:r>
          </a:p>
        </p:txBody>
      </p:sp>
      <p:pic>
        <p:nvPicPr>
          <p:cNvPr id="17411" name="Picture 3" descr="darwi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85800"/>
            <a:ext cx="2563813" cy="3048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762000"/>
            <a:ext cx="6629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70C0"/>
                </a:solidFill>
              </a:rPr>
              <a:t>II.  Darwin’s Contributions</a:t>
            </a:r>
          </a:p>
          <a:p>
            <a:pPr eaLnBrk="1" hangingPunct="1">
              <a:spcBef>
                <a:spcPct val="50000"/>
              </a:spcBef>
            </a:pPr>
            <a:r>
              <a:rPr lang="en-US" altLang="en-US" sz="2000" b="1">
                <a:solidFill>
                  <a:srgbClr val="FF0000"/>
                </a:solidFill>
              </a:rPr>
              <a:t>A. Overview</a:t>
            </a:r>
          </a:p>
          <a:p>
            <a:pPr eaLnBrk="1" hangingPunct="1">
              <a:spcBef>
                <a:spcPct val="50000"/>
              </a:spcBef>
            </a:pPr>
            <a:r>
              <a:rPr lang="en-US" altLang="en-US">
                <a:solidFill>
                  <a:srgbClr val="FF0066"/>
                </a:solidFill>
              </a:rPr>
              <a:t>1. Life</a:t>
            </a:r>
          </a:p>
          <a:p>
            <a:pPr eaLnBrk="1" hangingPunct="1">
              <a:spcBef>
                <a:spcPct val="50000"/>
              </a:spcBef>
            </a:pPr>
            <a:r>
              <a:rPr lang="en-US" altLang="en-US">
                <a:solidFill>
                  <a:srgbClr val="FF0066"/>
                </a:solidFill>
              </a:rPr>
              <a:t>2. </a:t>
            </a:r>
            <a:r>
              <a:rPr lang="en-US" altLang="en-US" i="1">
                <a:solidFill>
                  <a:srgbClr val="FF0066"/>
                </a:solidFill>
              </a:rPr>
              <a:t>The Origin of Species </a:t>
            </a:r>
            <a:r>
              <a:rPr lang="en-US" altLang="en-US">
                <a:solidFill>
                  <a:srgbClr val="FF0066"/>
                </a:solidFill>
              </a:rPr>
              <a:t>(1859)</a:t>
            </a:r>
          </a:p>
        </p:txBody>
      </p:sp>
      <p:pic>
        <p:nvPicPr>
          <p:cNvPr id="18435" name="Picture 3" descr="orig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338" y="2514600"/>
            <a:ext cx="54276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762000"/>
            <a:ext cx="66294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70C0"/>
                </a:solidFill>
              </a:rPr>
              <a:t>II.  Darwin’s Contributions</a:t>
            </a:r>
          </a:p>
          <a:p>
            <a:pPr eaLnBrk="1" hangingPunct="1">
              <a:spcBef>
                <a:spcPct val="50000"/>
              </a:spcBef>
            </a:pPr>
            <a:r>
              <a:rPr lang="en-US" altLang="en-US" sz="2000" b="1">
                <a:solidFill>
                  <a:srgbClr val="FF0000"/>
                </a:solidFill>
              </a:rPr>
              <a:t>A. Overview</a:t>
            </a:r>
          </a:p>
          <a:p>
            <a:pPr eaLnBrk="1" hangingPunct="1">
              <a:spcBef>
                <a:spcPct val="50000"/>
              </a:spcBef>
            </a:pPr>
            <a:r>
              <a:rPr lang="en-US" altLang="en-US">
                <a:solidFill>
                  <a:srgbClr val="FF0066"/>
                </a:solidFill>
              </a:rPr>
              <a:t>1. Life</a:t>
            </a:r>
          </a:p>
          <a:p>
            <a:pPr eaLnBrk="1" hangingPunct="1">
              <a:spcBef>
                <a:spcPct val="50000"/>
              </a:spcBef>
            </a:pPr>
            <a:r>
              <a:rPr lang="en-US" altLang="en-US">
                <a:solidFill>
                  <a:srgbClr val="FF0066"/>
                </a:solidFill>
              </a:rPr>
              <a:t>2</a:t>
            </a:r>
            <a:r>
              <a:rPr lang="en-US" altLang="en-US" i="1">
                <a:solidFill>
                  <a:srgbClr val="FF0066"/>
                </a:solidFill>
              </a:rPr>
              <a:t>. The Origin of Species </a:t>
            </a:r>
            <a:r>
              <a:rPr lang="en-US" altLang="en-US">
                <a:solidFill>
                  <a:srgbClr val="FF0066"/>
                </a:solidFill>
              </a:rPr>
              <a:t>(1859)</a:t>
            </a:r>
          </a:p>
          <a:p>
            <a:pPr eaLnBrk="1" hangingPunct="1">
              <a:spcBef>
                <a:spcPct val="50000"/>
              </a:spcBef>
            </a:pPr>
            <a:r>
              <a:rPr lang="en-US" altLang="en-US"/>
              <a:t>     </a:t>
            </a:r>
            <a:r>
              <a:rPr lang="en-US" altLang="en-US">
                <a:solidFill>
                  <a:srgbClr val="00B0F0"/>
                </a:solidFill>
              </a:rPr>
              <a:t>a. “One Long Argument”</a:t>
            </a:r>
          </a:p>
          <a:p>
            <a:pPr eaLnBrk="1" hangingPunct="1">
              <a:spcBef>
                <a:spcPct val="50000"/>
              </a:spcBef>
            </a:pPr>
            <a:r>
              <a:rPr lang="en-US" altLang="en-US"/>
              <a:t>       - observations leading to the conclusions that:</a:t>
            </a:r>
          </a:p>
          <a:p>
            <a:pPr eaLnBrk="1" hangingPunct="1">
              <a:spcBef>
                <a:spcPct val="50000"/>
              </a:spcBef>
            </a:pPr>
            <a:r>
              <a:rPr lang="en-US" altLang="en-US"/>
              <a:t>       - life changes through time</a:t>
            </a:r>
          </a:p>
          <a:p>
            <a:pPr eaLnBrk="1" hangingPunct="1">
              <a:spcBef>
                <a:spcPct val="50000"/>
              </a:spcBef>
            </a:pPr>
            <a:r>
              <a:rPr lang="en-US" altLang="en-US"/>
              <a:t>       - species descend from shared ancestors</a:t>
            </a:r>
          </a:p>
          <a:p>
            <a:pPr eaLnBrk="1" hangingPunct="1">
              <a:spcBef>
                <a:spcPct val="50000"/>
              </a:spcBef>
            </a:pPr>
            <a:endParaRPr lang="en-US" altLang="en-US">
              <a:solidFill>
                <a:srgbClr val="FF0066"/>
              </a:solidFill>
            </a:endParaRPr>
          </a:p>
        </p:txBody>
      </p:sp>
      <p:pic>
        <p:nvPicPr>
          <p:cNvPr id="19459" name="Picture 2" descr="http://www.amnh.org/exhibitions/darwin/images/exhibit/gallery/lg/darwin_tree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8600"/>
            <a:ext cx="2524125"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talkorigins.org/faqs/comdesc/images/Cdfig_72dp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5756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533400" y="5715000"/>
            <a:ext cx="670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Figure from </a:t>
            </a:r>
            <a:r>
              <a:rPr lang="en-US" altLang="en-US" i="1"/>
              <a:t>The Origin of Species </a:t>
            </a:r>
            <a:r>
              <a:rPr lang="en-US" altLang="en-US"/>
              <a:t>(1859)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152400"/>
            <a:ext cx="7467600" cy="1015663"/>
          </a:xfrm>
          <a:prstGeom prst="rect">
            <a:avLst/>
          </a:prstGeom>
          <a:noFill/>
        </p:spPr>
        <p:txBody>
          <a:bodyPr>
            <a:spAutoFit/>
          </a:bodyPr>
          <a:lstStyle/>
          <a:p>
            <a:pPr>
              <a:defRPr/>
            </a:pPr>
            <a:endParaRPr lang="en-US" dirty="0">
              <a:latin typeface="Arial" charset="0"/>
            </a:endParaRPr>
          </a:p>
          <a:p>
            <a:pPr>
              <a:defRPr/>
            </a:pPr>
            <a:r>
              <a:rPr lang="en-US" sz="2400" b="1" dirty="0">
                <a:solidFill>
                  <a:srgbClr val="0070C0"/>
                </a:solidFill>
                <a:latin typeface="Arial" charset="0"/>
              </a:rPr>
              <a:t>I</a:t>
            </a:r>
            <a:r>
              <a:rPr lang="en-US" dirty="0">
                <a:latin typeface="Arial" charset="0"/>
              </a:rPr>
              <a:t>. </a:t>
            </a:r>
            <a:r>
              <a:rPr lang="en-US" sz="2400" b="1" dirty="0" smtClean="0">
                <a:solidFill>
                  <a:srgbClr val="0070C0"/>
                </a:solidFill>
                <a:latin typeface="Arial" charset="0"/>
              </a:rPr>
              <a:t>The Birth of Science</a:t>
            </a:r>
            <a:endParaRPr lang="en-US" sz="2400" b="1" dirty="0">
              <a:solidFill>
                <a:srgbClr val="0070C0"/>
              </a:solidFill>
              <a:latin typeface="Arial" charset="0"/>
            </a:endParaRPr>
          </a:p>
          <a:p>
            <a:pPr marL="342900" indent="-342900">
              <a:buFontTx/>
              <a:buAutoNum type="alphaUcPeriod"/>
              <a:defRPr/>
            </a:pPr>
            <a:r>
              <a:rPr lang="en-US" b="1" dirty="0">
                <a:solidFill>
                  <a:srgbClr val="FF0000"/>
                </a:solidFill>
                <a:latin typeface="Arial" charset="0"/>
              </a:rPr>
              <a:t>Overview</a:t>
            </a:r>
          </a:p>
        </p:txBody>
      </p:sp>
      <p:pic>
        <p:nvPicPr>
          <p:cNvPr id="3075" name="Picture 4" descr="http://www.treehugger.com/earth-day-a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0"/>
            <a:ext cx="45148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6" name="Picture 2" descr="http://school.discoveryeducation.com/clipart/images/sciboo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41979">
            <a:off x="4348163" y="3087688"/>
            <a:ext cx="14573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additive="base">
                                        <p:cTn id="7" dur="500" fill="hold"/>
                                        <p:tgtEl>
                                          <p:spTgt spid="149506"/>
                                        </p:tgtEl>
                                        <p:attrNameLst>
                                          <p:attrName>ppt_x</p:attrName>
                                        </p:attrNameLst>
                                      </p:cBhvr>
                                      <p:tavLst>
                                        <p:tav tm="0">
                                          <p:val>
                                            <p:strVal val="0-#ppt_w/2"/>
                                          </p:val>
                                        </p:tav>
                                        <p:tav tm="100000">
                                          <p:val>
                                            <p:strVal val="#ppt_x"/>
                                          </p:val>
                                        </p:tav>
                                      </p:tavLst>
                                    </p:anim>
                                    <p:anim calcmode="lin" valueType="num">
                                      <p:cBhvr additive="base">
                                        <p:cTn id="8" dur="500" fill="hold"/>
                                        <p:tgtEl>
                                          <p:spTgt spid="149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762000"/>
            <a:ext cx="6629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70C0"/>
                </a:solidFill>
              </a:rPr>
              <a:t>II.  Darwin’s Contributions</a:t>
            </a:r>
          </a:p>
          <a:p>
            <a:pPr eaLnBrk="1" hangingPunct="1">
              <a:spcBef>
                <a:spcPct val="50000"/>
              </a:spcBef>
            </a:pPr>
            <a:r>
              <a:rPr lang="en-US" altLang="en-US" sz="2000" b="1">
                <a:solidFill>
                  <a:srgbClr val="FF0000"/>
                </a:solidFill>
              </a:rPr>
              <a:t>A. Overview</a:t>
            </a:r>
          </a:p>
          <a:p>
            <a:pPr eaLnBrk="1" hangingPunct="1">
              <a:spcBef>
                <a:spcPct val="50000"/>
              </a:spcBef>
            </a:pPr>
            <a:r>
              <a:rPr lang="en-US" altLang="en-US">
                <a:solidFill>
                  <a:srgbClr val="FF0066"/>
                </a:solidFill>
              </a:rPr>
              <a:t>1. Life</a:t>
            </a:r>
          </a:p>
          <a:p>
            <a:pPr eaLnBrk="1" hangingPunct="1">
              <a:spcBef>
                <a:spcPct val="50000"/>
              </a:spcBef>
            </a:pPr>
            <a:r>
              <a:rPr lang="en-US" altLang="en-US">
                <a:solidFill>
                  <a:srgbClr val="FF0066"/>
                </a:solidFill>
              </a:rPr>
              <a:t>2</a:t>
            </a:r>
            <a:r>
              <a:rPr lang="en-US" altLang="en-US" i="1">
                <a:solidFill>
                  <a:srgbClr val="FF0066"/>
                </a:solidFill>
              </a:rPr>
              <a:t>. The Origin of Species </a:t>
            </a:r>
            <a:r>
              <a:rPr lang="en-US" altLang="en-US">
                <a:solidFill>
                  <a:srgbClr val="FF0066"/>
                </a:solidFill>
              </a:rPr>
              <a:t>(1859)</a:t>
            </a:r>
          </a:p>
          <a:p>
            <a:pPr eaLnBrk="1" hangingPunct="1">
              <a:spcBef>
                <a:spcPct val="50000"/>
              </a:spcBef>
            </a:pPr>
            <a:r>
              <a:rPr lang="en-US" altLang="en-US"/>
              <a:t>     </a:t>
            </a:r>
            <a:r>
              <a:rPr lang="en-US" altLang="en-US">
                <a:solidFill>
                  <a:srgbClr val="00B0F0"/>
                </a:solidFill>
              </a:rPr>
              <a:t>a. “One Long Argument”</a:t>
            </a:r>
          </a:p>
          <a:p>
            <a:pPr eaLnBrk="1" hangingPunct="1">
              <a:spcBef>
                <a:spcPct val="50000"/>
              </a:spcBef>
            </a:pPr>
            <a:r>
              <a:rPr lang="en-US" altLang="en-US">
                <a:solidFill>
                  <a:srgbClr val="00B0F0"/>
                </a:solidFill>
              </a:rPr>
              <a:t>     b. Mechanism explaining HOW evolution occurs</a:t>
            </a:r>
          </a:p>
          <a:p>
            <a:pPr eaLnBrk="1" hangingPunct="1">
              <a:spcBef>
                <a:spcPct val="50000"/>
              </a:spcBef>
            </a:pPr>
            <a:r>
              <a:rPr lang="en-US" altLang="en-US"/>
              <a:t>        - Natural Selection</a:t>
            </a:r>
          </a:p>
          <a:p>
            <a:pPr eaLnBrk="1" hangingPunct="1">
              <a:spcBef>
                <a:spcPct val="50000"/>
              </a:spcBef>
            </a:pPr>
            <a:r>
              <a:rPr lang="en-US" altLang="en-US">
                <a:solidFill>
                  <a:srgbClr val="00B0F0"/>
                </a:solidFill>
              </a:rPr>
              <a:t>     c. Dilemmas – challenges and apparent inconsistencies</a:t>
            </a:r>
          </a:p>
        </p:txBody>
      </p:sp>
      <p:pic>
        <p:nvPicPr>
          <p:cNvPr id="21507" name="Picture 3" descr="darwi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85800"/>
            <a:ext cx="2563813" cy="3048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7620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70C0"/>
                </a:solidFill>
              </a:rPr>
              <a:t>II.  Darwin’s Contributions</a:t>
            </a:r>
          </a:p>
          <a:p>
            <a:pPr eaLnBrk="1" hangingPunct="1">
              <a:spcBef>
                <a:spcPct val="50000"/>
              </a:spcBef>
            </a:pPr>
            <a:r>
              <a:rPr lang="en-US" altLang="en-US" sz="2000" b="1">
                <a:solidFill>
                  <a:srgbClr val="FF0000"/>
                </a:solidFill>
              </a:rPr>
              <a:t>A. Overview</a:t>
            </a:r>
          </a:p>
          <a:p>
            <a:pPr eaLnBrk="1" hangingPunct="1">
              <a:spcBef>
                <a:spcPct val="50000"/>
              </a:spcBef>
            </a:pPr>
            <a:r>
              <a:rPr lang="en-US" altLang="en-US" sz="2000" b="1">
                <a:solidFill>
                  <a:srgbClr val="FF0000"/>
                </a:solidFill>
              </a:rPr>
              <a:t>B. Argument: Evidence for Evolution by Common Descent</a:t>
            </a:r>
          </a:p>
        </p:txBody>
      </p:sp>
      <p:pic>
        <p:nvPicPr>
          <p:cNvPr id="22531" name="Picture 2" descr="http://www.darwin200.org/images/darwins-fin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7010400"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762000"/>
            <a:ext cx="8229600" cy="2308225"/>
          </a:xfrm>
          <a:prstGeom prst="rect">
            <a:avLst/>
          </a:prstGeom>
          <a:noFill/>
          <a:ln w="9525">
            <a:noFill/>
            <a:miter lim="800000"/>
            <a:headEnd/>
            <a:tailEnd/>
          </a:ln>
        </p:spPr>
        <p:txBody>
          <a:bodyPr>
            <a:spAutoFit/>
          </a:bodyPr>
          <a:lstStyle/>
          <a:p>
            <a:pPr>
              <a:spcBef>
                <a:spcPct val="50000"/>
              </a:spcBef>
              <a:defRPr/>
            </a:pPr>
            <a:r>
              <a:rPr lang="en-US" sz="2400" b="1" dirty="0">
                <a:solidFill>
                  <a:srgbClr val="0070C0"/>
                </a:solidFill>
                <a:latin typeface="Arial" charset="0"/>
              </a:rPr>
              <a:t>II.  Darwin’s Contributions</a:t>
            </a:r>
          </a:p>
          <a:p>
            <a:pPr>
              <a:spcBef>
                <a:spcPct val="50000"/>
              </a:spcBef>
              <a:defRPr/>
            </a:pPr>
            <a:r>
              <a:rPr lang="en-US" sz="2000" b="1" dirty="0">
                <a:solidFill>
                  <a:srgbClr val="FF0000"/>
                </a:solidFill>
                <a:latin typeface="Arial" charset="0"/>
              </a:rPr>
              <a:t>A. Overview</a:t>
            </a:r>
          </a:p>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Arial" charset="0"/>
              </a:rPr>
              <a:t>   1. Geology</a:t>
            </a:r>
          </a:p>
          <a:p>
            <a:pPr>
              <a:spcBef>
                <a:spcPct val="50000"/>
              </a:spcBef>
              <a:defRPr/>
            </a:pPr>
            <a:r>
              <a:rPr lang="en-US" sz="2000" b="1" dirty="0">
                <a:solidFill>
                  <a:srgbClr val="00B0F0"/>
                </a:solidFill>
                <a:latin typeface="Arial" charset="0"/>
              </a:rPr>
              <a:t>	</a:t>
            </a:r>
            <a:r>
              <a:rPr lang="en-US" sz="2000" dirty="0">
                <a:solidFill>
                  <a:srgbClr val="FF0066"/>
                </a:solidFill>
                <a:latin typeface="Arial" charset="0"/>
              </a:rPr>
              <a:t>a. James Hutton</a:t>
            </a:r>
            <a:r>
              <a:rPr lang="en-US" sz="2000" dirty="0">
                <a:solidFill>
                  <a:srgbClr val="FF0066"/>
                </a:solidFill>
                <a:latin typeface="Times New Roman" pitchFamily="18" charset="0"/>
              </a:rPr>
              <a:t> </a:t>
            </a:r>
            <a:r>
              <a:rPr lang="en-US" sz="2000" dirty="0">
                <a:solidFill>
                  <a:srgbClr val="FF0066"/>
                </a:solidFill>
                <a:latin typeface="+mn-lt"/>
              </a:rPr>
              <a:t>(1726-1797)</a:t>
            </a:r>
            <a:endParaRPr lang="en-US" sz="2000" b="1" dirty="0">
              <a:solidFill>
                <a:srgbClr val="FF0066"/>
              </a:solidFill>
              <a:latin typeface="+mn-lt"/>
            </a:endParaRPr>
          </a:p>
        </p:txBody>
      </p:sp>
      <p:pic>
        <p:nvPicPr>
          <p:cNvPr id="23555" name="Picture 2" descr="http://upload.wikimedia.org/wikipedia/commons/thumb/0/0e/Hutton_James_portrait_Raeburn.jpg/225px-Hutton_James_portrait_Raebu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14600"/>
            <a:ext cx="32766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adrian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02038"/>
            <a:ext cx="3733800" cy="2551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4579" name="Picture 3" descr="hadrian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86163"/>
            <a:ext cx="3733800" cy="25669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4580" name="Text Box 4"/>
          <p:cNvSpPr txBox="1">
            <a:spLocks noChangeArrowheads="1"/>
          </p:cNvSpPr>
          <p:nvPr/>
        </p:nvSpPr>
        <p:spPr bwMode="auto">
          <a:xfrm>
            <a:off x="685800" y="1981200"/>
            <a:ext cx="8153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observed Hadrian’s Wall, but by the Roman Emperor Hadrian in 122 A.D. </a:t>
            </a:r>
          </a:p>
          <a:p>
            <a:pPr eaLnBrk="1" hangingPunct="1">
              <a:spcBef>
                <a:spcPct val="50000"/>
              </a:spcBef>
            </a:pPr>
            <a:r>
              <a:rPr lang="en-US" altLang="en-US" sz="2000"/>
              <a:t>1600 years old, but no sign of erosion.  How much older must highly worn and eroded granite outcrops be?</a:t>
            </a:r>
          </a:p>
        </p:txBody>
      </p:sp>
      <p:sp>
        <p:nvSpPr>
          <p:cNvPr id="5" name="Text Box 2"/>
          <p:cNvSpPr txBox="1">
            <a:spLocks noChangeArrowheads="1"/>
          </p:cNvSpPr>
          <p:nvPr/>
        </p:nvSpPr>
        <p:spPr bwMode="auto">
          <a:xfrm>
            <a:off x="381000" y="304800"/>
            <a:ext cx="8229600" cy="1784350"/>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Arial" charset="0"/>
              </a:rPr>
              <a:t>   1. Geology</a:t>
            </a:r>
          </a:p>
          <a:p>
            <a:pPr>
              <a:spcBef>
                <a:spcPct val="50000"/>
              </a:spcBef>
              <a:defRPr/>
            </a:pPr>
            <a:r>
              <a:rPr lang="en-US" sz="2000" b="1" dirty="0">
                <a:solidFill>
                  <a:srgbClr val="00B0F0"/>
                </a:solidFill>
                <a:latin typeface="Arial" charset="0"/>
              </a:rPr>
              <a:t>	</a:t>
            </a:r>
            <a:r>
              <a:rPr lang="en-US" sz="2000" dirty="0">
                <a:solidFill>
                  <a:srgbClr val="FF0066"/>
                </a:solidFill>
                <a:latin typeface="Arial" charset="0"/>
              </a:rPr>
              <a:t>a. James Hutton</a:t>
            </a:r>
            <a:r>
              <a:rPr lang="en-US" sz="2000" dirty="0">
                <a:solidFill>
                  <a:srgbClr val="FF0066"/>
                </a:solidFill>
                <a:latin typeface="Times New Roman" pitchFamily="18" charset="0"/>
              </a:rPr>
              <a:t> </a:t>
            </a:r>
            <a:r>
              <a:rPr lang="en-US" sz="2000" dirty="0">
                <a:solidFill>
                  <a:srgbClr val="FF0066"/>
                </a:solidFill>
                <a:latin typeface="+mn-lt"/>
              </a:rPr>
              <a:t>(1726-1797)</a:t>
            </a:r>
          </a:p>
          <a:p>
            <a:pPr>
              <a:spcBef>
                <a:spcPct val="50000"/>
              </a:spcBef>
              <a:defRPr/>
            </a:pPr>
            <a:r>
              <a:rPr lang="en-US" sz="2000" b="1" dirty="0">
                <a:solidFill>
                  <a:srgbClr val="FF0066"/>
                </a:solidFill>
                <a:latin typeface="+mn-lt"/>
              </a:rPr>
              <a:t>	</a:t>
            </a:r>
            <a:endParaRPr lang="en-US" sz="2000"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685800" y="1981200"/>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 observed the White Cliffs of Dover – huge coccolith deposits.  If sedimentation was slow and steady as it is today (‘uniformitarianism’), how long would it take to create such a deposit?</a:t>
            </a:r>
          </a:p>
        </p:txBody>
      </p:sp>
      <p:sp>
        <p:nvSpPr>
          <p:cNvPr id="5" name="Text Box 2"/>
          <p:cNvSpPr txBox="1">
            <a:spLocks noChangeArrowheads="1"/>
          </p:cNvSpPr>
          <p:nvPr/>
        </p:nvSpPr>
        <p:spPr bwMode="auto">
          <a:xfrm>
            <a:off x="381000" y="304800"/>
            <a:ext cx="8229600" cy="1784350"/>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Arial" charset="0"/>
              </a:rPr>
              <a:t>   1. Geology</a:t>
            </a:r>
          </a:p>
          <a:p>
            <a:pPr>
              <a:spcBef>
                <a:spcPct val="50000"/>
              </a:spcBef>
              <a:defRPr/>
            </a:pPr>
            <a:r>
              <a:rPr lang="en-US" sz="2000" b="1" dirty="0">
                <a:solidFill>
                  <a:srgbClr val="00B0F0"/>
                </a:solidFill>
                <a:latin typeface="Arial" charset="0"/>
              </a:rPr>
              <a:t>	</a:t>
            </a:r>
            <a:r>
              <a:rPr lang="en-US" sz="2000" dirty="0">
                <a:solidFill>
                  <a:srgbClr val="FF0066"/>
                </a:solidFill>
                <a:latin typeface="Arial" charset="0"/>
              </a:rPr>
              <a:t>a. James Hutton</a:t>
            </a:r>
            <a:r>
              <a:rPr lang="en-US" sz="2000" dirty="0">
                <a:solidFill>
                  <a:srgbClr val="FF0066"/>
                </a:solidFill>
                <a:latin typeface="Times New Roman" pitchFamily="18" charset="0"/>
              </a:rPr>
              <a:t> </a:t>
            </a:r>
            <a:r>
              <a:rPr lang="en-US" sz="2000" dirty="0">
                <a:solidFill>
                  <a:srgbClr val="FF0066"/>
                </a:solidFill>
                <a:latin typeface="+mn-lt"/>
              </a:rPr>
              <a:t>(1726-1797)</a:t>
            </a:r>
          </a:p>
          <a:p>
            <a:pPr>
              <a:spcBef>
                <a:spcPct val="50000"/>
              </a:spcBef>
              <a:defRPr/>
            </a:pPr>
            <a:r>
              <a:rPr lang="en-US" sz="2000" b="1" dirty="0">
                <a:solidFill>
                  <a:srgbClr val="FF0066"/>
                </a:solidFill>
                <a:latin typeface="+mn-lt"/>
              </a:rPr>
              <a:t>	</a:t>
            </a:r>
            <a:endParaRPr lang="en-US" sz="2000" dirty="0">
              <a:latin typeface="+mn-lt"/>
            </a:endParaRPr>
          </a:p>
        </p:txBody>
      </p:sp>
      <p:pic>
        <p:nvPicPr>
          <p:cNvPr id="25604" name="Picture 2" descr="d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3276600"/>
            <a:ext cx="5359400" cy="32162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hotograph of Siccar Point unconform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95600"/>
            <a:ext cx="5715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Freeform 4"/>
          <p:cNvSpPr>
            <a:spLocks/>
          </p:cNvSpPr>
          <p:nvPr/>
        </p:nvSpPr>
        <p:spPr bwMode="auto">
          <a:xfrm>
            <a:off x="1905000" y="4876800"/>
            <a:ext cx="2819400" cy="1381125"/>
          </a:xfrm>
          <a:custGeom>
            <a:avLst/>
            <a:gdLst>
              <a:gd name="T0" fmla="*/ 0 w 2287"/>
              <a:gd name="T1" fmla="*/ 2147483647 h 1085"/>
              <a:gd name="T2" fmla="*/ 2147483647 w 2287"/>
              <a:gd name="T3" fmla="*/ 2147483647 h 1085"/>
              <a:gd name="T4" fmla="*/ 2147483647 w 2287"/>
              <a:gd name="T5" fmla="*/ 2147483647 h 1085"/>
              <a:gd name="T6" fmla="*/ 2147483647 w 2287"/>
              <a:gd name="T7" fmla="*/ 2147483647 h 1085"/>
              <a:gd name="T8" fmla="*/ 2147483647 w 2287"/>
              <a:gd name="T9" fmla="*/ 2147483647 h 1085"/>
              <a:gd name="T10" fmla="*/ 2147483647 w 2287"/>
              <a:gd name="T11" fmla="*/ 2147483647 h 1085"/>
              <a:gd name="T12" fmla="*/ 2147483647 w 2287"/>
              <a:gd name="T13" fmla="*/ 2147483647 h 1085"/>
              <a:gd name="T14" fmla="*/ 2147483647 w 2287"/>
              <a:gd name="T15" fmla="*/ 2147483647 h 1085"/>
              <a:gd name="T16" fmla="*/ 2147483647 w 2287"/>
              <a:gd name="T17" fmla="*/ 2147483647 h 1085"/>
              <a:gd name="T18" fmla="*/ 2147483647 w 2287"/>
              <a:gd name="T19" fmla="*/ 2147483647 h 1085"/>
              <a:gd name="T20" fmla="*/ 2147483647 w 2287"/>
              <a:gd name="T21" fmla="*/ 2147483647 h 1085"/>
              <a:gd name="T22" fmla="*/ 2147483647 w 2287"/>
              <a:gd name="T23" fmla="*/ 2147483647 h 1085"/>
              <a:gd name="T24" fmla="*/ 2147483647 w 2287"/>
              <a:gd name="T25" fmla="*/ 2147483647 h 1085"/>
              <a:gd name="T26" fmla="*/ 2147483647 w 2287"/>
              <a:gd name="T27" fmla="*/ 2147483647 h 1085"/>
              <a:gd name="T28" fmla="*/ 2147483647 w 2287"/>
              <a:gd name="T29" fmla="*/ 2147483647 h 1085"/>
              <a:gd name="T30" fmla="*/ 2147483647 w 2287"/>
              <a:gd name="T31" fmla="*/ 2147483647 h 1085"/>
              <a:gd name="T32" fmla="*/ 2147483647 w 2287"/>
              <a:gd name="T33" fmla="*/ 2147483647 h 1085"/>
              <a:gd name="T34" fmla="*/ 2147483647 w 2287"/>
              <a:gd name="T35" fmla="*/ 2147483647 h 1085"/>
              <a:gd name="T36" fmla="*/ 2147483647 w 2287"/>
              <a:gd name="T37" fmla="*/ 2147483647 h 1085"/>
              <a:gd name="T38" fmla="*/ 2147483647 w 2287"/>
              <a:gd name="T39" fmla="*/ 2147483647 h 1085"/>
              <a:gd name="T40" fmla="*/ 2147483647 w 2287"/>
              <a:gd name="T41" fmla="*/ 2147483647 h 1085"/>
              <a:gd name="T42" fmla="*/ 2147483647 w 2287"/>
              <a:gd name="T43" fmla="*/ 2147483647 h 1085"/>
              <a:gd name="T44" fmla="*/ 2147483647 w 2287"/>
              <a:gd name="T45" fmla="*/ 2147483647 h 1085"/>
              <a:gd name="T46" fmla="*/ 2147483647 w 2287"/>
              <a:gd name="T47" fmla="*/ 2147483647 h 1085"/>
              <a:gd name="T48" fmla="*/ 2147483647 w 2287"/>
              <a:gd name="T49" fmla="*/ 2147483647 h 1085"/>
              <a:gd name="T50" fmla="*/ 2147483647 w 2287"/>
              <a:gd name="T51" fmla="*/ 2147483647 h 1085"/>
              <a:gd name="T52" fmla="*/ 2147483647 w 2287"/>
              <a:gd name="T53" fmla="*/ 2147483647 h 1085"/>
              <a:gd name="T54" fmla="*/ 2147483647 w 2287"/>
              <a:gd name="T55" fmla="*/ 0 h 10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87"/>
              <a:gd name="T85" fmla="*/ 0 h 1085"/>
              <a:gd name="T86" fmla="*/ 2287 w 2287"/>
              <a:gd name="T87" fmla="*/ 1085 h 10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87" h="1085">
                <a:moveTo>
                  <a:pt x="0" y="1085"/>
                </a:moveTo>
                <a:cubicBezTo>
                  <a:pt x="73" y="1082"/>
                  <a:pt x="147" y="1081"/>
                  <a:pt x="220" y="1076"/>
                </a:cubicBezTo>
                <a:cubicBezTo>
                  <a:pt x="323" y="1070"/>
                  <a:pt x="401" y="1014"/>
                  <a:pt x="483" y="958"/>
                </a:cubicBezTo>
                <a:cubicBezTo>
                  <a:pt x="489" y="949"/>
                  <a:pt x="493" y="939"/>
                  <a:pt x="500" y="932"/>
                </a:cubicBezTo>
                <a:cubicBezTo>
                  <a:pt x="507" y="925"/>
                  <a:pt x="519" y="923"/>
                  <a:pt x="525" y="915"/>
                </a:cubicBezTo>
                <a:cubicBezTo>
                  <a:pt x="530" y="909"/>
                  <a:pt x="539" y="870"/>
                  <a:pt x="542" y="864"/>
                </a:cubicBezTo>
                <a:cubicBezTo>
                  <a:pt x="546" y="855"/>
                  <a:pt x="595" y="793"/>
                  <a:pt x="602" y="788"/>
                </a:cubicBezTo>
                <a:cubicBezTo>
                  <a:pt x="614" y="778"/>
                  <a:pt x="700" y="758"/>
                  <a:pt x="712" y="754"/>
                </a:cubicBezTo>
                <a:cubicBezTo>
                  <a:pt x="720" y="751"/>
                  <a:pt x="737" y="746"/>
                  <a:pt x="737" y="746"/>
                </a:cubicBezTo>
                <a:cubicBezTo>
                  <a:pt x="754" y="735"/>
                  <a:pt x="777" y="729"/>
                  <a:pt x="788" y="712"/>
                </a:cubicBezTo>
                <a:cubicBezTo>
                  <a:pt x="811" y="679"/>
                  <a:pt x="797" y="693"/>
                  <a:pt x="830" y="670"/>
                </a:cubicBezTo>
                <a:cubicBezTo>
                  <a:pt x="870" y="610"/>
                  <a:pt x="847" y="630"/>
                  <a:pt x="890" y="602"/>
                </a:cubicBezTo>
                <a:cubicBezTo>
                  <a:pt x="922" y="554"/>
                  <a:pt x="963" y="560"/>
                  <a:pt x="1008" y="534"/>
                </a:cubicBezTo>
                <a:cubicBezTo>
                  <a:pt x="1097" y="484"/>
                  <a:pt x="1051" y="495"/>
                  <a:pt x="1178" y="483"/>
                </a:cubicBezTo>
                <a:cubicBezTo>
                  <a:pt x="1215" y="429"/>
                  <a:pt x="1216" y="344"/>
                  <a:pt x="1296" y="331"/>
                </a:cubicBezTo>
                <a:cubicBezTo>
                  <a:pt x="1321" y="327"/>
                  <a:pt x="1347" y="324"/>
                  <a:pt x="1372" y="322"/>
                </a:cubicBezTo>
                <a:cubicBezTo>
                  <a:pt x="1420" y="318"/>
                  <a:pt x="1468" y="317"/>
                  <a:pt x="1516" y="314"/>
                </a:cubicBezTo>
                <a:cubicBezTo>
                  <a:pt x="1603" y="284"/>
                  <a:pt x="1698" y="308"/>
                  <a:pt x="1787" y="280"/>
                </a:cubicBezTo>
                <a:cubicBezTo>
                  <a:pt x="1796" y="274"/>
                  <a:pt x="1806" y="270"/>
                  <a:pt x="1813" y="263"/>
                </a:cubicBezTo>
                <a:cubicBezTo>
                  <a:pt x="1820" y="256"/>
                  <a:pt x="1822" y="244"/>
                  <a:pt x="1830" y="238"/>
                </a:cubicBezTo>
                <a:cubicBezTo>
                  <a:pt x="1855" y="218"/>
                  <a:pt x="1902" y="210"/>
                  <a:pt x="1931" y="195"/>
                </a:cubicBezTo>
                <a:cubicBezTo>
                  <a:pt x="1940" y="190"/>
                  <a:pt x="1948" y="182"/>
                  <a:pt x="1957" y="178"/>
                </a:cubicBezTo>
                <a:cubicBezTo>
                  <a:pt x="1973" y="171"/>
                  <a:pt x="2008" y="161"/>
                  <a:pt x="2008" y="161"/>
                </a:cubicBezTo>
                <a:cubicBezTo>
                  <a:pt x="2038" y="117"/>
                  <a:pt x="2008" y="150"/>
                  <a:pt x="2050" y="127"/>
                </a:cubicBezTo>
                <a:cubicBezTo>
                  <a:pt x="2068" y="117"/>
                  <a:pt x="2101" y="94"/>
                  <a:pt x="2101" y="94"/>
                </a:cubicBezTo>
                <a:cubicBezTo>
                  <a:pt x="2135" y="42"/>
                  <a:pt x="2151" y="50"/>
                  <a:pt x="2219" y="43"/>
                </a:cubicBezTo>
                <a:cubicBezTo>
                  <a:pt x="2283" y="21"/>
                  <a:pt x="2208" y="53"/>
                  <a:pt x="2262" y="9"/>
                </a:cubicBezTo>
                <a:cubicBezTo>
                  <a:pt x="2269" y="3"/>
                  <a:pt x="2287" y="0"/>
                  <a:pt x="2287"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Text Box 2"/>
          <p:cNvSpPr txBox="1">
            <a:spLocks noChangeArrowheads="1"/>
          </p:cNvSpPr>
          <p:nvPr/>
        </p:nvSpPr>
        <p:spPr bwMode="auto">
          <a:xfrm>
            <a:off x="381000" y="304800"/>
            <a:ext cx="8229600" cy="27082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Arial" charset="0"/>
              </a:rPr>
              <a:t>   1. Geology</a:t>
            </a:r>
          </a:p>
          <a:p>
            <a:pPr>
              <a:spcBef>
                <a:spcPct val="50000"/>
              </a:spcBef>
              <a:defRPr/>
            </a:pPr>
            <a:r>
              <a:rPr lang="en-US" sz="2000" b="1" dirty="0">
                <a:solidFill>
                  <a:srgbClr val="00B0F0"/>
                </a:solidFill>
                <a:latin typeface="Arial" charset="0"/>
              </a:rPr>
              <a:t>	</a:t>
            </a:r>
            <a:r>
              <a:rPr lang="en-US" sz="2000" dirty="0">
                <a:solidFill>
                  <a:srgbClr val="FF0066"/>
                </a:solidFill>
                <a:latin typeface="Arial" charset="0"/>
              </a:rPr>
              <a:t>a. James Hutton</a:t>
            </a:r>
            <a:r>
              <a:rPr lang="en-US" sz="2000" dirty="0">
                <a:solidFill>
                  <a:srgbClr val="FF0066"/>
                </a:solidFill>
                <a:latin typeface="Times New Roman" pitchFamily="18" charset="0"/>
              </a:rPr>
              <a:t> </a:t>
            </a:r>
            <a:r>
              <a:rPr lang="en-US" sz="2000" dirty="0">
                <a:solidFill>
                  <a:srgbClr val="FF0066"/>
                </a:solidFill>
                <a:latin typeface="+mn-lt"/>
              </a:rPr>
              <a:t>(1726-1797)</a:t>
            </a:r>
          </a:p>
          <a:p>
            <a:pPr>
              <a:spcBef>
                <a:spcPct val="50000"/>
              </a:spcBef>
              <a:defRPr/>
            </a:pPr>
            <a:r>
              <a:rPr lang="en-US" sz="2000" dirty="0">
                <a:latin typeface="+mn-lt"/>
              </a:rPr>
              <a:t> </a:t>
            </a:r>
          </a:p>
          <a:p>
            <a:pPr>
              <a:spcBef>
                <a:spcPct val="50000"/>
              </a:spcBef>
              <a:defRPr/>
            </a:pPr>
            <a:r>
              <a:rPr lang="en-US" sz="2000" dirty="0">
                <a:latin typeface="+mn-lt"/>
              </a:rPr>
              <a:t>	- Observed and interpreted the unconformity at </a:t>
            </a:r>
            <a:r>
              <a:rPr lang="en-US" sz="2000" dirty="0" err="1">
                <a:latin typeface="+mn-lt"/>
              </a:rPr>
              <a:t>Siccar</a:t>
            </a:r>
            <a:r>
              <a:rPr lang="en-US" sz="2000" dirty="0">
                <a:latin typeface="+mn-lt"/>
              </a:rPr>
              <a:t> Point</a:t>
            </a:r>
          </a:p>
          <a:p>
            <a:pPr>
              <a:spcBef>
                <a:spcPct val="50000"/>
              </a:spcBef>
              <a:defRPr/>
            </a:pPr>
            <a:r>
              <a:rPr lang="en-US" sz="2000" b="1" dirty="0">
                <a:solidFill>
                  <a:srgbClr val="FF0066"/>
                </a:solidFill>
                <a:latin typeface="+mn-lt"/>
              </a:rPr>
              <a:t>	</a:t>
            </a:r>
            <a:endParaRPr lang="en-US" sz="2000"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447800" y="381000"/>
            <a:ext cx="6248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Process:</a:t>
            </a:r>
          </a:p>
          <a:p>
            <a:pPr eaLnBrk="1" hangingPunct="1">
              <a:spcBef>
                <a:spcPct val="50000"/>
              </a:spcBef>
            </a:pPr>
            <a:r>
              <a:rPr lang="en-US" altLang="en-US"/>
              <a:t>1. Initial depositional cycle</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352800"/>
            <a:ext cx="51816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219200" y="381000"/>
            <a:ext cx="6248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Process:</a:t>
            </a:r>
          </a:p>
          <a:p>
            <a:pPr eaLnBrk="1" hangingPunct="1">
              <a:spcBef>
                <a:spcPct val="50000"/>
              </a:spcBef>
            </a:pPr>
            <a:r>
              <a:rPr lang="en-US" altLang="en-US"/>
              <a:t>2. uplift (time)</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26450">
            <a:off x="2514600" y="2209800"/>
            <a:ext cx="51816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66800" y="304800"/>
            <a:ext cx="6248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Process:</a:t>
            </a:r>
          </a:p>
          <a:p>
            <a:pPr eaLnBrk="1" hangingPunct="1">
              <a:spcBef>
                <a:spcPct val="50000"/>
              </a:spcBef>
            </a:pPr>
            <a:r>
              <a:rPr lang="en-US" altLang="en-US"/>
              <a:t>3. erosion (time)</a:t>
            </a: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26450">
            <a:off x="2514600" y="2209800"/>
            <a:ext cx="51816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3886200" y="838200"/>
            <a:ext cx="4419600" cy="2057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01" name="Line 5"/>
          <p:cNvSpPr>
            <a:spLocks noChangeShapeType="1"/>
          </p:cNvSpPr>
          <p:nvPr/>
        </p:nvSpPr>
        <p:spPr bwMode="auto">
          <a:xfrm>
            <a:off x="3886200" y="2895600"/>
            <a:ext cx="3886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26450">
            <a:off x="2514600" y="2209800"/>
            <a:ext cx="51816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3886200" y="838200"/>
            <a:ext cx="4419600" cy="2057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24" name="Line 4"/>
          <p:cNvSpPr>
            <a:spLocks noChangeShapeType="1"/>
          </p:cNvSpPr>
          <p:nvPr/>
        </p:nvSpPr>
        <p:spPr bwMode="auto">
          <a:xfrm>
            <a:off x="3886200" y="2895600"/>
            <a:ext cx="3886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 name="Rectangle 5"/>
          <p:cNvSpPr>
            <a:spLocks noChangeArrowheads="1"/>
          </p:cNvSpPr>
          <p:nvPr/>
        </p:nvSpPr>
        <p:spPr bwMode="auto">
          <a:xfrm>
            <a:off x="2514600" y="2590800"/>
            <a:ext cx="5638800" cy="304800"/>
          </a:xfrm>
          <a:prstGeom prst="rect">
            <a:avLst/>
          </a:prstGeom>
          <a:solidFill>
            <a:schemeClr val="accent1"/>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26" name="Rectangle 6"/>
          <p:cNvSpPr>
            <a:spLocks noChangeArrowheads="1"/>
          </p:cNvSpPr>
          <p:nvPr/>
        </p:nvSpPr>
        <p:spPr bwMode="auto">
          <a:xfrm>
            <a:off x="2514600" y="2133600"/>
            <a:ext cx="5638800" cy="457200"/>
          </a:xfrm>
          <a:prstGeom prst="rect">
            <a:avLst/>
          </a:prstGeom>
          <a:solidFill>
            <a:srgbClr val="9D7E45"/>
          </a:soli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27" name="Text Box 7"/>
          <p:cNvSpPr txBox="1">
            <a:spLocks noChangeArrowheads="1"/>
          </p:cNvSpPr>
          <p:nvPr/>
        </p:nvSpPr>
        <p:spPr bwMode="auto">
          <a:xfrm>
            <a:off x="1066800" y="304800"/>
            <a:ext cx="4876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Process:</a:t>
            </a:r>
          </a:p>
          <a:p>
            <a:pPr eaLnBrk="1" hangingPunct="1"/>
            <a:endParaRPr lang="en-US" altLang="en-US"/>
          </a:p>
          <a:p>
            <a:pPr eaLnBrk="1" hangingPunct="1"/>
            <a:r>
              <a:rPr lang="en-US" altLang="en-US"/>
              <a:t>4. second depositional cycle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152400"/>
            <a:ext cx="7467600" cy="1846659"/>
          </a:xfrm>
          <a:prstGeom prst="rect">
            <a:avLst/>
          </a:prstGeom>
          <a:noFill/>
        </p:spPr>
        <p:txBody>
          <a:bodyPr>
            <a:spAutoFit/>
          </a:bodyPr>
          <a:lstStyle/>
          <a:p>
            <a:pPr>
              <a:defRPr/>
            </a:pPr>
            <a:endParaRPr lang="en-US" dirty="0">
              <a:latin typeface="Arial" charset="0"/>
            </a:endParaRPr>
          </a:p>
          <a:p>
            <a:pPr>
              <a:defRPr/>
            </a:pPr>
            <a:r>
              <a:rPr lang="en-US" sz="2400" b="1" dirty="0">
                <a:solidFill>
                  <a:srgbClr val="0070C0"/>
                </a:solidFill>
                <a:latin typeface="Arial" charset="0"/>
              </a:rPr>
              <a:t>I</a:t>
            </a:r>
            <a:r>
              <a:rPr lang="en-US" dirty="0">
                <a:latin typeface="Arial" charset="0"/>
              </a:rPr>
              <a:t>. </a:t>
            </a:r>
            <a:r>
              <a:rPr lang="en-US" sz="2400" b="1" dirty="0" smtClean="0">
                <a:solidFill>
                  <a:srgbClr val="0070C0"/>
                </a:solidFill>
                <a:latin typeface="Arial" charset="0"/>
              </a:rPr>
              <a:t>The Birth of Science</a:t>
            </a:r>
            <a:endParaRPr lang="en-US" sz="2400" b="1" dirty="0">
              <a:solidFill>
                <a:srgbClr val="0070C0"/>
              </a:solidFill>
              <a:latin typeface="Arial" charset="0"/>
            </a:endParaRPr>
          </a:p>
          <a:p>
            <a:pPr marL="342900" indent="-342900">
              <a:buFontTx/>
              <a:buAutoNum type="alphaUcPeriod"/>
              <a:defRPr/>
            </a:pPr>
            <a:r>
              <a:rPr lang="en-US" b="1" dirty="0">
                <a:solidFill>
                  <a:srgbClr val="FF0000"/>
                </a:solidFill>
                <a:latin typeface="Arial" charset="0"/>
              </a:rPr>
              <a:t>Overview</a:t>
            </a:r>
          </a:p>
          <a:p>
            <a:pPr marL="342900" indent="-342900">
              <a:defRPr/>
            </a:pPr>
            <a:r>
              <a:rPr lang="en-US" b="1" dirty="0">
                <a:solidFill>
                  <a:srgbClr val="FF0000"/>
                </a:solidFill>
                <a:latin typeface="Arial" charset="0"/>
              </a:rPr>
              <a:t>B. The Greeks</a:t>
            </a:r>
          </a:p>
          <a:p>
            <a:pPr marL="342900" indent="-342900">
              <a:defRPr/>
            </a:pPr>
            <a:endParaRPr lang="en-US" dirty="0">
              <a:latin typeface="Arial" charset="0"/>
            </a:endParaRPr>
          </a:p>
          <a:p>
            <a:pPr marL="342900" indent="-342900">
              <a:defRPr/>
            </a:pPr>
            <a:r>
              <a:rPr lang="en-US" dirty="0">
                <a:latin typeface="Arial" charset="0"/>
              </a:rPr>
              <a:t>	 - Hippocrates</a:t>
            </a:r>
          </a:p>
        </p:txBody>
      </p:sp>
      <p:pic>
        <p:nvPicPr>
          <p:cNvPr id="4099" name="Picture 2" descr="http://drvithal.com/images/hippocr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05000"/>
            <a:ext cx="38830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visionlearning.com/library/modules/mid128/Image/VLObject-3239-0502160702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00"/>
            <a:ext cx="36576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381000" y="304800"/>
            <a:ext cx="8229600" cy="2554288"/>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Arial" charset="0"/>
              </a:rPr>
              <a:t>   1. Geology</a:t>
            </a:r>
          </a:p>
          <a:p>
            <a:pPr>
              <a:spcBef>
                <a:spcPct val="50000"/>
              </a:spcBef>
              <a:defRPr/>
            </a:pPr>
            <a:r>
              <a:rPr lang="en-US" sz="2000" b="1" dirty="0">
                <a:solidFill>
                  <a:srgbClr val="00B0F0"/>
                </a:solidFill>
                <a:latin typeface="Arial" charset="0"/>
              </a:rPr>
              <a:t>	</a:t>
            </a:r>
            <a:r>
              <a:rPr lang="en-US" sz="2000" dirty="0">
                <a:solidFill>
                  <a:srgbClr val="FF0066"/>
                </a:solidFill>
                <a:latin typeface="Arial" charset="0"/>
              </a:rPr>
              <a:t>a. James Hutton</a:t>
            </a:r>
            <a:r>
              <a:rPr lang="en-US" sz="2000" dirty="0">
                <a:solidFill>
                  <a:srgbClr val="FF0066"/>
                </a:solidFill>
                <a:latin typeface="Times New Roman" pitchFamily="18" charset="0"/>
              </a:rPr>
              <a:t> </a:t>
            </a:r>
            <a:r>
              <a:rPr lang="en-US" sz="2000" dirty="0">
                <a:solidFill>
                  <a:srgbClr val="FF0066"/>
                </a:solidFill>
                <a:latin typeface="+mn-lt"/>
              </a:rPr>
              <a:t>(1726-1797)</a:t>
            </a:r>
          </a:p>
          <a:p>
            <a:pPr>
              <a:spcBef>
                <a:spcPct val="50000"/>
              </a:spcBef>
              <a:defRPr/>
            </a:pPr>
            <a:r>
              <a:rPr lang="en-US" sz="2000" dirty="0">
                <a:latin typeface="+mn-lt"/>
              </a:rPr>
              <a:t> </a:t>
            </a:r>
          </a:p>
          <a:p>
            <a:pPr>
              <a:spcBef>
                <a:spcPct val="50000"/>
              </a:spcBef>
              <a:defRPr/>
            </a:pPr>
            <a:r>
              <a:rPr lang="en-US" sz="2000" dirty="0">
                <a:latin typeface="+mn-lt"/>
              </a:rPr>
              <a:t> - the rock cycles, so the earth has “no vestige of a beginning, no prospect of an end.”</a:t>
            </a:r>
            <a:r>
              <a:rPr lang="en-US" sz="2000" b="1" dirty="0">
                <a:solidFill>
                  <a:srgbClr val="FF0066"/>
                </a:solidFill>
                <a:latin typeface="+mn-lt"/>
              </a:rPr>
              <a:t>	THE EARTH IS REALLY </a:t>
            </a:r>
            <a:r>
              <a:rPr lang="en-US" sz="2000" b="1" dirty="0" err="1">
                <a:solidFill>
                  <a:srgbClr val="FF0066"/>
                </a:solidFill>
                <a:latin typeface="+mn-lt"/>
              </a:rPr>
              <a:t>REALLY</a:t>
            </a:r>
            <a:r>
              <a:rPr lang="en-US" sz="2000" b="1" dirty="0">
                <a:solidFill>
                  <a:srgbClr val="FF0066"/>
                </a:solidFill>
                <a:latin typeface="+mn-lt"/>
              </a:rPr>
              <a:t> OLD</a:t>
            </a:r>
            <a:endParaRPr lang="en-US" sz="2000"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304800"/>
            <a:ext cx="8229600" cy="3632200"/>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Arial" charset="0"/>
              </a:rPr>
              <a:t>   1. Geology</a:t>
            </a:r>
          </a:p>
          <a:p>
            <a:pPr>
              <a:spcBef>
                <a:spcPct val="50000"/>
              </a:spcBef>
              <a:defRPr/>
            </a:pPr>
            <a:r>
              <a:rPr lang="en-US" sz="2000" b="1" dirty="0">
                <a:solidFill>
                  <a:srgbClr val="00B0F0"/>
                </a:solidFill>
                <a:latin typeface="Arial" charset="0"/>
              </a:rPr>
              <a:t>	</a:t>
            </a:r>
            <a:r>
              <a:rPr lang="en-US" sz="2000" dirty="0">
                <a:solidFill>
                  <a:srgbClr val="FF0066"/>
                </a:solidFill>
                <a:latin typeface="Arial" charset="0"/>
              </a:rPr>
              <a:t>a. James Hutton</a:t>
            </a:r>
            <a:r>
              <a:rPr lang="en-US" sz="2000" dirty="0">
                <a:solidFill>
                  <a:srgbClr val="FF0066"/>
                </a:solidFill>
                <a:latin typeface="Times New Roman" pitchFamily="18" charset="0"/>
              </a:rPr>
              <a:t> </a:t>
            </a:r>
            <a:r>
              <a:rPr lang="en-US" sz="2000" dirty="0">
                <a:solidFill>
                  <a:srgbClr val="FF0066"/>
                </a:solidFill>
                <a:latin typeface="+mn-lt"/>
              </a:rPr>
              <a:t>(1726-1797)</a:t>
            </a:r>
          </a:p>
          <a:p>
            <a:pPr>
              <a:spcBef>
                <a:spcPct val="50000"/>
              </a:spcBef>
              <a:defRPr/>
            </a:pPr>
            <a:r>
              <a:rPr lang="en-US" sz="2000" dirty="0">
                <a:solidFill>
                  <a:srgbClr val="FF0066"/>
                </a:solidFill>
                <a:latin typeface="+mn-lt"/>
              </a:rPr>
              <a:t>	b. </a:t>
            </a:r>
            <a:r>
              <a:rPr lang="en-US" sz="2000" dirty="0">
                <a:solidFill>
                  <a:srgbClr val="FF0066"/>
                </a:solidFill>
                <a:latin typeface="Arial" charset="0"/>
              </a:rPr>
              <a:t>Charles Lyell (1797-1875)</a:t>
            </a:r>
            <a:endParaRPr lang="en-US" sz="2000" dirty="0">
              <a:solidFill>
                <a:srgbClr val="FF0066"/>
              </a:solidFill>
              <a:latin typeface="+mn-lt"/>
            </a:endParaRPr>
          </a:p>
          <a:p>
            <a:pPr>
              <a:spcBef>
                <a:spcPct val="50000"/>
              </a:spcBef>
              <a:defRPr/>
            </a:pPr>
            <a:r>
              <a:rPr lang="en-US" sz="2000" dirty="0">
                <a:latin typeface="+mn-lt"/>
              </a:rPr>
              <a:t> </a:t>
            </a:r>
          </a:p>
          <a:p>
            <a:pPr>
              <a:spcBef>
                <a:spcPct val="50000"/>
              </a:spcBef>
              <a:defRPr/>
            </a:pPr>
            <a:r>
              <a:rPr lang="en-US" sz="2000" dirty="0">
                <a:latin typeface="+mn-lt"/>
              </a:rPr>
              <a:t>	 - </a:t>
            </a:r>
            <a:r>
              <a:rPr lang="en-US" sz="2000" i="1" dirty="0">
                <a:latin typeface="+mn-lt"/>
              </a:rPr>
              <a:t>Principles of Geology </a:t>
            </a:r>
            <a:r>
              <a:rPr lang="en-US" sz="2000" dirty="0">
                <a:latin typeface="+mn-lt"/>
              </a:rPr>
              <a:t>(1831-33)</a:t>
            </a:r>
          </a:p>
          <a:p>
            <a:pPr>
              <a:spcBef>
                <a:spcPct val="50000"/>
              </a:spcBef>
              <a:defRPr/>
            </a:pPr>
            <a:r>
              <a:rPr lang="en-US" sz="2000" dirty="0">
                <a:latin typeface="+mn-lt"/>
              </a:rPr>
              <a:t>	 - </a:t>
            </a:r>
            <a:r>
              <a:rPr lang="en-US" sz="2000" dirty="0" err="1">
                <a:latin typeface="+mn-lt"/>
              </a:rPr>
              <a:t>uniformitarianism</a:t>
            </a:r>
            <a:endParaRPr lang="en-US" sz="2000" dirty="0">
              <a:latin typeface="+mn-lt"/>
            </a:endParaRPr>
          </a:p>
          <a:p>
            <a:pPr>
              <a:spcBef>
                <a:spcPct val="50000"/>
              </a:spcBef>
              <a:defRPr/>
            </a:pPr>
            <a:r>
              <a:rPr lang="en-US" sz="2000" dirty="0">
                <a:latin typeface="+mn-lt"/>
              </a:rPr>
              <a:t>	 - Darwin’s friend</a:t>
            </a:r>
            <a:r>
              <a:rPr lang="en-US" sz="2000" b="1" dirty="0">
                <a:solidFill>
                  <a:srgbClr val="FF0066"/>
                </a:solidFill>
                <a:latin typeface="+mn-lt"/>
              </a:rPr>
              <a:t>	</a:t>
            </a:r>
            <a:endParaRPr lang="en-US" sz="2000" dirty="0">
              <a:latin typeface="+mn-lt"/>
            </a:endParaRPr>
          </a:p>
        </p:txBody>
      </p:sp>
      <p:pic>
        <p:nvPicPr>
          <p:cNvPr id="32771" name="Picture 3" descr="Ly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81200"/>
            <a:ext cx="3268663" cy="419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2590800" y="2667000"/>
            <a:ext cx="0" cy="3733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5" name="Line 4"/>
          <p:cNvSpPr>
            <a:spLocks noChangeShapeType="1"/>
          </p:cNvSpPr>
          <p:nvPr/>
        </p:nvSpPr>
        <p:spPr bwMode="auto">
          <a:xfrm>
            <a:off x="3200400" y="2667000"/>
            <a:ext cx="0"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6" name="Line 5"/>
          <p:cNvSpPr>
            <a:spLocks noChangeShapeType="1"/>
          </p:cNvSpPr>
          <p:nvPr/>
        </p:nvSpPr>
        <p:spPr bwMode="auto">
          <a:xfrm>
            <a:off x="3810000" y="26670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7" name="Line 6"/>
          <p:cNvSpPr>
            <a:spLocks noChangeShapeType="1"/>
          </p:cNvSpPr>
          <p:nvPr/>
        </p:nvSpPr>
        <p:spPr bwMode="auto">
          <a:xfrm>
            <a:off x="4419600" y="2667000"/>
            <a:ext cx="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8" name="Line 7"/>
          <p:cNvSpPr>
            <a:spLocks noChangeShapeType="1"/>
          </p:cNvSpPr>
          <p:nvPr/>
        </p:nvSpPr>
        <p:spPr bwMode="auto">
          <a:xfrm>
            <a:off x="4953000" y="2667000"/>
            <a:ext cx="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Line 8"/>
          <p:cNvSpPr>
            <a:spLocks noChangeShapeType="1"/>
          </p:cNvSpPr>
          <p:nvPr/>
        </p:nvSpPr>
        <p:spPr bwMode="auto">
          <a:xfrm>
            <a:off x="5486400" y="2667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Text Box 9"/>
          <p:cNvSpPr txBox="1">
            <a:spLocks noChangeArrowheads="1"/>
          </p:cNvSpPr>
          <p:nvPr/>
        </p:nvSpPr>
        <p:spPr bwMode="auto">
          <a:xfrm>
            <a:off x="2819400" y="61722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Jawless fishes</a:t>
            </a:r>
          </a:p>
        </p:txBody>
      </p:sp>
      <p:sp>
        <p:nvSpPr>
          <p:cNvPr id="33801" name="Text Box 10"/>
          <p:cNvSpPr txBox="1">
            <a:spLocks noChangeArrowheads="1"/>
          </p:cNvSpPr>
          <p:nvPr/>
        </p:nvSpPr>
        <p:spPr bwMode="auto">
          <a:xfrm>
            <a:off x="3276600" y="5638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Jawed fishes</a:t>
            </a:r>
          </a:p>
        </p:txBody>
      </p:sp>
      <p:sp>
        <p:nvSpPr>
          <p:cNvPr id="33802" name="Text Box 11"/>
          <p:cNvSpPr txBox="1">
            <a:spLocks noChangeArrowheads="1"/>
          </p:cNvSpPr>
          <p:nvPr/>
        </p:nvSpPr>
        <p:spPr bwMode="auto">
          <a:xfrm>
            <a:off x="3886200" y="5105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Amphibians</a:t>
            </a:r>
          </a:p>
        </p:txBody>
      </p:sp>
      <p:sp>
        <p:nvSpPr>
          <p:cNvPr id="33803" name="Text Box 12"/>
          <p:cNvSpPr txBox="1">
            <a:spLocks noChangeArrowheads="1"/>
          </p:cNvSpPr>
          <p:nvPr/>
        </p:nvSpPr>
        <p:spPr bwMode="auto">
          <a:xfrm>
            <a:off x="4495800" y="4419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Reptiles</a:t>
            </a:r>
          </a:p>
        </p:txBody>
      </p:sp>
      <p:sp>
        <p:nvSpPr>
          <p:cNvPr id="33804" name="Text Box 13"/>
          <p:cNvSpPr txBox="1">
            <a:spLocks noChangeArrowheads="1"/>
          </p:cNvSpPr>
          <p:nvPr/>
        </p:nvSpPr>
        <p:spPr bwMode="auto">
          <a:xfrm>
            <a:off x="5029200" y="3962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Birds</a:t>
            </a:r>
          </a:p>
        </p:txBody>
      </p:sp>
      <p:sp>
        <p:nvSpPr>
          <p:cNvPr id="33805" name="Text Box 14"/>
          <p:cNvSpPr txBox="1">
            <a:spLocks noChangeArrowheads="1"/>
          </p:cNvSpPr>
          <p:nvPr/>
        </p:nvSpPr>
        <p:spPr bwMode="auto">
          <a:xfrm>
            <a:off x="5638800" y="3505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Mammals</a:t>
            </a:r>
          </a:p>
        </p:txBody>
      </p:sp>
      <p:sp>
        <p:nvSpPr>
          <p:cNvPr id="33806" name="Line 15"/>
          <p:cNvSpPr>
            <a:spLocks noChangeShapeType="1"/>
          </p:cNvSpPr>
          <p:nvPr/>
        </p:nvSpPr>
        <p:spPr bwMode="auto">
          <a:xfrm>
            <a:off x="1828800" y="2667000"/>
            <a:ext cx="0" cy="3886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7" name="Line 16"/>
          <p:cNvSpPr>
            <a:spLocks noChangeShapeType="1"/>
          </p:cNvSpPr>
          <p:nvPr/>
        </p:nvSpPr>
        <p:spPr bwMode="auto">
          <a:xfrm>
            <a:off x="1600200" y="2667000"/>
            <a:ext cx="228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17"/>
          <p:cNvSpPr>
            <a:spLocks noChangeShapeType="1"/>
          </p:cNvSpPr>
          <p:nvPr/>
        </p:nvSpPr>
        <p:spPr bwMode="auto">
          <a:xfrm>
            <a:off x="1600200" y="6553200"/>
            <a:ext cx="228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Text Box 18"/>
          <p:cNvSpPr txBox="1">
            <a:spLocks noChangeArrowheads="1"/>
          </p:cNvSpPr>
          <p:nvPr/>
        </p:nvSpPr>
        <p:spPr bwMode="auto">
          <a:xfrm>
            <a:off x="762000" y="2438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recent</a:t>
            </a:r>
          </a:p>
        </p:txBody>
      </p:sp>
      <p:sp>
        <p:nvSpPr>
          <p:cNvPr id="33810" name="Text Box 19"/>
          <p:cNvSpPr txBox="1">
            <a:spLocks noChangeArrowheads="1"/>
          </p:cNvSpPr>
          <p:nvPr/>
        </p:nvSpPr>
        <p:spPr bwMode="auto">
          <a:xfrm>
            <a:off x="990600" y="6172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past</a:t>
            </a:r>
          </a:p>
        </p:txBody>
      </p:sp>
      <p:sp>
        <p:nvSpPr>
          <p:cNvPr id="20" name="Text Box 2"/>
          <p:cNvSpPr txBox="1">
            <a:spLocks noChangeArrowheads="1"/>
          </p:cNvSpPr>
          <p:nvPr/>
        </p:nvSpPr>
        <p:spPr bwMode="auto">
          <a:xfrm>
            <a:off x="381000" y="304800"/>
            <a:ext cx="8229600" cy="209232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Arial" charset="0"/>
              </a:rPr>
              <a:t>   1. Geology</a:t>
            </a:r>
          </a:p>
          <a:p>
            <a:pPr>
              <a:spcBef>
                <a:spcPct val="50000"/>
              </a:spcBef>
              <a:defRPr/>
            </a:pPr>
            <a:r>
              <a:rPr lang="en-US" sz="2000" b="1" dirty="0">
                <a:solidFill>
                  <a:srgbClr val="00B0F0"/>
                </a:solidFill>
                <a:latin typeface="+mn-lt"/>
              </a:rPr>
              <a:t>   2. Paleontology</a:t>
            </a:r>
          </a:p>
          <a:p>
            <a:pPr>
              <a:spcBef>
                <a:spcPct val="50000"/>
              </a:spcBef>
              <a:defRPr/>
            </a:pPr>
            <a:r>
              <a:rPr lang="en-US" sz="2000" b="1" dirty="0">
                <a:solidFill>
                  <a:srgbClr val="00B0F0"/>
                </a:solidFill>
                <a:latin typeface="+mn-lt"/>
              </a:rPr>
              <a:t>	</a:t>
            </a:r>
            <a:r>
              <a:rPr lang="en-US" sz="2000" dirty="0">
                <a:solidFill>
                  <a:srgbClr val="FF0066"/>
                </a:solidFill>
                <a:latin typeface="+mn-lt"/>
              </a:rPr>
              <a:t>a. New types of organisms are added through the fossil record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horseev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5263"/>
            <a:ext cx="3790950" cy="64277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381000" y="228600"/>
            <a:ext cx="4114800" cy="3940175"/>
          </a:xfrm>
          <a:prstGeom prst="rect">
            <a:avLst/>
          </a:prstGeom>
          <a:noFill/>
          <a:ln w="9525">
            <a:noFill/>
            <a:miter lim="800000"/>
            <a:headEnd/>
            <a:tailEnd/>
          </a:ln>
        </p:spPr>
        <p:txBody>
          <a:bodyPr>
            <a:spAutoFit/>
          </a:bodyPr>
          <a:lstStyle/>
          <a:p>
            <a:pPr>
              <a:spcBef>
                <a:spcPct val="50000"/>
              </a:spcBef>
              <a:defRPr/>
            </a:pPr>
            <a:r>
              <a:rPr lang="en-US" sz="2000" b="1" dirty="0">
                <a:solidFill>
                  <a:srgbClr val="00B0F0"/>
                </a:solidFill>
                <a:latin typeface="+mn-lt"/>
              </a:rPr>
              <a:t>2. Paleontology</a:t>
            </a:r>
          </a:p>
          <a:p>
            <a:pPr>
              <a:spcBef>
                <a:spcPct val="50000"/>
              </a:spcBef>
              <a:defRPr/>
            </a:pPr>
            <a:r>
              <a:rPr lang="en-US" sz="2000" b="1" dirty="0">
                <a:solidFill>
                  <a:srgbClr val="00B0F0"/>
                </a:solidFill>
                <a:latin typeface="+mn-lt"/>
              </a:rPr>
              <a:t>	</a:t>
            </a:r>
            <a:r>
              <a:rPr lang="en-US" sz="2000" dirty="0">
                <a:solidFill>
                  <a:srgbClr val="FF0066"/>
                </a:solidFill>
                <a:latin typeface="+mn-lt"/>
              </a:rPr>
              <a:t>a. New types of organisms are added through the fossil record</a:t>
            </a:r>
          </a:p>
          <a:p>
            <a:pPr>
              <a:spcBef>
                <a:spcPct val="50000"/>
              </a:spcBef>
              <a:defRPr/>
            </a:pPr>
            <a:endParaRPr lang="en-US" sz="2000" dirty="0">
              <a:solidFill>
                <a:srgbClr val="FF0066"/>
              </a:solidFill>
              <a:latin typeface="+mn-lt"/>
            </a:endParaRPr>
          </a:p>
          <a:p>
            <a:pPr>
              <a:spcBef>
                <a:spcPct val="50000"/>
              </a:spcBef>
              <a:defRPr/>
            </a:pPr>
            <a:r>
              <a:rPr lang="en-US" sz="2000" dirty="0">
                <a:solidFill>
                  <a:srgbClr val="FF0066"/>
                </a:solidFill>
                <a:latin typeface="+mn-lt"/>
              </a:rPr>
              <a:t>	b. Within a lineage, there are progressive changes through time.  The fossils in recent strata are more similar to existing species than fossils in older (deeper) strata.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81000" y="304800"/>
            <a:ext cx="8229600" cy="1784350"/>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Arial" charset="0"/>
              </a:rPr>
              <a:t>   1. Geology</a:t>
            </a:r>
          </a:p>
          <a:p>
            <a:pPr>
              <a:spcBef>
                <a:spcPct val="50000"/>
              </a:spcBef>
              <a:defRPr/>
            </a:pPr>
            <a:r>
              <a:rPr lang="en-US" sz="2000" b="1" dirty="0">
                <a:solidFill>
                  <a:srgbClr val="00B0F0"/>
                </a:solidFill>
                <a:latin typeface="+mn-lt"/>
              </a:rPr>
              <a:t>   2. Paleontology</a:t>
            </a:r>
          </a:p>
          <a:p>
            <a:pPr>
              <a:spcBef>
                <a:spcPct val="50000"/>
              </a:spcBef>
              <a:defRPr/>
            </a:pPr>
            <a:r>
              <a:rPr lang="en-US" sz="2000" dirty="0">
                <a:solidFill>
                  <a:srgbClr val="FF0066"/>
                </a:solidFill>
                <a:latin typeface="+mn-lt"/>
              </a:rPr>
              <a:t>   </a:t>
            </a:r>
            <a:r>
              <a:rPr lang="en-US" sz="2000" b="1" dirty="0">
                <a:solidFill>
                  <a:srgbClr val="00B0F0"/>
                </a:solidFill>
                <a:latin typeface="+mn-lt"/>
              </a:rPr>
              <a:t>3. Comparative Anatomy</a:t>
            </a:r>
            <a:r>
              <a:rPr lang="en-US" sz="2000" dirty="0">
                <a:solidFill>
                  <a:srgbClr val="FF0066"/>
                </a:solidFill>
                <a:latin typeface="+mn-lt"/>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homob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67000"/>
            <a:ext cx="48768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381000" y="304800"/>
            <a:ext cx="8229600" cy="2246313"/>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Arial" charset="0"/>
              </a:rPr>
              <a:t>   1. Geology</a:t>
            </a:r>
          </a:p>
          <a:p>
            <a:pPr>
              <a:spcBef>
                <a:spcPct val="50000"/>
              </a:spcBef>
              <a:defRPr/>
            </a:pPr>
            <a:r>
              <a:rPr lang="en-US" sz="2000" b="1" dirty="0">
                <a:solidFill>
                  <a:srgbClr val="00B0F0"/>
                </a:solidFill>
                <a:latin typeface="+mn-lt"/>
              </a:rPr>
              <a:t>   2. Paleontology</a:t>
            </a:r>
          </a:p>
          <a:p>
            <a:pPr>
              <a:spcBef>
                <a:spcPct val="50000"/>
              </a:spcBef>
              <a:defRPr/>
            </a:pPr>
            <a:r>
              <a:rPr lang="en-US" sz="2000" dirty="0">
                <a:solidFill>
                  <a:srgbClr val="FF0066"/>
                </a:solidFill>
                <a:latin typeface="+mn-lt"/>
              </a:rPr>
              <a:t>   </a:t>
            </a:r>
            <a:r>
              <a:rPr lang="en-US" sz="2000" b="1" dirty="0">
                <a:solidFill>
                  <a:srgbClr val="00B0F0"/>
                </a:solidFill>
                <a:latin typeface="+mn-lt"/>
              </a:rPr>
              <a:t>3. Comparative Anatomy</a:t>
            </a:r>
          </a:p>
          <a:p>
            <a:pPr>
              <a:spcBef>
                <a:spcPct val="50000"/>
              </a:spcBef>
              <a:defRPr/>
            </a:pPr>
            <a:r>
              <a:rPr lang="en-US" sz="2000" dirty="0">
                <a:solidFill>
                  <a:srgbClr val="FF0066"/>
                </a:solidFill>
                <a:latin typeface="+mn-lt"/>
              </a:rPr>
              <a:t>	a. Homologous Structures	</a:t>
            </a:r>
          </a:p>
        </p:txBody>
      </p:sp>
      <p:sp>
        <p:nvSpPr>
          <p:cNvPr id="36868" name="Text Box 3"/>
          <p:cNvSpPr txBox="1">
            <a:spLocks noChangeArrowheads="1"/>
          </p:cNvSpPr>
          <p:nvPr/>
        </p:nvSpPr>
        <p:spPr bwMode="auto">
          <a:xfrm>
            <a:off x="228600" y="3581400"/>
            <a:ext cx="30480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Same structure, but </a:t>
            </a:r>
            <a:r>
              <a:rPr lang="en-US" altLang="en-US">
                <a:solidFill>
                  <a:srgbClr val="FF0000"/>
                </a:solidFill>
              </a:rPr>
              <a:t>different uses</a:t>
            </a:r>
            <a:r>
              <a:rPr lang="en-US" altLang="en-US"/>
              <a:t> in </a:t>
            </a:r>
            <a:r>
              <a:rPr lang="en-US" altLang="en-US">
                <a:solidFill>
                  <a:srgbClr val="FF0000"/>
                </a:solidFill>
              </a:rPr>
              <a:t>different environments</a:t>
            </a:r>
          </a:p>
          <a:p>
            <a:pPr eaLnBrk="1" hangingPunct="1">
              <a:spcBef>
                <a:spcPct val="50000"/>
              </a:spcBef>
            </a:pPr>
            <a:r>
              <a:rPr lang="en-US" altLang="en-US"/>
              <a:t>(correlated pattern)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304800"/>
            <a:ext cx="8229600" cy="1323975"/>
          </a:xfrm>
          <a:prstGeom prst="rect">
            <a:avLst/>
          </a:prstGeom>
          <a:noFill/>
          <a:ln w="9525">
            <a:noFill/>
            <a:miter lim="800000"/>
            <a:headEnd/>
            <a:tailEnd/>
          </a:ln>
        </p:spPr>
        <p:txBody>
          <a:bodyPr>
            <a:spAutoFit/>
          </a:bodyPr>
          <a:lstStyle/>
          <a:p>
            <a:pPr>
              <a:spcBef>
                <a:spcPct val="50000"/>
              </a:spcBef>
              <a:defRPr/>
            </a:pPr>
            <a:r>
              <a:rPr lang="en-US" sz="2000" b="1" dirty="0">
                <a:solidFill>
                  <a:srgbClr val="00B0F0"/>
                </a:solidFill>
                <a:latin typeface="+mn-lt"/>
              </a:rPr>
              <a:t>3. Comparative Anatomy</a:t>
            </a:r>
          </a:p>
          <a:p>
            <a:pPr>
              <a:spcBef>
                <a:spcPct val="50000"/>
              </a:spcBef>
              <a:defRPr/>
            </a:pPr>
            <a:r>
              <a:rPr lang="en-US" sz="2000" dirty="0">
                <a:solidFill>
                  <a:srgbClr val="FF0066"/>
                </a:solidFill>
                <a:latin typeface="+mn-lt"/>
              </a:rPr>
              <a:t>	a. Homologous Structures</a:t>
            </a:r>
          </a:p>
          <a:p>
            <a:pPr>
              <a:spcBef>
                <a:spcPct val="50000"/>
              </a:spcBef>
              <a:defRPr/>
            </a:pPr>
            <a:r>
              <a:rPr lang="en-US" sz="2000" dirty="0">
                <a:solidFill>
                  <a:srgbClr val="FF0066"/>
                </a:solidFill>
                <a:latin typeface="+mn-lt"/>
              </a:rPr>
              <a:t>	b. Analogous Structures	</a:t>
            </a:r>
          </a:p>
        </p:txBody>
      </p:sp>
      <p:grpSp>
        <p:nvGrpSpPr>
          <p:cNvPr id="37891" name="Group 5"/>
          <p:cNvGrpSpPr>
            <a:grpSpLocks/>
          </p:cNvGrpSpPr>
          <p:nvPr/>
        </p:nvGrpSpPr>
        <p:grpSpPr bwMode="auto">
          <a:xfrm>
            <a:off x="4876800" y="762000"/>
            <a:ext cx="3781425" cy="5543550"/>
            <a:chOff x="4876800" y="762000"/>
            <a:chExt cx="3781425" cy="5543550"/>
          </a:xfrm>
        </p:grpSpPr>
        <p:pic>
          <p:nvPicPr>
            <p:cNvPr id="37893" name="Picture 3" descr="batsk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762000"/>
              <a:ext cx="3781425" cy="2609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7894" name="Picture 4" descr="fly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67150"/>
              <a:ext cx="3695700" cy="2438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
        <p:nvSpPr>
          <p:cNvPr id="37892" name="Text Box 5"/>
          <p:cNvSpPr txBox="1">
            <a:spLocks noChangeArrowheads="1"/>
          </p:cNvSpPr>
          <p:nvPr/>
        </p:nvSpPr>
        <p:spPr bwMode="auto">
          <a:xfrm>
            <a:off x="838200" y="2819400"/>
            <a:ext cx="36576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Different structures, but </a:t>
            </a:r>
            <a:r>
              <a:rPr lang="en-US" altLang="en-US">
                <a:solidFill>
                  <a:srgbClr val="FF0000"/>
                </a:solidFill>
              </a:rPr>
              <a:t>same uses</a:t>
            </a:r>
            <a:r>
              <a:rPr lang="en-US" altLang="en-US"/>
              <a:t> in the </a:t>
            </a:r>
            <a:r>
              <a:rPr lang="en-US" altLang="en-US">
                <a:solidFill>
                  <a:srgbClr val="FF0000"/>
                </a:solidFill>
              </a:rPr>
              <a:t>same environment .</a:t>
            </a:r>
          </a:p>
          <a:p>
            <a:pPr eaLnBrk="1" hangingPunct="1">
              <a:spcBef>
                <a:spcPct val="50000"/>
              </a:spcBef>
            </a:pPr>
            <a:r>
              <a:rPr lang="en-US" altLang="en-US">
                <a:solidFill>
                  <a:srgbClr val="FF0000"/>
                </a:solidFill>
              </a:rPr>
              <a:t>(again, a correlation between anatomy and environment)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le04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66975"/>
            <a:ext cx="7086600" cy="38274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381000" y="304800"/>
            <a:ext cx="8229600" cy="1784350"/>
          </a:xfrm>
          <a:prstGeom prst="rect">
            <a:avLst/>
          </a:prstGeom>
          <a:noFill/>
          <a:ln w="9525">
            <a:noFill/>
            <a:miter lim="800000"/>
            <a:headEnd/>
            <a:tailEnd/>
          </a:ln>
        </p:spPr>
        <p:txBody>
          <a:bodyPr>
            <a:spAutoFit/>
          </a:bodyPr>
          <a:lstStyle/>
          <a:p>
            <a:pPr>
              <a:spcBef>
                <a:spcPct val="50000"/>
              </a:spcBef>
              <a:defRPr/>
            </a:pPr>
            <a:r>
              <a:rPr lang="en-US" sz="2000" b="1" dirty="0">
                <a:solidFill>
                  <a:srgbClr val="00B0F0"/>
                </a:solidFill>
                <a:latin typeface="+mn-lt"/>
              </a:rPr>
              <a:t>3. Comparative Anatomy</a:t>
            </a:r>
          </a:p>
          <a:p>
            <a:pPr>
              <a:spcBef>
                <a:spcPct val="50000"/>
              </a:spcBef>
              <a:defRPr/>
            </a:pPr>
            <a:r>
              <a:rPr lang="en-US" sz="2000" dirty="0">
                <a:solidFill>
                  <a:srgbClr val="FF0066"/>
                </a:solidFill>
                <a:latin typeface="+mn-lt"/>
              </a:rPr>
              <a:t>	a. Homologous Structures</a:t>
            </a:r>
          </a:p>
          <a:p>
            <a:pPr>
              <a:spcBef>
                <a:spcPct val="50000"/>
              </a:spcBef>
              <a:defRPr/>
            </a:pPr>
            <a:r>
              <a:rPr lang="en-US" sz="2000" dirty="0">
                <a:solidFill>
                  <a:srgbClr val="FF0066"/>
                </a:solidFill>
                <a:latin typeface="+mn-lt"/>
              </a:rPr>
              <a:t>	b. Analogous Structures	</a:t>
            </a:r>
          </a:p>
          <a:p>
            <a:pPr>
              <a:spcBef>
                <a:spcPct val="50000"/>
              </a:spcBef>
              <a:defRPr/>
            </a:pPr>
            <a:r>
              <a:rPr lang="en-US" sz="2000" dirty="0">
                <a:solidFill>
                  <a:srgbClr val="FF0066"/>
                </a:solidFill>
                <a:latin typeface="+mn-lt"/>
              </a:rPr>
              <a:t>	c. Vestigial Structures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304800"/>
            <a:ext cx="8229600" cy="1784350"/>
          </a:xfrm>
          <a:prstGeom prst="rect">
            <a:avLst/>
          </a:prstGeom>
          <a:noFill/>
          <a:ln w="9525">
            <a:noFill/>
            <a:miter lim="800000"/>
            <a:headEnd/>
            <a:tailEnd/>
          </a:ln>
        </p:spPr>
        <p:txBody>
          <a:bodyPr>
            <a:spAutoFit/>
          </a:bodyPr>
          <a:lstStyle/>
          <a:p>
            <a:pPr>
              <a:spcBef>
                <a:spcPct val="50000"/>
              </a:spcBef>
              <a:defRPr/>
            </a:pPr>
            <a:r>
              <a:rPr lang="en-US" sz="2000" b="1" dirty="0">
                <a:solidFill>
                  <a:srgbClr val="00B0F0"/>
                </a:solidFill>
                <a:latin typeface="+mn-lt"/>
              </a:rPr>
              <a:t>3. Comparative Anatomy</a:t>
            </a:r>
          </a:p>
          <a:p>
            <a:pPr>
              <a:spcBef>
                <a:spcPct val="50000"/>
              </a:spcBef>
              <a:defRPr/>
            </a:pPr>
            <a:r>
              <a:rPr lang="en-US" sz="2000" dirty="0">
                <a:solidFill>
                  <a:srgbClr val="FF0066"/>
                </a:solidFill>
                <a:latin typeface="+mn-lt"/>
              </a:rPr>
              <a:t>	a. Homologous Structures</a:t>
            </a:r>
          </a:p>
          <a:p>
            <a:pPr>
              <a:spcBef>
                <a:spcPct val="50000"/>
              </a:spcBef>
              <a:defRPr/>
            </a:pPr>
            <a:r>
              <a:rPr lang="en-US" sz="2000" dirty="0">
                <a:solidFill>
                  <a:srgbClr val="FF0066"/>
                </a:solidFill>
                <a:latin typeface="+mn-lt"/>
              </a:rPr>
              <a:t>	b. Analogous Structures	</a:t>
            </a:r>
          </a:p>
          <a:p>
            <a:pPr>
              <a:spcBef>
                <a:spcPct val="50000"/>
              </a:spcBef>
              <a:defRPr/>
            </a:pPr>
            <a:r>
              <a:rPr lang="en-US" sz="2000" dirty="0">
                <a:solidFill>
                  <a:srgbClr val="FF0066"/>
                </a:solidFill>
                <a:latin typeface="+mn-lt"/>
              </a:rPr>
              <a:t>	c. Vestigial Structures</a:t>
            </a:r>
          </a:p>
        </p:txBody>
      </p:sp>
      <p:pic>
        <p:nvPicPr>
          <p:cNvPr id="39939" name="Picture 3" descr="humanv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003425"/>
            <a:ext cx="4876800" cy="45926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304800"/>
            <a:ext cx="8229600" cy="2246313"/>
          </a:xfrm>
          <a:prstGeom prst="rect">
            <a:avLst/>
          </a:prstGeom>
          <a:noFill/>
          <a:ln w="9525">
            <a:noFill/>
            <a:miter lim="800000"/>
            <a:headEnd/>
            <a:tailEnd/>
          </a:ln>
        </p:spPr>
        <p:txBody>
          <a:bodyPr>
            <a:spAutoFit/>
          </a:bodyPr>
          <a:lstStyle/>
          <a:p>
            <a:pPr>
              <a:spcBef>
                <a:spcPct val="50000"/>
              </a:spcBef>
              <a:defRPr/>
            </a:pPr>
            <a:r>
              <a:rPr lang="en-US" sz="2000" b="1" dirty="0">
                <a:solidFill>
                  <a:srgbClr val="00B0F0"/>
                </a:solidFill>
                <a:latin typeface="+mn-lt"/>
              </a:rPr>
              <a:t>3. Comparative Anatomy</a:t>
            </a:r>
          </a:p>
          <a:p>
            <a:pPr>
              <a:spcBef>
                <a:spcPct val="50000"/>
              </a:spcBef>
              <a:defRPr/>
            </a:pPr>
            <a:r>
              <a:rPr lang="en-US" sz="2000" dirty="0">
                <a:solidFill>
                  <a:srgbClr val="FF0066"/>
                </a:solidFill>
                <a:latin typeface="+mn-lt"/>
              </a:rPr>
              <a:t>	a. Homologous Structures</a:t>
            </a:r>
          </a:p>
          <a:p>
            <a:pPr>
              <a:spcBef>
                <a:spcPct val="50000"/>
              </a:spcBef>
              <a:defRPr/>
            </a:pPr>
            <a:r>
              <a:rPr lang="en-US" sz="2000" dirty="0">
                <a:solidFill>
                  <a:srgbClr val="FF0066"/>
                </a:solidFill>
                <a:latin typeface="+mn-lt"/>
              </a:rPr>
              <a:t>	b. Analogous Structures	</a:t>
            </a:r>
          </a:p>
          <a:p>
            <a:pPr>
              <a:spcBef>
                <a:spcPct val="50000"/>
              </a:spcBef>
              <a:defRPr/>
            </a:pPr>
            <a:r>
              <a:rPr lang="en-US" sz="2000" dirty="0">
                <a:solidFill>
                  <a:srgbClr val="FF0066"/>
                </a:solidFill>
                <a:latin typeface="+mn-lt"/>
              </a:rPr>
              <a:t>	c. Vestigial Structures</a:t>
            </a:r>
          </a:p>
          <a:p>
            <a:pPr>
              <a:spcBef>
                <a:spcPct val="50000"/>
              </a:spcBef>
              <a:defRPr/>
            </a:pPr>
            <a:r>
              <a:rPr lang="en-US" sz="2000" dirty="0">
                <a:solidFill>
                  <a:srgbClr val="FF0066"/>
                </a:solidFill>
                <a:latin typeface="+mn-lt"/>
              </a:rPr>
              <a:t>	d. Embryology</a:t>
            </a:r>
          </a:p>
        </p:txBody>
      </p:sp>
      <p:pic>
        <p:nvPicPr>
          <p:cNvPr id="40963" name="Picture 2" descr="http://ncse.com/files/images/richardsonvhaeckel.img_assist_cus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743200"/>
            <a:ext cx="6400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http://taxonomy.zoology.gla.ac.uk/~rdmp1c/teaching/L1/Evolution/l1/whale_embryo_sm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8600"/>
            <a:ext cx="27432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5"/>
          <p:cNvSpPr txBox="1">
            <a:spLocks noChangeArrowheads="1"/>
          </p:cNvSpPr>
          <p:nvPr/>
        </p:nvSpPr>
        <p:spPr bwMode="auto">
          <a:xfrm>
            <a:off x="5943600" y="22860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Whale embryo w/leg buds</a:t>
            </a:r>
          </a:p>
        </p:txBody>
      </p:sp>
      <p:sp>
        <p:nvSpPr>
          <p:cNvPr id="40966" name="TextBox 7"/>
          <p:cNvSpPr txBox="1">
            <a:spLocks noChangeArrowheads="1"/>
          </p:cNvSpPr>
          <p:nvPr/>
        </p:nvSpPr>
        <p:spPr bwMode="auto">
          <a:xfrm>
            <a:off x="7848600" y="32766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photo</a:t>
            </a:r>
          </a:p>
        </p:txBody>
      </p:sp>
      <p:sp>
        <p:nvSpPr>
          <p:cNvPr id="40967" name="TextBox 8"/>
          <p:cNvSpPr txBox="1">
            <a:spLocks noChangeArrowheads="1"/>
          </p:cNvSpPr>
          <p:nvPr/>
        </p:nvSpPr>
        <p:spPr bwMode="auto">
          <a:xfrm>
            <a:off x="7848600" y="4953000"/>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Haeckel (after Darwin)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152400"/>
            <a:ext cx="7467600" cy="5724644"/>
          </a:xfrm>
          <a:prstGeom prst="rect">
            <a:avLst/>
          </a:prstGeom>
          <a:noFill/>
        </p:spPr>
        <p:txBody>
          <a:bodyPr>
            <a:spAutoFit/>
          </a:bodyPr>
          <a:lstStyle/>
          <a:p>
            <a:pPr>
              <a:defRPr/>
            </a:pPr>
            <a:endParaRPr lang="en-US" dirty="0">
              <a:latin typeface="Arial" charset="0"/>
            </a:endParaRPr>
          </a:p>
          <a:p>
            <a:pPr>
              <a:defRPr/>
            </a:pPr>
            <a:r>
              <a:rPr lang="en-US" sz="2400" b="1" dirty="0">
                <a:solidFill>
                  <a:srgbClr val="0070C0"/>
                </a:solidFill>
                <a:latin typeface="Arial" charset="0"/>
              </a:rPr>
              <a:t>I</a:t>
            </a:r>
            <a:r>
              <a:rPr lang="en-US" sz="2400" dirty="0">
                <a:latin typeface="Arial" charset="0"/>
              </a:rPr>
              <a:t>. </a:t>
            </a:r>
            <a:r>
              <a:rPr lang="en-US" sz="2400" b="1" dirty="0">
                <a:solidFill>
                  <a:srgbClr val="0070C0"/>
                </a:solidFill>
                <a:latin typeface="Arial" charset="0"/>
              </a:rPr>
              <a:t>The Birth of Science</a:t>
            </a:r>
          </a:p>
          <a:p>
            <a:pPr marL="342900" indent="-342900">
              <a:buFontTx/>
              <a:buAutoNum type="alphaUcPeriod"/>
              <a:defRPr/>
            </a:pPr>
            <a:r>
              <a:rPr lang="en-US" b="1" dirty="0" smtClean="0">
                <a:solidFill>
                  <a:srgbClr val="FF0000"/>
                </a:solidFill>
                <a:latin typeface="Arial" charset="0"/>
              </a:rPr>
              <a:t>Overview</a:t>
            </a:r>
            <a:endParaRPr lang="en-US" b="1" dirty="0">
              <a:solidFill>
                <a:srgbClr val="FF0000"/>
              </a:solidFill>
              <a:latin typeface="Arial" charset="0"/>
            </a:endParaRPr>
          </a:p>
          <a:p>
            <a:pPr marL="342900" indent="-342900">
              <a:defRPr/>
            </a:pPr>
            <a:r>
              <a:rPr lang="en-US" b="1" dirty="0">
                <a:solidFill>
                  <a:srgbClr val="FF0000"/>
                </a:solidFill>
                <a:latin typeface="Arial" charset="0"/>
              </a:rPr>
              <a:t>B. The Greeks</a:t>
            </a:r>
          </a:p>
          <a:p>
            <a:pPr marL="342900" indent="-342900">
              <a:defRPr/>
            </a:pPr>
            <a:endParaRPr lang="en-US" dirty="0">
              <a:latin typeface="Arial" charset="0"/>
            </a:endParaRPr>
          </a:p>
          <a:p>
            <a:pPr marL="342900" indent="-342900">
              <a:defRPr/>
            </a:pPr>
            <a:r>
              <a:rPr lang="en-US" dirty="0">
                <a:latin typeface="Arial" charset="0"/>
              </a:rPr>
              <a:t>	 - Plato</a:t>
            </a:r>
          </a:p>
          <a:p>
            <a:pPr marL="342900" indent="-342900">
              <a:defRPr/>
            </a:pPr>
            <a:endParaRPr lang="en-US" dirty="0">
              <a:latin typeface="Arial" charset="0"/>
            </a:endParaRPr>
          </a:p>
          <a:p>
            <a:pPr marL="342900" indent="-342900">
              <a:defRPr/>
            </a:pPr>
            <a:r>
              <a:rPr lang="en-US" dirty="0">
                <a:latin typeface="Arial" charset="0"/>
              </a:rPr>
              <a:t>UNIVERSAL PHILOSOPHY (four dogmas) </a:t>
            </a:r>
          </a:p>
          <a:p>
            <a:pPr marL="342900" indent="-342900">
              <a:defRPr/>
            </a:pPr>
            <a:endParaRPr lang="en-US" dirty="0">
              <a:latin typeface="Arial" charset="0"/>
            </a:endParaRPr>
          </a:p>
          <a:p>
            <a:pPr marL="800100" lvl="1" indent="-342900">
              <a:buFont typeface="Arial" pitchFamily="34" charset="0"/>
              <a:buChar char="•"/>
              <a:defRPr/>
            </a:pPr>
            <a:r>
              <a:rPr lang="en-US" dirty="0">
                <a:latin typeface="Arial" charset="0"/>
              </a:rPr>
              <a:t>Essentialism (cave allegory)</a:t>
            </a:r>
          </a:p>
          <a:p>
            <a:pPr marL="800100" lvl="1" indent="-342900">
              <a:buFont typeface="Arial" pitchFamily="34" charset="0"/>
              <a:buChar char="•"/>
              <a:defRPr/>
            </a:pPr>
            <a:endParaRPr lang="en-US" dirty="0">
              <a:latin typeface="Arial" charset="0"/>
            </a:endParaRPr>
          </a:p>
          <a:p>
            <a:pPr marL="800100" lvl="1" indent="-342900">
              <a:buFont typeface="Arial" pitchFamily="34" charset="0"/>
              <a:buChar char="•"/>
              <a:defRPr/>
            </a:pPr>
            <a:r>
              <a:rPr lang="en-US" dirty="0">
                <a:latin typeface="Arial" charset="0"/>
              </a:rPr>
              <a:t>Universal Harmony</a:t>
            </a:r>
          </a:p>
          <a:p>
            <a:pPr marL="800100" lvl="1" indent="-342900">
              <a:buFont typeface="Arial" pitchFamily="34" charset="0"/>
              <a:buChar char="•"/>
              <a:defRPr/>
            </a:pPr>
            <a:endParaRPr lang="en-US" dirty="0">
              <a:latin typeface="Arial" charset="0"/>
            </a:endParaRPr>
          </a:p>
          <a:p>
            <a:pPr marL="800100" lvl="1" indent="-342900">
              <a:buFont typeface="Arial" pitchFamily="34" charset="0"/>
              <a:buChar char="•"/>
              <a:defRPr/>
            </a:pPr>
            <a:r>
              <a:rPr lang="en-US" dirty="0" err="1">
                <a:latin typeface="Arial" charset="0"/>
              </a:rPr>
              <a:t>Demi</a:t>
            </a:r>
            <a:r>
              <a:rPr lang="en-US" dirty="0">
                <a:latin typeface="Arial" charset="0"/>
              </a:rPr>
              <a:t>-Urge</a:t>
            </a:r>
          </a:p>
          <a:p>
            <a:pPr marL="800100" lvl="1" indent="-342900">
              <a:buFont typeface="Arial" pitchFamily="34" charset="0"/>
              <a:buChar char="•"/>
              <a:defRPr/>
            </a:pPr>
            <a:endParaRPr lang="en-US" dirty="0">
              <a:latin typeface="Arial" charset="0"/>
            </a:endParaRPr>
          </a:p>
          <a:p>
            <a:pPr marL="800100" lvl="1" indent="-342900">
              <a:buFont typeface="Arial" pitchFamily="34" charset="0"/>
              <a:buChar char="•"/>
              <a:defRPr/>
            </a:pPr>
            <a:r>
              <a:rPr lang="en-US" dirty="0">
                <a:latin typeface="Arial" charset="0"/>
              </a:rPr>
              <a:t>Soul</a:t>
            </a: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p:txBody>
      </p:sp>
      <p:pic>
        <p:nvPicPr>
          <p:cNvPr id="5123" name="Picture 2" descr="http://www.departments.bucknell.edu/history/carnegie/plato/plato_bu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075" y="1600200"/>
            <a:ext cx="3209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3"/>
          <p:cNvSpPr txBox="1">
            <a:spLocks noChangeArrowheads="1"/>
          </p:cNvSpPr>
          <p:nvPr/>
        </p:nvSpPr>
        <p:spPr bwMode="auto">
          <a:xfrm>
            <a:off x="1676400" y="58674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hlinkClick r:id="rId3"/>
              </a:rPr>
              <a:t>The cave</a:t>
            </a:r>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81000" y="304800"/>
            <a:ext cx="8229600" cy="27082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Arial" charset="0"/>
              </a:rPr>
              <a:t>   1. Geology</a:t>
            </a:r>
          </a:p>
          <a:p>
            <a:pPr>
              <a:spcBef>
                <a:spcPct val="50000"/>
              </a:spcBef>
              <a:defRPr/>
            </a:pPr>
            <a:r>
              <a:rPr lang="en-US" sz="2000" b="1" dirty="0">
                <a:solidFill>
                  <a:srgbClr val="00B0F0"/>
                </a:solidFill>
                <a:latin typeface="+mn-lt"/>
              </a:rPr>
              <a:t>   2. Paleontology</a:t>
            </a:r>
          </a:p>
          <a:p>
            <a:pPr>
              <a:spcBef>
                <a:spcPct val="50000"/>
              </a:spcBef>
              <a:defRPr/>
            </a:pPr>
            <a:r>
              <a:rPr lang="en-US" sz="2000" dirty="0">
                <a:solidFill>
                  <a:srgbClr val="FF0066"/>
                </a:solidFill>
                <a:latin typeface="+mn-lt"/>
              </a:rPr>
              <a:t>   </a:t>
            </a:r>
            <a:r>
              <a:rPr lang="en-US" sz="2000" b="1" dirty="0">
                <a:solidFill>
                  <a:srgbClr val="00B0F0"/>
                </a:solidFill>
                <a:latin typeface="+mn-lt"/>
              </a:rPr>
              <a:t>3. Comparative Anatomy</a:t>
            </a:r>
          </a:p>
          <a:p>
            <a:pPr>
              <a:spcBef>
                <a:spcPct val="50000"/>
              </a:spcBef>
              <a:defRPr/>
            </a:pPr>
            <a:r>
              <a:rPr lang="en-US" sz="2000" dirty="0">
                <a:solidFill>
                  <a:srgbClr val="FF0066"/>
                </a:solidFill>
                <a:latin typeface="+mn-lt"/>
              </a:rPr>
              <a:t>   </a:t>
            </a:r>
            <a:r>
              <a:rPr lang="en-US" sz="2000" b="1" dirty="0">
                <a:solidFill>
                  <a:srgbClr val="00B0F0"/>
                </a:solidFill>
                <a:latin typeface="+mn-lt"/>
              </a:rPr>
              <a:t>4. Biogeography</a:t>
            </a:r>
          </a:p>
          <a:p>
            <a:pPr>
              <a:spcBef>
                <a:spcPct val="50000"/>
              </a:spcBef>
              <a:defRPr/>
            </a:pPr>
            <a:r>
              <a:rPr lang="en-US" sz="2000" b="1" dirty="0">
                <a:solidFill>
                  <a:srgbClr val="00B0F0"/>
                </a:solidFill>
                <a:latin typeface="+mn-lt"/>
              </a:rPr>
              <a:t>       </a:t>
            </a:r>
            <a:r>
              <a:rPr lang="en-US" sz="2000" dirty="0">
                <a:solidFill>
                  <a:srgbClr val="FF0066"/>
                </a:solidFill>
                <a:latin typeface="+mn-lt"/>
              </a:rPr>
              <a:t>a. Convergent Communities	</a:t>
            </a:r>
          </a:p>
        </p:txBody>
      </p:sp>
      <p:pic>
        <p:nvPicPr>
          <p:cNvPr id="41987" name="Picture 3" descr="conv-evol-mars-pl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14400"/>
            <a:ext cx="4000500" cy="5657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1988" name="Text Box 2"/>
          <p:cNvSpPr txBox="1">
            <a:spLocks noChangeArrowheads="1"/>
          </p:cNvSpPr>
          <p:nvPr/>
        </p:nvSpPr>
        <p:spPr bwMode="auto">
          <a:xfrm>
            <a:off x="381000" y="3505200"/>
            <a:ext cx="41148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In </a:t>
            </a:r>
            <a:r>
              <a:rPr lang="en-US" altLang="en-US">
                <a:solidFill>
                  <a:srgbClr val="FF0000"/>
                </a:solidFill>
              </a:rPr>
              <a:t>similar environments</a:t>
            </a:r>
            <a:r>
              <a:rPr lang="en-US" altLang="en-US"/>
              <a:t>, there are organisms that fill </a:t>
            </a:r>
            <a:r>
              <a:rPr lang="en-US" altLang="en-US">
                <a:solidFill>
                  <a:srgbClr val="FF0000"/>
                </a:solidFill>
              </a:rPr>
              <a:t>similar ecological roles</a:t>
            </a:r>
            <a:r>
              <a:rPr lang="en-US" altLang="en-US"/>
              <a:t> – and they are </a:t>
            </a:r>
            <a:r>
              <a:rPr lang="en-US" altLang="en-US">
                <a:solidFill>
                  <a:srgbClr val="FF0000"/>
                </a:solidFill>
              </a:rPr>
              <a:t>morphologically similar </a:t>
            </a:r>
            <a:r>
              <a:rPr lang="en-US" altLang="en-US"/>
              <a:t>(in an analogous, not homologous, manner). </a:t>
            </a:r>
          </a:p>
          <a:p>
            <a:pPr eaLnBrk="1" hangingPunct="1">
              <a:spcBef>
                <a:spcPct val="50000"/>
              </a:spcBef>
            </a:pPr>
            <a:r>
              <a:rPr lang="en-US" altLang="en-US" i="1"/>
              <a:t>Correlated patterns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438400"/>
            <a:ext cx="4978400" cy="4197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3011" name="Oval 8"/>
          <p:cNvSpPr>
            <a:spLocks noChangeArrowheads="1"/>
          </p:cNvSpPr>
          <p:nvPr/>
        </p:nvSpPr>
        <p:spPr bwMode="auto">
          <a:xfrm>
            <a:off x="5943600" y="5715000"/>
            <a:ext cx="762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12" name="Oval 9"/>
          <p:cNvSpPr>
            <a:spLocks noChangeArrowheads="1"/>
          </p:cNvSpPr>
          <p:nvPr/>
        </p:nvSpPr>
        <p:spPr bwMode="auto">
          <a:xfrm>
            <a:off x="4724400" y="3200400"/>
            <a:ext cx="10668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Text Box 2"/>
          <p:cNvSpPr txBox="1">
            <a:spLocks noChangeArrowheads="1"/>
          </p:cNvSpPr>
          <p:nvPr/>
        </p:nvSpPr>
        <p:spPr bwMode="auto">
          <a:xfrm>
            <a:off x="381000" y="304800"/>
            <a:ext cx="8229600" cy="1784350"/>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mn-lt"/>
              </a:rPr>
              <a:t>4. Biogeography</a:t>
            </a:r>
          </a:p>
          <a:p>
            <a:pPr>
              <a:spcBef>
                <a:spcPct val="50000"/>
              </a:spcBef>
              <a:defRPr/>
            </a:pPr>
            <a:r>
              <a:rPr lang="en-US" sz="2000" b="1" dirty="0">
                <a:solidFill>
                  <a:srgbClr val="00B0F0"/>
                </a:solidFill>
                <a:latin typeface="+mn-lt"/>
              </a:rPr>
              <a:t>       </a:t>
            </a:r>
            <a:r>
              <a:rPr lang="en-US" sz="2000" dirty="0">
                <a:solidFill>
                  <a:srgbClr val="FF0066"/>
                </a:solidFill>
                <a:latin typeface="+mn-lt"/>
              </a:rPr>
              <a:t>a. Convergent Communities	</a:t>
            </a:r>
          </a:p>
          <a:p>
            <a:pPr>
              <a:spcBef>
                <a:spcPct val="50000"/>
              </a:spcBef>
              <a:defRPr/>
            </a:pPr>
            <a:r>
              <a:rPr lang="en-US" sz="2000" dirty="0">
                <a:solidFill>
                  <a:srgbClr val="FF0066"/>
                </a:solidFill>
                <a:latin typeface="+mn-lt"/>
              </a:rPr>
              <a:t>       b. Island Communities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438400"/>
            <a:ext cx="4978400" cy="4197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4035" name="Oval 8"/>
          <p:cNvSpPr>
            <a:spLocks noChangeArrowheads="1"/>
          </p:cNvSpPr>
          <p:nvPr/>
        </p:nvSpPr>
        <p:spPr bwMode="auto">
          <a:xfrm>
            <a:off x="5943600" y="5715000"/>
            <a:ext cx="762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36" name="Oval 9"/>
          <p:cNvSpPr>
            <a:spLocks noChangeArrowheads="1"/>
          </p:cNvSpPr>
          <p:nvPr/>
        </p:nvSpPr>
        <p:spPr bwMode="auto">
          <a:xfrm>
            <a:off x="4724400" y="3200400"/>
            <a:ext cx="10668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Text Box 2"/>
          <p:cNvSpPr txBox="1">
            <a:spLocks noChangeArrowheads="1"/>
          </p:cNvSpPr>
          <p:nvPr/>
        </p:nvSpPr>
        <p:spPr bwMode="auto">
          <a:xfrm>
            <a:off x="381000" y="304800"/>
            <a:ext cx="8229600" cy="1784350"/>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mn-lt"/>
              </a:rPr>
              <a:t>4. Biogeography</a:t>
            </a:r>
          </a:p>
          <a:p>
            <a:pPr>
              <a:spcBef>
                <a:spcPct val="50000"/>
              </a:spcBef>
              <a:defRPr/>
            </a:pPr>
            <a:r>
              <a:rPr lang="en-US" sz="2000" b="1" dirty="0">
                <a:solidFill>
                  <a:srgbClr val="00B0F0"/>
                </a:solidFill>
                <a:latin typeface="+mn-lt"/>
              </a:rPr>
              <a:t>       </a:t>
            </a:r>
            <a:r>
              <a:rPr lang="en-US" sz="2000" dirty="0">
                <a:solidFill>
                  <a:srgbClr val="FF0066"/>
                </a:solidFill>
                <a:latin typeface="+mn-lt"/>
              </a:rPr>
              <a:t>a. Convergent Communities	</a:t>
            </a:r>
          </a:p>
          <a:p>
            <a:pPr>
              <a:spcBef>
                <a:spcPct val="50000"/>
              </a:spcBef>
              <a:defRPr/>
            </a:pPr>
            <a:r>
              <a:rPr lang="en-US" sz="2000" dirty="0">
                <a:solidFill>
                  <a:srgbClr val="FF0066"/>
                </a:solidFill>
                <a:latin typeface="+mn-lt"/>
              </a:rPr>
              <a:t>       b. Island Communities</a:t>
            </a:r>
          </a:p>
        </p:txBody>
      </p:sp>
      <p:sp>
        <p:nvSpPr>
          <p:cNvPr id="44038" name="TextBox 6"/>
          <p:cNvSpPr txBox="1">
            <a:spLocks noChangeArrowheads="1"/>
          </p:cNvSpPr>
          <p:nvPr/>
        </p:nvSpPr>
        <p:spPr bwMode="auto">
          <a:xfrm>
            <a:off x="381000" y="2438400"/>
            <a:ext cx="3276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0000"/>
                </a:solidFill>
              </a:rPr>
              <a:t>Uniqueness of inhabitants correlates with the degree of isolation.</a:t>
            </a:r>
          </a:p>
          <a:p>
            <a:pPr eaLnBrk="1" hangingPunct="1">
              <a:spcBef>
                <a:spcPct val="50000"/>
              </a:spcBef>
            </a:pPr>
            <a:r>
              <a:rPr lang="en-US" altLang="en-US"/>
              <a:t> </a:t>
            </a:r>
          </a:p>
          <a:p>
            <a:pPr eaLnBrk="1" hangingPunct="1">
              <a:spcBef>
                <a:spcPct val="50000"/>
              </a:spcBef>
            </a:pPr>
            <a:r>
              <a:rPr lang="en-US" altLang="en-US"/>
              <a:t>- Galapagos – species different from mainland</a:t>
            </a:r>
          </a:p>
          <a:p>
            <a:pPr eaLnBrk="1" hangingPunct="1">
              <a:spcBef>
                <a:spcPct val="50000"/>
              </a:spcBef>
            </a:pPr>
            <a:endParaRPr lang="en-US" altLang="en-US">
              <a:solidFill>
                <a:srgbClr val="FF0000"/>
              </a:solidFill>
            </a:endParaRPr>
          </a:p>
          <a:p>
            <a:pPr eaLnBrk="1" hangingPunct="1">
              <a:spcBef>
                <a:spcPct val="50000"/>
              </a:spcBef>
            </a:pPr>
            <a:r>
              <a:rPr lang="en-US" altLang="en-US"/>
              <a:t>- Fauklands – species same as mainland</a:t>
            </a:r>
          </a:p>
          <a:p>
            <a:pPr eaLnBrk="1" hangingPunct="1">
              <a:spcBef>
                <a:spcPct val="50000"/>
              </a:spcBef>
            </a:pPr>
            <a:r>
              <a:rPr lang="en-US" altLang="en-US"/>
              <a:t>	</a:t>
            </a:r>
          </a:p>
          <a:p>
            <a:pPr eaLnBrk="1" hangingPunct="1">
              <a:spcBef>
                <a:spcPct val="50000"/>
              </a:spcBef>
            </a:pPr>
            <a:r>
              <a:rPr lang="en-US" altLang="en-US">
                <a:solidFill>
                  <a:srgbClr val="FF0000"/>
                </a:solidFill>
              </a:rPr>
              <a:t>	</a:t>
            </a:r>
          </a:p>
          <a:p>
            <a:pPr eaLnBrk="1" hangingPunct="1"/>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81000" y="304800"/>
            <a:ext cx="8229600" cy="1784350"/>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mn-lt"/>
              </a:rPr>
              <a:t>4. Biogeography</a:t>
            </a:r>
          </a:p>
          <a:p>
            <a:pPr>
              <a:spcBef>
                <a:spcPct val="50000"/>
              </a:spcBef>
              <a:defRPr/>
            </a:pPr>
            <a:r>
              <a:rPr lang="en-US" sz="2000" b="1" dirty="0">
                <a:solidFill>
                  <a:srgbClr val="00B0F0"/>
                </a:solidFill>
                <a:latin typeface="+mn-lt"/>
              </a:rPr>
              <a:t>       </a:t>
            </a:r>
            <a:r>
              <a:rPr lang="en-US" sz="2000" dirty="0">
                <a:solidFill>
                  <a:srgbClr val="FF0066"/>
                </a:solidFill>
                <a:latin typeface="+mn-lt"/>
              </a:rPr>
              <a:t>a. Convergent Communities	</a:t>
            </a:r>
          </a:p>
          <a:p>
            <a:pPr>
              <a:spcBef>
                <a:spcPct val="50000"/>
              </a:spcBef>
              <a:defRPr/>
            </a:pPr>
            <a:r>
              <a:rPr lang="en-US" sz="2000" dirty="0">
                <a:solidFill>
                  <a:srgbClr val="FF0066"/>
                </a:solidFill>
                <a:latin typeface="+mn-lt"/>
              </a:rPr>
              <a:t>       b. Island Communities</a:t>
            </a:r>
          </a:p>
        </p:txBody>
      </p:sp>
      <p:pic>
        <p:nvPicPr>
          <p:cNvPr id="45059" name="Picture 2" descr="http://www.britannica.com/blogs/wp-content/uploads/2010/09/hmsbea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19400"/>
            <a:ext cx="59436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7"/>
          <p:cNvSpPr txBox="1">
            <a:spLocks noChangeArrowheads="1"/>
          </p:cNvSpPr>
          <p:nvPr/>
        </p:nvSpPr>
        <p:spPr bwMode="auto">
          <a:xfrm>
            <a:off x="2286000" y="236220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The Galapagos Archipelago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533400" y="457200"/>
            <a:ext cx="8077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i="1"/>
              <a:t>Voyage of the Beagle</a:t>
            </a:r>
            <a:r>
              <a:rPr lang="en-US" altLang="en-US"/>
              <a:t> – Darwin (1845)  "The natural history of these islands is eminently curious, and well deserves attention. Most of the organic productions are aboriginal creations, found nowhere else; </a:t>
            </a:r>
          </a:p>
        </p:txBody>
      </p:sp>
      <p:pic>
        <p:nvPicPr>
          <p:cNvPr id="46083" name="Picture 6" descr="CORMOR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81200"/>
            <a:ext cx="4953000" cy="40909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6084" name="Text Box 7"/>
          <p:cNvSpPr txBox="1">
            <a:spLocks noChangeArrowheads="1"/>
          </p:cNvSpPr>
          <p:nvPr/>
        </p:nvSpPr>
        <p:spPr bwMode="auto">
          <a:xfrm>
            <a:off x="3124200" y="60960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i="1"/>
              <a:t>Flightless Cormorant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457200" y="685800"/>
            <a:ext cx="8077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“…there is even a difference between the inhabitants of the different islands; yet all show a marked relationship with those of America, though separated from that continent by an open space of ocean, between 500 and 600 miles in width.”</a:t>
            </a:r>
          </a:p>
        </p:txBody>
      </p:sp>
      <p:pic>
        <p:nvPicPr>
          <p:cNvPr id="47107" name="Picture 4" descr="RED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14600"/>
            <a:ext cx="2514600" cy="18399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5" descr="MARIN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72000"/>
            <a:ext cx="2057400" cy="185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7109" name="Picture 6" descr="iguan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048000"/>
            <a:ext cx="3225800" cy="2419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7110" name="Text Box 7"/>
          <p:cNvSpPr txBox="1">
            <a:spLocks noChangeArrowheads="1"/>
          </p:cNvSpPr>
          <p:nvPr/>
        </p:nvSpPr>
        <p:spPr bwMode="auto">
          <a:xfrm>
            <a:off x="5410200" y="2362200"/>
            <a:ext cx="297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Green Iguana – Central and South America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533400" y="609600"/>
            <a:ext cx="8077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“…The archipelago is a little world within itself, or rather a satellite attached to America, whence it has derived a few stray colonists, and has received the general character of its indigenous productions.  Considering the small size of the islands, we feel the more astonished at the number of their aboriginal beings, and at their confined range.”</a:t>
            </a:r>
          </a:p>
        </p:txBody>
      </p:sp>
      <p:sp>
        <p:nvSpPr>
          <p:cNvPr id="48131" name="Text Box 5"/>
          <p:cNvSpPr txBox="1">
            <a:spLocks noChangeArrowheads="1"/>
          </p:cNvSpPr>
          <p:nvPr/>
        </p:nvSpPr>
        <p:spPr bwMode="auto">
          <a:xfrm>
            <a:off x="685800" y="3124200"/>
            <a:ext cx="2743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i="1"/>
              <a:t>Galapagos Land Iguana, pallid species, only on Santa Fe island.</a:t>
            </a:r>
          </a:p>
        </p:txBody>
      </p:sp>
      <p:pic>
        <p:nvPicPr>
          <p:cNvPr id="48132" name="Picture 6" descr="land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124200"/>
            <a:ext cx="4267200" cy="31146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026" descr="pinna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7391400" cy="42862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9155" name="Text Box 1027"/>
          <p:cNvSpPr txBox="1">
            <a:spLocks noChangeArrowheads="1"/>
          </p:cNvSpPr>
          <p:nvPr/>
        </p:nvSpPr>
        <p:spPr bwMode="auto">
          <a:xfrm>
            <a:off x="381000" y="457200"/>
            <a:ext cx="8153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Seeing every height crowned with its crater, and the boundaries of most of the lava streams still distinct, we are led to believe that within a period geologically recent the unbroken ocean was here spread out.”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381000" y="685800"/>
            <a:ext cx="8077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“…Hence, both in space and time, we seem to be brought somewhat near to that great fact -- that mystery of mysteries -- the first appearance of new beings on this earth.”</a:t>
            </a:r>
          </a:p>
          <a:p>
            <a:pPr eaLnBrk="1" hangingPunct="1">
              <a:spcBef>
                <a:spcPct val="50000"/>
              </a:spcBef>
            </a:pPr>
            <a:r>
              <a:rPr lang="en-US" altLang="en-US" sz="1600" i="1"/>
              <a:t>The Voyage of the Beagle – Charles Darwin</a:t>
            </a:r>
          </a:p>
        </p:txBody>
      </p:sp>
      <p:pic>
        <p:nvPicPr>
          <p:cNvPr id="50179" name="Picture 6" descr="TORTCA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2200"/>
            <a:ext cx="5334000" cy="39449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gla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28600"/>
            <a:ext cx="5765800" cy="6248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152400"/>
            <a:ext cx="7467600" cy="4739759"/>
          </a:xfrm>
          <a:prstGeom prst="rect">
            <a:avLst/>
          </a:prstGeom>
          <a:noFill/>
        </p:spPr>
        <p:txBody>
          <a:bodyPr>
            <a:spAutoFit/>
          </a:bodyPr>
          <a:lstStyle/>
          <a:p>
            <a:pPr>
              <a:defRPr/>
            </a:pPr>
            <a:r>
              <a:rPr lang="en-US" sz="3200" b="1" dirty="0">
                <a:solidFill>
                  <a:srgbClr val="0070C0"/>
                </a:solidFill>
                <a:latin typeface="Arial" charset="0"/>
              </a:rPr>
              <a:t>I</a:t>
            </a:r>
            <a:r>
              <a:rPr lang="en-US" sz="3200" dirty="0">
                <a:latin typeface="Arial" charset="0"/>
              </a:rPr>
              <a:t>. </a:t>
            </a:r>
            <a:r>
              <a:rPr lang="en-US" sz="3200" b="1" dirty="0">
                <a:solidFill>
                  <a:srgbClr val="0070C0"/>
                </a:solidFill>
                <a:latin typeface="Arial" charset="0"/>
              </a:rPr>
              <a:t>The Birth of Science</a:t>
            </a:r>
          </a:p>
          <a:p>
            <a:pPr marL="342900" indent="-342900">
              <a:buFontTx/>
              <a:buAutoNum type="alphaUcPeriod"/>
              <a:defRPr/>
            </a:pPr>
            <a:r>
              <a:rPr lang="en-US" b="1" dirty="0" smtClean="0">
                <a:solidFill>
                  <a:srgbClr val="FF0000"/>
                </a:solidFill>
                <a:latin typeface="Arial" charset="0"/>
              </a:rPr>
              <a:t>Overview</a:t>
            </a:r>
            <a:endParaRPr lang="en-US" b="1" dirty="0">
              <a:solidFill>
                <a:srgbClr val="FF0000"/>
              </a:solidFill>
              <a:latin typeface="Arial" charset="0"/>
            </a:endParaRPr>
          </a:p>
          <a:p>
            <a:pPr marL="342900" indent="-342900">
              <a:defRPr/>
            </a:pPr>
            <a:r>
              <a:rPr lang="en-US" b="1" dirty="0">
                <a:solidFill>
                  <a:srgbClr val="FF0000"/>
                </a:solidFill>
                <a:latin typeface="Arial" charset="0"/>
              </a:rPr>
              <a:t>B. The Greeks (~400-300 </a:t>
            </a:r>
            <a:r>
              <a:rPr lang="en-US" b="1" dirty="0" err="1">
                <a:solidFill>
                  <a:srgbClr val="FF0000"/>
                </a:solidFill>
                <a:latin typeface="Arial" charset="0"/>
              </a:rPr>
              <a:t>bce</a:t>
            </a:r>
            <a:r>
              <a:rPr lang="en-US" b="1" dirty="0">
                <a:solidFill>
                  <a:srgbClr val="FF0000"/>
                </a:solidFill>
                <a:latin typeface="Arial" charset="0"/>
              </a:rPr>
              <a:t>)</a:t>
            </a:r>
          </a:p>
          <a:p>
            <a:pPr marL="342900" indent="-342900">
              <a:defRPr/>
            </a:pPr>
            <a:endParaRPr lang="en-US" dirty="0">
              <a:latin typeface="Arial" charset="0"/>
            </a:endParaRPr>
          </a:p>
          <a:p>
            <a:pPr marL="342900" indent="-342900">
              <a:defRPr/>
            </a:pPr>
            <a:r>
              <a:rPr lang="en-US" dirty="0">
                <a:latin typeface="Arial" charset="0"/>
              </a:rPr>
              <a:t>	 - Aristotle</a:t>
            </a:r>
          </a:p>
          <a:p>
            <a:pPr marL="342900" indent="-342900">
              <a:defRPr/>
            </a:pPr>
            <a:endParaRPr lang="en-US" dirty="0">
              <a:latin typeface="Arial" charset="0"/>
            </a:endParaRPr>
          </a:p>
          <a:p>
            <a:pPr marL="342900" indent="-342900">
              <a:defRPr/>
            </a:pPr>
            <a:r>
              <a:rPr lang="en-US" dirty="0">
                <a:latin typeface="Arial" charset="0"/>
              </a:rPr>
              <a:t>Logic</a:t>
            </a:r>
          </a:p>
          <a:p>
            <a:pPr marL="342900" indent="-342900">
              <a:defRPr/>
            </a:pPr>
            <a:r>
              <a:rPr lang="en-US" dirty="0">
                <a:latin typeface="Arial" charset="0"/>
              </a:rPr>
              <a:t> - induction could lead to new ideas</a:t>
            </a:r>
          </a:p>
          <a:p>
            <a:pPr marL="342900" indent="-342900">
              <a:defRPr/>
            </a:pPr>
            <a:r>
              <a:rPr lang="en-US" dirty="0">
                <a:latin typeface="Arial" charset="0"/>
              </a:rPr>
              <a:t> - to be evaluated by deduction</a:t>
            </a:r>
          </a:p>
          <a:p>
            <a:pPr marL="342900" indent="-342900">
              <a:defRPr/>
            </a:pPr>
            <a:endParaRPr lang="en-US" dirty="0">
              <a:latin typeface="Arial" charset="0"/>
            </a:endParaRPr>
          </a:p>
          <a:p>
            <a:pPr marL="342900" indent="-342900">
              <a:defRPr/>
            </a:pPr>
            <a:r>
              <a:rPr lang="en-US" dirty="0" err="1">
                <a:latin typeface="Arial" charset="0"/>
              </a:rPr>
              <a:t>Scala</a:t>
            </a:r>
            <a:r>
              <a:rPr lang="en-US" dirty="0">
                <a:latin typeface="Arial" charset="0"/>
              </a:rPr>
              <a:t> </a:t>
            </a:r>
            <a:r>
              <a:rPr lang="en-US" dirty="0" err="1">
                <a:latin typeface="Arial" charset="0"/>
              </a:rPr>
              <a:t>Naturae</a:t>
            </a: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p:txBody>
      </p:sp>
      <p:pic>
        <p:nvPicPr>
          <p:cNvPr id="6147" name="Picture 2" descr="http://mrsvesseymathematicians.wikispaces.com/file/view/aristotle_stone.jpg/122672537/aristotle_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05000"/>
            <a:ext cx="35718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igsw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82675"/>
            <a:ext cx="8153400" cy="4565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red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17500"/>
            <a:ext cx="7086600" cy="62896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land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9888"/>
            <a:ext cx="8305800" cy="60626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yell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9563"/>
            <a:ext cx="6423025" cy="5889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ortwa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7513"/>
            <a:ext cx="8540750" cy="5945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ort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288"/>
            <a:ext cx="8634413" cy="62531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3363"/>
            <a:ext cx="7924800" cy="591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blue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30250"/>
            <a:ext cx="7259638" cy="52355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026" descr="maskedcou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432675" cy="59388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redf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0075"/>
            <a:ext cx="7715250" cy="54467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cintosh HD:Applications:Microsoft Office 2004:Office:PPT_IB_SupportFiles:Images:00665_CH01_Fig0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29000" y="371475"/>
            <a:ext cx="24384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tropic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125"/>
            <a:ext cx="8166100" cy="578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igsw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0"/>
            <a:ext cx="3400425" cy="1905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3491" name="Picture 6" descr="t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43400"/>
            <a:ext cx="3048000" cy="2273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3492" name="Picture 7" descr="seal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388" y="4343400"/>
            <a:ext cx="3254375" cy="228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3493" name="Picture 8" descr="tropicbi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048000"/>
            <a:ext cx="2903538" cy="2057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381000" y="304800"/>
            <a:ext cx="8229600" cy="27082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mn-lt"/>
              </a:rPr>
              <a:t>4. Biogeography</a:t>
            </a:r>
          </a:p>
          <a:p>
            <a:pPr>
              <a:spcBef>
                <a:spcPct val="50000"/>
              </a:spcBef>
              <a:defRPr/>
            </a:pPr>
            <a:r>
              <a:rPr lang="en-US" sz="2000" b="1" dirty="0">
                <a:solidFill>
                  <a:srgbClr val="00B0F0"/>
                </a:solidFill>
                <a:latin typeface="+mn-lt"/>
              </a:rPr>
              <a:t>       </a:t>
            </a:r>
            <a:r>
              <a:rPr lang="en-US" sz="2000" dirty="0">
                <a:solidFill>
                  <a:srgbClr val="FF0066"/>
                </a:solidFill>
                <a:latin typeface="+mn-lt"/>
              </a:rPr>
              <a:t>a. Convergent Communities	</a:t>
            </a:r>
          </a:p>
          <a:p>
            <a:pPr>
              <a:spcBef>
                <a:spcPct val="50000"/>
              </a:spcBef>
              <a:defRPr/>
            </a:pPr>
            <a:r>
              <a:rPr lang="en-US" sz="2000" dirty="0">
                <a:solidFill>
                  <a:srgbClr val="FF0066"/>
                </a:solidFill>
                <a:latin typeface="+mn-lt"/>
              </a:rPr>
              <a:t>       b. Island Communities</a:t>
            </a:r>
          </a:p>
          <a:p>
            <a:pPr>
              <a:spcBef>
                <a:spcPct val="50000"/>
              </a:spcBef>
              <a:defRPr/>
            </a:pPr>
            <a:r>
              <a:rPr lang="en-US" sz="2000" dirty="0">
                <a:latin typeface="+mn-lt"/>
              </a:rPr>
              <a:t>	 - Uniqueness correlates with degree of isolation</a:t>
            </a:r>
          </a:p>
          <a:p>
            <a:pPr>
              <a:spcBef>
                <a:spcPct val="50000"/>
              </a:spcBef>
              <a:defRPr/>
            </a:pPr>
            <a:r>
              <a:rPr lang="en-US" sz="2000" dirty="0">
                <a:latin typeface="+mn-lt"/>
              </a:rPr>
              <a:t>	 - Dominated by dispersive forms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027" descr="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86200"/>
            <a:ext cx="3048000" cy="22939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381000" y="304800"/>
            <a:ext cx="8229600" cy="3170238"/>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mn-lt"/>
              </a:rPr>
              <a:t>4. Biogeography</a:t>
            </a:r>
          </a:p>
          <a:p>
            <a:pPr>
              <a:spcBef>
                <a:spcPct val="50000"/>
              </a:spcBef>
              <a:defRPr/>
            </a:pPr>
            <a:r>
              <a:rPr lang="en-US" sz="2000" b="1" dirty="0">
                <a:solidFill>
                  <a:srgbClr val="00B0F0"/>
                </a:solidFill>
                <a:latin typeface="+mn-lt"/>
              </a:rPr>
              <a:t>       </a:t>
            </a:r>
            <a:r>
              <a:rPr lang="en-US" sz="2000" dirty="0">
                <a:solidFill>
                  <a:srgbClr val="FF0066"/>
                </a:solidFill>
                <a:latin typeface="+mn-lt"/>
              </a:rPr>
              <a:t>a. Convergent Communities	</a:t>
            </a:r>
          </a:p>
          <a:p>
            <a:pPr>
              <a:spcBef>
                <a:spcPct val="50000"/>
              </a:spcBef>
              <a:defRPr/>
            </a:pPr>
            <a:r>
              <a:rPr lang="en-US" sz="2000" dirty="0">
                <a:solidFill>
                  <a:srgbClr val="FF0066"/>
                </a:solidFill>
                <a:latin typeface="+mn-lt"/>
              </a:rPr>
              <a:t>       b. Island Communities</a:t>
            </a:r>
          </a:p>
          <a:p>
            <a:pPr>
              <a:spcBef>
                <a:spcPct val="50000"/>
              </a:spcBef>
              <a:defRPr/>
            </a:pPr>
            <a:r>
              <a:rPr lang="en-US" sz="2000" dirty="0">
                <a:latin typeface="+mn-lt"/>
              </a:rPr>
              <a:t>	 - Uniqueness correlates with degree of isolation</a:t>
            </a:r>
          </a:p>
          <a:p>
            <a:pPr>
              <a:spcBef>
                <a:spcPct val="50000"/>
              </a:spcBef>
              <a:defRPr/>
            </a:pPr>
            <a:r>
              <a:rPr lang="en-US" sz="2000" dirty="0">
                <a:latin typeface="+mn-lt"/>
              </a:rPr>
              <a:t>	 - Dominated by dispersive forms</a:t>
            </a:r>
          </a:p>
          <a:p>
            <a:pPr>
              <a:spcBef>
                <a:spcPct val="50000"/>
              </a:spcBef>
              <a:defRPr/>
            </a:pPr>
            <a:r>
              <a:rPr lang="en-US" sz="2000" dirty="0">
                <a:latin typeface="+mn-lt"/>
              </a:rPr>
              <a:t>	 - Variation among islands</a:t>
            </a:r>
          </a:p>
        </p:txBody>
      </p:sp>
      <p:pic>
        <p:nvPicPr>
          <p:cNvPr id="64516" name="Picture 2" descr="http://www.math.umn.edu/~white/personal/images/Travel/MarineIgu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4038600" cy="3028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85800"/>
            <a:ext cx="5094288" cy="572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5539" name="Text Box 7"/>
          <p:cNvSpPr txBox="1">
            <a:spLocks noChangeArrowheads="1"/>
          </p:cNvSpPr>
          <p:nvPr/>
        </p:nvSpPr>
        <p:spPr bwMode="auto">
          <a:xfrm>
            <a:off x="381000" y="609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5540" name="Text Box 8"/>
          <p:cNvSpPr txBox="1">
            <a:spLocks noChangeArrowheads="1"/>
          </p:cNvSpPr>
          <p:nvPr/>
        </p:nvSpPr>
        <p:spPr bwMode="auto">
          <a:xfrm>
            <a:off x="457200" y="7620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 Finches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990600" y="609600"/>
            <a:ext cx="6705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"Seeing this gradation and diversity of structure in one small, intimately related group of birds, one might really fancy that from an original paucity of birds in this archipelago, one species had been taken and modified for different ends."</a:t>
            </a:r>
          </a:p>
        </p:txBody>
      </p:sp>
      <p:pic>
        <p:nvPicPr>
          <p:cNvPr id="66563" name="Picture 3" descr="fi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09800"/>
            <a:ext cx="4953000" cy="41544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81000" y="304800"/>
            <a:ext cx="8229600" cy="3632200"/>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mn-lt"/>
              </a:rPr>
              <a:t>4. Biogeography</a:t>
            </a:r>
          </a:p>
          <a:p>
            <a:pPr>
              <a:spcBef>
                <a:spcPct val="50000"/>
              </a:spcBef>
              <a:defRPr/>
            </a:pPr>
            <a:r>
              <a:rPr lang="en-US" sz="2000" b="1" dirty="0">
                <a:solidFill>
                  <a:srgbClr val="00B0F0"/>
                </a:solidFill>
                <a:latin typeface="+mn-lt"/>
              </a:rPr>
              <a:t>       </a:t>
            </a:r>
            <a:r>
              <a:rPr lang="en-US" sz="2000" dirty="0">
                <a:solidFill>
                  <a:srgbClr val="FF0066"/>
                </a:solidFill>
                <a:latin typeface="+mn-lt"/>
              </a:rPr>
              <a:t>a. Convergent Communities	</a:t>
            </a:r>
          </a:p>
          <a:p>
            <a:pPr>
              <a:spcBef>
                <a:spcPct val="50000"/>
              </a:spcBef>
              <a:defRPr/>
            </a:pPr>
            <a:r>
              <a:rPr lang="en-US" sz="2000" dirty="0">
                <a:solidFill>
                  <a:srgbClr val="FF0066"/>
                </a:solidFill>
                <a:latin typeface="+mn-lt"/>
              </a:rPr>
              <a:t>       b. Island Communities</a:t>
            </a:r>
          </a:p>
          <a:p>
            <a:pPr>
              <a:spcBef>
                <a:spcPct val="50000"/>
              </a:spcBef>
              <a:defRPr/>
            </a:pPr>
            <a:r>
              <a:rPr lang="en-US" sz="2000" dirty="0">
                <a:latin typeface="+mn-lt"/>
              </a:rPr>
              <a:t>	 - Uniqueness correlates with degree of isolation</a:t>
            </a:r>
          </a:p>
          <a:p>
            <a:pPr>
              <a:spcBef>
                <a:spcPct val="50000"/>
              </a:spcBef>
              <a:defRPr/>
            </a:pPr>
            <a:r>
              <a:rPr lang="en-US" sz="2000" dirty="0">
                <a:latin typeface="+mn-lt"/>
              </a:rPr>
              <a:t>	 - Dominated by dispersive forms</a:t>
            </a:r>
          </a:p>
          <a:p>
            <a:pPr>
              <a:spcBef>
                <a:spcPct val="50000"/>
              </a:spcBef>
              <a:defRPr/>
            </a:pPr>
            <a:r>
              <a:rPr lang="en-US" sz="2000" dirty="0">
                <a:latin typeface="+mn-lt"/>
              </a:rPr>
              <a:t>	 - Variation among islands</a:t>
            </a:r>
          </a:p>
          <a:p>
            <a:pPr>
              <a:spcBef>
                <a:spcPct val="50000"/>
              </a:spcBef>
              <a:defRPr/>
            </a:pPr>
            <a:r>
              <a:rPr lang="en-US" sz="2000" dirty="0">
                <a:latin typeface="+mn-lt"/>
              </a:rPr>
              <a:t>	 </a:t>
            </a:r>
          </a:p>
        </p:txBody>
      </p:sp>
      <p:sp>
        <p:nvSpPr>
          <p:cNvPr id="67587" name="TextBox 5"/>
          <p:cNvSpPr txBox="1">
            <a:spLocks noChangeArrowheads="1"/>
          </p:cNvSpPr>
          <p:nvPr/>
        </p:nvSpPr>
        <p:spPr bwMode="auto">
          <a:xfrm>
            <a:off x="457200" y="3962400"/>
            <a:ext cx="4876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The fact that islands are populated by dispersive forms suggests that they came from populations on the mainland.  However, the species on the islands are different from the mainland species.  So, if the species originally came from the mainland, they must have changed through time to become the species we see today.</a:t>
            </a:r>
          </a:p>
        </p:txBody>
      </p:sp>
      <p:pic>
        <p:nvPicPr>
          <p:cNvPr id="67588" name="Picture 2" descr="http://images.nationalgeographic.com/wpf/media-live/photos/000/005/cache/green-iguana_563_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90800"/>
            <a:ext cx="2286000"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descr="http://www.hickerphoto.com/data/media/21/ad_30767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733800"/>
            <a:ext cx="1905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457200" y="6858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 Mockingbirds</a:t>
            </a:r>
          </a:p>
        </p:txBody>
      </p:sp>
      <p:pic>
        <p:nvPicPr>
          <p:cNvPr id="68611" name="Picture 3" descr="m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5884863" cy="38687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57200" y="685800"/>
            <a:ext cx="7162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 Mockingbirds</a:t>
            </a:r>
          </a:p>
          <a:p>
            <a:pPr eaLnBrk="1" hangingPunct="1">
              <a:spcBef>
                <a:spcPct val="50000"/>
              </a:spcBef>
            </a:pPr>
            <a:r>
              <a:rPr lang="en-US" altLang="en-US"/>
              <a:t>Darwin classified four varieties of one species:</a:t>
            </a:r>
          </a:p>
        </p:txBody>
      </p:sp>
      <p:sp>
        <p:nvSpPr>
          <p:cNvPr id="69635" name="Freeform 4"/>
          <p:cNvSpPr>
            <a:spLocks/>
          </p:cNvSpPr>
          <p:nvPr/>
        </p:nvSpPr>
        <p:spPr bwMode="auto">
          <a:xfrm>
            <a:off x="884238" y="2198688"/>
            <a:ext cx="8004175" cy="2852737"/>
          </a:xfrm>
          <a:custGeom>
            <a:avLst/>
            <a:gdLst>
              <a:gd name="T0" fmla="*/ 0 w 5042"/>
              <a:gd name="T1" fmla="*/ 2147483647 h 1797"/>
              <a:gd name="T2" fmla="*/ 2147483647 w 5042"/>
              <a:gd name="T3" fmla="*/ 2147483647 h 1797"/>
              <a:gd name="T4" fmla="*/ 2147483647 w 5042"/>
              <a:gd name="T5" fmla="*/ 2147483647 h 1797"/>
              <a:gd name="T6" fmla="*/ 2147483647 w 5042"/>
              <a:gd name="T7" fmla="*/ 2147483647 h 1797"/>
              <a:gd name="T8" fmla="*/ 2147483647 w 5042"/>
              <a:gd name="T9" fmla="*/ 2147483647 h 1797"/>
              <a:gd name="T10" fmla="*/ 2147483647 w 5042"/>
              <a:gd name="T11" fmla="*/ 2147483647 h 1797"/>
              <a:gd name="T12" fmla="*/ 2147483647 w 5042"/>
              <a:gd name="T13" fmla="*/ 2147483647 h 1797"/>
              <a:gd name="T14" fmla="*/ 2147483647 w 5042"/>
              <a:gd name="T15" fmla="*/ 2147483647 h 1797"/>
              <a:gd name="T16" fmla="*/ 2147483647 w 5042"/>
              <a:gd name="T17" fmla="*/ 2147483647 h 1797"/>
              <a:gd name="T18" fmla="*/ 2147483647 w 5042"/>
              <a:gd name="T19" fmla="*/ 2147483647 h 1797"/>
              <a:gd name="T20" fmla="*/ 2147483647 w 5042"/>
              <a:gd name="T21" fmla="*/ 2147483647 h 1797"/>
              <a:gd name="T22" fmla="*/ 2147483647 w 5042"/>
              <a:gd name="T23" fmla="*/ 2147483647 h 1797"/>
              <a:gd name="T24" fmla="*/ 2147483647 w 5042"/>
              <a:gd name="T25" fmla="*/ 2147483647 h 1797"/>
              <a:gd name="T26" fmla="*/ 2147483647 w 5042"/>
              <a:gd name="T27" fmla="*/ 2147483647 h 1797"/>
              <a:gd name="T28" fmla="*/ 2147483647 w 5042"/>
              <a:gd name="T29" fmla="*/ 2147483647 h 1797"/>
              <a:gd name="T30" fmla="*/ 2147483647 w 5042"/>
              <a:gd name="T31" fmla="*/ 2147483647 h 1797"/>
              <a:gd name="T32" fmla="*/ 2147483647 w 5042"/>
              <a:gd name="T33" fmla="*/ 2147483647 h 1797"/>
              <a:gd name="T34" fmla="*/ 2147483647 w 5042"/>
              <a:gd name="T35" fmla="*/ 2147483647 h 1797"/>
              <a:gd name="T36" fmla="*/ 2147483647 w 5042"/>
              <a:gd name="T37" fmla="*/ 2147483647 h 1797"/>
              <a:gd name="T38" fmla="*/ 2147483647 w 5042"/>
              <a:gd name="T39" fmla="*/ 2147483647 h 1797"/>
              <a:gd name="T40" fmla="*/ 2147483647 w 5042"/>
              <a:gd name="T41" fmla="*/ 2147483647 h 1797"/>
              <a:gd name="T42" fmla="*/ 2147483647 w 5042"/>
              <a:gd name="T43" fmla="*/ 2147483647 h 1797"/>
              <a:gd name="T44" fmla="*/ 2147483647 w 5042"/>
              <a:gd name="T45" fmla="*/ 2147483647 h 1797"/>
              <a:gd name="T46" fmla="*/ 2147483647 w 5042"/>
              <a:gd name="T47" fmla="*/ 2147483647 h 1797"/>
              <a:gd name="T48" fmla="*/ 2147483647 w 5042"/>
              <a:gd name="T49" fmla="*/ 2147483647 h 1797"/>
              <a:gd name="T50" fmla="*/ 2147483647 w 5042"/>
              <a:gd name="T51" fmla="*/ 2147483647 h 1797"/>
              <a:gd name="T52" fmla="*/ 2147483647 w 5042"/>
              <a:gd name="T53" fmla="*/ 2147483647 h 1797"/>
              <a:gd name="T54" fmla="*/ 2147483647 w 5042"/>
              <a:gd name="T55" fmla="*/ 2147483647 h 1797"/>
              <a:gd name="T56" fmla="*/ 2147483647 w 5042"/>
              <a:gd name="T57" fmla="*/ 2147483647 h 1797"/>
              <a:gd name="T58" fmla="*/ 2147483647 w 5042"/>
              <a:gd name="T59" fmla="*/ 2147483647 h 1797"/>
              <a:gd name="T60" fmla="*/ 2147483647 w 5042"/>
              <a:gd name="T61" fmla="*/ 2147483647 h 1797"/>
              <a:gd name="T62" fmla="*/ 2147483647 w 5042"/>
              <a:gd name="T63" fmla="*/ 2147483647 h 1797"/>
              <a:gd name="T64" fmla="*/ 2147483647 w 5042"/>
              <a:gd name="T65" fmla="*/ 2147483647 h 1797"/>
              <a:gd name="T66" fmla="*/ 2147483647 w 5042"/>
              <a:gd name="T67" fmla="*/ 2147483647 h 1797"/>
              <a:gd name="T68" fmla="*/ 2147483647 w 5042"/>
              <a:gd name="T69" fmla="*/ 2147483647 h 1797"/>
              <a:gd name="T70" fmla="*/ 2147483647 w 5042"/>
              <a:gd name="T71" fmla="*/ 2147483647 h 1797"/>
              <a:gd name="T72" fmla="*/ 2147483647 w 5042"/>
              <a:gd name="T73" fmla="*/ 2147483647 h 1797"/>
              <a:gd name="T74" fmla="*/ 2147483647 w 5042"/>
              <a:gd name="T75" fmla="*/ 2147483647 h 1797"/>
              <a:gd name="T76" fmla="*/ 2147483647 w 5042"/>
              <a:gd name="T77" fmla="*/ 2147483647 h 1797"/>
              <a:gd name="T78" fmla="*/ 2147483647 w 5042"/>
              <a:gd name="T79" fmla="*/ 2147483647 h 1797"/>
              <a:gd name="T80" fmla="*/ 2147483647 w 5042"/>
              <a:gd name="T81" fmla="*/ 2147483647 h 1797"/>
              <a:gd name="T82" fmla="*/ 2147483647 w 5042"/>
              <a:gd name="T83" fmla="*/ 2147483647 h 1797"/>
              <a:gd name="T84" fmla="*/ 2147483647 w 5042"/>
              <a:gd name="T85" fmla="*/ 2147483647 h 1797"/>
              <a:gd name="T86" fmla="*/ 2147483647 w 5042"/>
              <a:gd name="T87" fmla="*/ 2147483647 h 1797"/>
              <a:gd name="T88" fmla="*/ 2147483647 w 5042"/>
              <a:gd name="T89" fmla="*/ 2147483647 h 1797"/>
              <a:gd name="T90" fmla="*/ 2147483647 w 5042"/>
              <a:gd name="T91" fmla="*/ 2147483647 h 1797"/>
              <a:gd name="T92" fmla="*/ 2147483647 w 5042"/>
              <a:gd name="T93" fmla="*/ 2147483647 h 1797"/>
              <a:gd name="T94" fmla="*/ 2147483647 w 5042"/>
              <a:gd name="T95" fmla="*/ 2147483647 h 1797"/>
              <a:gd name="T96" fmla="*/ 2147483647 w 5042"/>
              <a:gd name="T97" fmla="*/ 2147483647 h 1797"/>
              <a:gd name="T98" fmla="*/ 2147483647 w 5042"/>
              <a:gd name="T99" fmla="*/ 2147483647 h 1797"/>
              <a:gd name="T100" fmla="*/ 2147483647 w 5042"/>
              <a:gd name="T101" fmla="*/ 2147483647 h 1797"/>
              <a:gd name="T102" fmla="*/ 2147483647 w 5042"/>
              <a:gd name="T103" fmla="*/ 2147483647 h 1797"/>
              <a:gd name="T104" fmla="*/ 2147483647 w 5042"/>
              <a:gd name="T105" fmla="*/ 2147483647 h 17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42"/>
              <a:gd name="T160" fmla="*/ 0 h 1797"/>
              <a:gd name="T161" fmla="*/ 5042 w 5042"/>
              <a:gd name="T162" fmla="*/ 1797 h 17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42" h="1797">
                <a:moveTo>
                  <a:pt x="0" y="1722"/>
                </a:moveTo>
                <a:cubicBezTo>
                  <a:pt x="97" y="1707"/>
                  <a:pt x="120" y="1690"/>
                  <a:pt x="208" y="1646"/>
                </a:cubicBezTo>
                <a:cubicBezTo>
                  <a:pt x="332" y="1584"/>
                  <a:pt x="377" y="1551"/>
                  <a:pt x="463" y="1438"/>
                </a:cubicBezTo>
                <a:cubicBezTo>
                  <a:pt x="484" y="1371"/>
                  <a:pt x="542" y="1313"/>
                  <a:pt x="586" y="1259"/>
                </a:cubicBezTo>
                <a:cubicBezTo>
                  <a:pt x="606" y="1175"/>
                  <a:pt x="577" y="1259"/>
                  <a:pt x="623" y="1202"/>
                </a:cubicBezTo>
                <a:cubicBezTo>
                  <a:pt x="640" y="1181"/>
                  <a:pt x="663" y="1104"/>
                  <a:pt x="671" y="1080"/>
                </a:cubicBezTo>
                <a:cubicBezTo>
                  <a:pt x="678" y="1060"/>
                  <a:pt x="692" y="1043"/>
                  <a:pt x="699" y="1023"/>
                </a:cubicBezTo>
                <a:cubicBezTo>
                  <a:pt x="736" y="914"/>
                  <a:pt x="753" y="802"/>
                  <a:pt x="784" y="692"/>
                </a:cubicBezTo>
                <a:cubicBezTo>
                  <a:pt x="800" y="634"/>
                  <a:pt x="823" y="579"/>
                  <a:pt x="841" y="522"/>
                </a:cubicBezTo>
                <a:cubicBezTo>
                  <a:pt x="849" y="498"/>
                  <a:pt x="850" y="471"/>
                  <a:pt x="859" y="447"/>
                </a:cubicBezTo>
                <a:cubicBezTo>
                  <a:pt x="872" y="413"/>
                  <a:pt x="931" y="277"/>
                  <a:pt x="954" y="249"/>
                </a:cubicBezTo>
                <a:cubicBezTo>
                  <a:pt x="974" y="225"/>
                  <a:pt x="998" y="204"/>
                  <a:pt x="1020" y="182"/>
                </a:cubicBezTo>
                <a:cubicBezTo>
                  <a:pt x="1044" y="158"/>
                  <a:pt x="1072" y="127"/>
                  <a:pt x="1105" y="116"/>
                </a:cubicBezTo>
                <a:cubicBezTo>
                  <a:pt x="1124" y="110"/>
                  <a:pt x="1162" y="97"/>
                  <a:pt x="1162" y="97"/>
                </a:cubicBezTo>
                <a:cubicBezTo>
                  <a:pt x="1216" y="101"/>
                  <a:pt x="1280" y="83"/>
                  <a:pt x="1322" y="116"/>
                </a:cubicBezTo>
                <a:cubicBezTo>
                  <a:pt x="1343" y="132"/>
                  <a:pt x="1357" y="158"/>
                  <a:pt x="1379" y="173"/>
                </a:cubicBezTo>
                <a:cubicBezTo>
                  <a:pt x="1388" y="179"/>
                  <a:pt x="1398" y="186"/>
                  <a:pt x="1407" y="192"/>
                </a:cubicBezTo>
                <a:cubicBezTo>
                  <a:pt x="1430" y="256"/>
                  <a:pt x="1473" y="314"/>
                  <a:pt x="1530" y="352"/>
                </a:cubicBezTo>
                <a:cubicBezTo>
                  <a:pt x="1555" y="369"/>
                  <a:pt x="1595" y="371"/>
                  <a:pt x="1624" y="381"/>
                </a:cubicBezTo>
                <a:cubicBezTo>
                  <a:pt x="1634" y="380"/>
                  <a:pt x="1721" y="373"/>
                  <a:pt x="1747" y="362"/>
                </a:cubicBezTo>
                <a:cubicBezTo>
                  <a:pt x="1783" y="347"/>
                  <a:pt x="1799" y="313"/>
                  <a:pt x="1823" y="286"/>
                </a:cubicBezTo>
                <a:cubicBezTo>
                  <a:pt x="1863" y="240"/>
                  <a:pt x="1907" y="191"/>
                  <a:pt x="1955" y="154"/>
                </a:cubicBezTo>
                <a:cubicBezTo>
                  <a:pt x="1973" y="140"/>
                  <a:pt x="1993" y="129"/>
                  <a:pt x="2011" y="116"/>
                </a:cubicBezTo>
                <a:cubicBezTo>
                  <a:pt x="2024" y="107"/>
                  <a:pt x="2034" y="93"/>
                  <a:pt x="2049" y="88"/>
                </a:cubicBezTo>
                <a:cubicBezTo>
                  <a:pt x="2068" y="82"/>
                  <a:pt x="2106" y="69"/>
                  <a:pt x="2106" y="69"/>
                </a:cubicBezTo>
                <a:cubicBezTo>
                  <a:pt x="2197" y="83"/>
                  <a:pt x="2224" y="81"/>
                  <a:pt x="2295" y="116"/>
                </a:cubicBezTo>
                <a:cubicBezTo>
                  <a:pt x="2381" y="205"/>
                  <a:pt x="2449" y="322"/>
                  <a:pt x="2578" y="352"/>
                </a:cubicBezTo>
                <a:cubicBezTo>
                  <a:pt x="2597" y="349"/>
                  <a:pt x="2617" y="350"/>
                  <a:pt x="2635" y="343"/>
                </a:cubicBezTo>
                <a:cubicBezTo>
                  <a:pt x="2649" y="337"/>
                  <a:pt x="2659" y="323"/>
                  <a:pt x="2672" y="315"/>
                </a:cubicBezTo>
                <a:cubicBezTo>
                  <a:pt x="2681" y="310"/>
                  <a:pt x="2691" y="308"/>
                  <a:pt x="2701" y="305"/>
                </a:cubicBezTo>
                <a:cubicBezTo>
                  <a:pt x="2772" y="234"/>
                  <a:pt x="2804" y="145"/>
                  <a:pt x="2890" y="88"/>
                </a:cubicBezTo>
                <a:cubicBezTo>
                  <a:pt x="2921" y="39"/>
                  <a:pt x="2967" y="26"/>
                  <a:pt x="3022" y="13"/>
                </a:cubicBezTo>
                <a:cubicBezTo>
                  <a:pt x="3070" y="17"/>
                  <a:pt x="3131" y="7"/>
                  <a:pt x="3173" y="41"/>
                </a:cubicBezTo>
                <a:cubicBezTo>
                  <a:pt x="3289" y="133"/>
                  <a:pt x="3313" y="258"/>
                  <a:pt x="3466" y="305"/>
                </a:cubicBezTo>
                <a:cubicBezTo>
                  <a:pt x="3500" y="302"/>
                  <a:pt x="3536" y="306"/>
                  <a:pt x="3569" y="296"/>
                </a:cubicBezTo>
                <a:cubicBezTo>
                  <a:pt x="3580" y="293"/>
                  <a:pt x="3582" y="277"/>
                  <a:pt x="3588" y="267"/>
                </a:cubicBezTo>
                <a:cubicBezTo>
                  <a:pt x="3612" y="224"/>
                  <a:pt x="3618" y="179"/>
                  <a:pt x="3636" y="135"/>
                </a:cubicBezTo>
                <a:cubicBezTo>
                  <a:pt x="3662" y="74"/>
                  <a:pt x="3714" y="26"/>
                  <a:pt x="3777" y="3"/>
                </a:cubicBezTo>
                <a:cubicBezTo>
                  <a:pt x="3818" y="7"/>
                  <a:pt x="3865" y="0"/>
                  <a:pt x="3900" y="22"/>
                </a:cubicBezTo>
                <a:cubicBezTo>
                  <a:pt x="3960" y="60"/>
                  <a:pt x="4009" y="107"/>
                  <a:pt x="4051" y="164"/>
                </a:cubicBezTo>
                <a:cubicBezTo>
                  <a:pt x="4088" y="215"/>
                  <a:pt x="4111" y="270"/>
                  <a:pt x="4155" y="315"/>
                </a:cubicBezTo>
                <a:cubicBezTo>
                  <a:pt x="4184" y="387"/>
                  <a:pt x="4212" y="460"/>
                  <a:pt x="4240" y="532"/>
                </a:cubicBezTo>
                <a:cubicBezTo>
                  <a:pt x="4246" y="548"/>
                  <a:pt x="4251" y="564"/>
                  <a:pt x="4259" y="579"/>
                </a:cubicBezTo>
                <a:cubicBezTo>
                  <a:pt x="4273" y="605"/>
                  <a:pt x="4306" y="655"/>
                  <a:pt x="4306" y="655"/>
                </a:cubicBezTo>
                <a:cubicBezTo>
                  <a:pt x="4330" y="730"/>
                  <a:pt x="4367" y="807"/>
                  <a:pt x="4410" y="872"/>
                </a:cubicBezTo>
                <a:cubicBezTo>
                  <a:pt x="4419" y="886"/>
                  <a:pt x="4422" y="904"/>
                  <a:pt x="4429" y="919"/>
                </a:cubicBezTo>
                <a:cubicBezTo>
                  <a:pt x="4454" y="974"/>
                  <a:pt x="4495" y="1031"/>
                  <a:pt x="4514" y="1089"/>
                </a:cubicBezTo>
                <a:cubicBezTo>
                  <a:pt x="4530" y="1138"/>
                  <a:pt x="4547" y="1185"/>
                  <a:pt x="4570" y="1231"/>
                </a:cubicBezTo>
                <a:cubicBezTo>
                  <a:pt x="4588" y="1314"/>
                  <a:pt x="4621" y="1387"/>
                  <a:pt x="4665" y="1457"/>
                </a:cubicBezTo>
                <a:cubicBezTo>
                  <a:pt x="4711" y="1530"/>
                  <a:pt x="4749" y="1623"/>
                  <a:pt x="4825" y="1674"/>
                </a:cubicBezTo>
                <a:cubicBezTo>
                  <a:pt x="4867" y="1702"/>
                  <a:pt x="4900" y="1729"/>
                  <a:pt x="4939" y="1759"/>
                </a:cubicBezTo>
                <a:cubicBezTo>
                  <a:pt x="4957" y="1773"/>
                  <a:pt x="4995" y="1797"/>
                  <a:pt x="4995" y="1797"/>
                </a:cubicBezTo>
                <a:cubicBezTo>
                  <a:pt x="5032" y="1785"/>
                  <a:pt x="5017" y="1795"/>
                  <a:pt x="5042" y="176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36" name="AutoShape 5"/>
          <p:cNvSpPr>
            <a:spLocks noChangeArrowheads="1"/>
          </p:cNvSpPr>
          <p:nvPr/>
        </p:nvSpPr>
        <p:spPr bwMode="auto">
          <a:xfrm>
            <a:off x="914400" y="5181600"/>
            <a:ext cx="8229600" cy="609600"/>
          </a:xfrm>
          <a:prstGeom prst="leftRightArrow">
            <a:avLst>
              <a:gd name="adj1" fmla="val 50000"/>
              <a:gd name="adj2" fmla="val 27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9637" name="Text Box 6"/>
          <p:cNvSpPr txBox="1">
            <a:spLocks noChangeArrowheads="1"/>
          </p:cNvSpPr>
          <p:nvPr/>
        </p:nvSpPr>
        <p:spPr bwMode="auto">
          <a:xfrm>
            <a:off x="4191000" y="5867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One species</a:t>
            </a:r>
          </a:p>
        </p:txBody>
      </p:sp>
      <p:sp>
        <p:nvSpPr>
          <p:cNvPr id="69638" name="Oval 7"/>
          <p:cNvSpPr>
            <a:spLocks noChangeArrowheads="1"/>
          </p:cNvSpPr>
          <p:nvPr/>
        </p:nvSpPr>
        <p:spPr bwMode="auto">
          <a:xfrm>
            <a:off x="2057400" y="1905000"/>
            <a:ext cx="1447800" cy="1371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9639" name="Oval 8"/>
          <p:cNvSpPr>
            <a:spLocks noChangeArrowheads="1"/>
          </p:cNvSpPr>
          <p:nvPr/>
        </p:nvSpPr>
        <p:spPr bwMode="auto">
          <a:xfrm>
            <a:off x="3581400" y="1828800"/>
            <a:ext cx="1447800" cy="1371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9640" name="Oval 9"/>
          <p:cNvSpPr>
            <a:spLocks noChangeArrowheads="1"/>
          </p:cNvSpPr>
          <p:nvPr/>
        </p:nvSpPr>
        <p:spPr bwMode="auto">
          <a:xfrm>
            <a:off x="5029200" y="1828800"/>
            <a:ext cx="1447800" cy="1371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9641" name="Oval 10"/>
          <p:cNvSpPr>
            <a:spLocks noChangeArrowheads="1"/>
          </p:cNvSpPr>
          <p:nvPr/>
        </p:nvSpPr>
        <p:spPr bwMode="auto">
          <a:xfrm>
            <a:off x="6477000" y="1752600"/>
            <a:ext cx="1447800" cy="1371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457200" y="685800"/>
            <a:ext cx="7162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 Mockingbirds</a:t>
            </a:r>
          </a:p>
          <a:p>
            <a:pPr eaLnBrk="1" hangingPunct="1">
              <a:spcBef>
                <a:spcPct val="50000"/>
              </a:spcBef>
            </a:pPr>
            <a:r>
              <a:rPr lang="en-US" altLang="en-US"/>
              <a:t>John Gould, the premiere ornithologist of the day, classified these as four species:</a:t>
            </a:r>
          </a:p>
        </p:txBody>
      </p:sp>
      <p:sp>
        <p:nvSpPr>
          <p:cNvPr id="70659" name="Arc 7"/>
          <p:cNvSpPr>
            <a:spLocks/>
          </p:cNvSpPr>
          <p:nvPr/>
        </p:nvSpPr>
        <p:spPr bwMode="auto">
          <a:xfrm rot="16200000" flipV="1">
            <a:off x="377032" y="3969544"/>
            <a:ext cx="2144712" cy="1219200"/>
          </a:xfrm>
          <a:custGeom>
            <a:avLst/>
            <a:gdLst>
              <a:gd name="T0" fmla="*/ 2147483647 w 24324"/>
              <a:gd name="T1" fmla="*/ 1611371353 h 43200"/>
              <a:gd name="T2" fmla="*/ 0 w 24324"/>
              <a:gd name="T3" fmla="*/ 2147483647 h 43200"/>
              <a:gd name="T4" fmla="*/ 2147483647 w 24324"/>
              <a:gd name="T5" fmla="*/ 2147483647 h 43200"/>
              <a:gd name="T6" fmla="*/ 0 60000 65536"/>
              <a:gd name="T7" fmla="*/ 0 60000 65536"/>
              <a:gd name="T8" fmla="*/ 0 60000 65536"/>
              <a:gd name="T9" fmla="*/ 0 w 24324"/>
              <a:gd name="T10" fmla="*/ 0 h 43200"/>
              <a:gd name="T11" fmla="*/ 24324 w 24324"/>
              <a:gd name="T12" fmla="*/ 43200 h 43200"/>
            </a:gdLst>
            <a:ahLst/>
            <a:cxnLst>
              <a:cxn ang="T6">
                <a:pos x="T0" y="T1"/>
              </a:cxn>
              <a:cxn ang="T7">
                <a:pos x="T2" y="T3"/>
              </a:cxn>
              <a:cxn ang="T8">
                <a:pos x="T4" y="T5"/>
              </a:cxn>
            </a:cxnLst>
            <a:rect l="T9" t="T10" r="T11" b="T12"/>
            <a:pathLst>
              <a:path w="24324" h="43200" fill="none"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path>
              <a:path w="24324" h="43200" stroke="0"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lnTo>
                  <a:pt x="2724"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60" name="Arc 8"/>
          <p:cNvSpPr>
            <a:spLocks/>
          </p:cNvSpPr>
          <p:nvPr/>
        </p:nvSpPr>
        <p:spPr bwMode="auto">
          <a:xfrm rot="16200000" flipV="1">
            <a:off x="2432843" y="3967957"/>
            <a:ext cx="2144713" cy="1219200"/>
          </a:xfrm>
          <a:custGeom>
            <a:avLst/>
            <a:gdLst>
              <a:gd name="T0" fmla="*/ 2147483647 w 24324"/>
              <a:gd name="T1" fmla="*/ 1611371353 h 43200"/>
              <a:gd name="T2" fmla="*/ 0 w 24324"/>
              <a:gd name="T3" fmla="*/ 2147483647 h 43200"/>
              <a:gd name="T4" fmla="*/ 2147483647 w 24324"/>
              <a:gd name="T5" fmla="*/ 2147483647 h 43200"/>
              <a:gd name="T6" fmla="*/ 0 60000 65536"/>
              <a:gd name="T7" fmla="*/ 0 60000 65536"/>
              <a:gd name="T8" fmla="*/ 0 60000 65536"/>
              <a:gd name="T9" fmla="*/ 0 w 24324"/>
              <a:gd name="T10" fmla="*/ 0 h 43200"/>
              <a:gd name="T11" fmla="*/ 24324 w 24324"/>
              <a:gd name="T12" fmla="*/ 43200 h 43200"/>
            </a:gdLst>
            <a:ahLst/>
            <a:cxnLst>
              <a:cxn ang="T6">
                <a:pos x="T0" y="T1"/>
              </a:cxn>
              <a:cxn ang="T7">
                <a:pos x="T2" y="T3"/>
              </a:cxn>
              <a:cxn ang="T8">
                <a:pos x="T4" y="T5"/>
              </a:cxn>
            </a:cxnLst>
            <a:rect l="T9" t="T10" r="T11" b="T12"/>
            <a:pathLst>
              <a:path w="24324" h="43200" fill="none"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path>
              <a:path w="24324" h="43200" stroke="0"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lnTo>
                  <a:pt x="2724"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61" name="Arc 9"/>
          <p:cNvSpPr>
            <a:spLocks/>
          </p:cNvSpPr>
          <p:nvPr/>
        </p:nvSpPr>
        <p:spPr bwMode="auto">
          <a:xfrm rot="16200000" flipV="1">
            <a:off x="4414043" y="3967957"/>
            <a:ext cx="2144713" cy="1219200"/>
          </a:xfrm>
          <a:custGeom>
            <a:avLst/>
            <a:gdLst>
              <a:gd name="T0" fmla="*/ 2147483647 w 24324"/>
              <a:gd name="T1" fmla="*/ 1611371353 h 43200"/>
              <a:gd name="T2" fmla="*/ 0 w 24324"/>
              <a:gd name="T3" fmla="*/ 2147483647 h 43200"/>
              <a:gd name="T4" fmla="*/ 2147483647 w 24324"/>
              <a:gd name="T5" fmla="*/ 2147483647 h 43200"/>
              <a:gd name="T6" fmla="*/ 0 60000 65536"/>
              <a:gd name="T7" fmla="*/ 0 60000 65536"/>
              <a:gd name="T8" fmla="*/ 0 60000 65536"/>
              <a:gd name="T9" fmla="*/ 0 w 24324"/>
              <a:gd name="T10" fmla="*/ 0 h 43200"/>
              <a:gd name="T11" fmla="*/ 24324 w 24324"/>
              <a:gd name="T12" fmla="*/ 43200 h 43200"/>
            </a:gdLst>
            <a:ahLst/>
            <a:cxnLst>
              <a:cxn ang="T6">
                <a:pos x="T0" y="T1"/>
              </a:cxn>
              <a:cxn ang="T7">
                <a:pos x="T2" y="T3"/>
              </a:cxn>
              <a:cxn ang="T8">
                <a:pos x="T4" y="T5"/>
              </a:cxn>
            </a:cxnLst>
            <a:rect l="T9" t="T10" r="T11" b="T12"/>
            <a:pathLst>
              <a:path w="24324" h="43200" fill="none"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path>
              <a:path w="24324" h="43200" stroke="0"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lnTo>
                  <a:pt x="2724"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62" name="Arc 10"/>
          <p:cNvSpPr>
            <a:spLocks/>
          </p:cNvSpPr>
          <p:nvPr/>
        </p:nvSpPr>
        <p:spPr bwMode="auto">
          <a:xfrm rot="16200000" flipV="1">
            <a:off x="6242843" y="3967957"/>
            <a:ext cx="2144713" cy="1219200"/>
          </a:xfrm>
          <a:custGeom>
            <a:avLst/>
            <a:gdLst>
              <a:gd name="T0" fmla="*/ 2147483647 w 24324"/>
              <a:gd name="T1" fmla="*/ 1611371353 h 43200"/>
              <a:gd name="T2" fmla="*/ 0 w 24324"/>
              <a:gd name="T3" fmla="*/ 2147483647 h 43200"/>
              <a:gd name="T4" fmla="*/ 2147483647 w 24324"/>
              <a:gd name="T5" fmla="*/ 2147483647 h 43200"/>
              <a:gd name="T6" fmla="*/ 0 60000 65536"/>
              <a:gd name="T7" fmla="*/ 0 60000 65536"/>
              <a:gd name="T8" fmla="*/ 0 60000 65536"/>
              <a:gd name="T9" fmla="*/ 0 w 24324"/>
              <a:gd name="T10" fmla="*/ 0 h 43200"/>
              <a:gd name="T11" fmla="*/ 24324 w 24324"/>
              <a:gd name="T12" fmla="*/ 43200 h 43200"/>
            </a:gdLst>
            <a:ahLst/>
            <a:cxnLst>
              <a:cxn ang="T6">
                <a:pos x="T0" y="T1"/>
              </a:cxn>
              <a:cxn ang="T7">
                <a:pos x="T2" y="T3"/>
              </a:cxn>
              <a:cxn ang="T8">
                <a:pos x="T4" y="T5"/>
              </a:cxn>
            </a:cxnLst>
            <a:rect l="T9" t="T10" r="T11" b="T12"/>
            <a:pathLst>
              <a:path w="24324" h="43200" fill="none"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path>
              <a:path w="24324" h="43200" stroke="0"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lnTo>
                  <a:pt x="2724"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026"/>
          <p:cNvSpPr txBox="1">
            <a:spLocks noChangeArrowheads="1"/>
          </p:cNvSpPr>
          <p:nvPr/>
        </p:nvSpPr>
        <p:spPr bwMode="auto">
          <a:xfrm>
            <a:off x="457200" y="685800"/>
            <a:ext cx="7162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 - Mockingbirds</a:t>
            </a:r>
          </a:p>
          <a:p>
            <a:pPr eaLnBrk="1" hangingPunct="1">
              <a:spcBef>
                <a:spcPct val="50000"/>
              </a:spcBef>
            </a:pPr>
            <a:r>
              <a:rPr lang="en-US" altLang="en-US"/>
              <a:t>Darwin began to think… could the variation WITHIN species eventually lead to variation BETWEEN species?</a:t>
            </a:r>
          </a:p>
        </p:txBody>
      </p:sp>
      <p:sp>
        <p:nvSpPr>
          <p:cNvPr id="71683" name="Arc 1027"/>
          <p:cNvSpPr>
            <a:spLocks/>
          </p:cNvSpPr>
          <p:nvPr/>
        </p:nvSpPr>
        <p:spPr bwMode="auto">
          <a:xfrm rot="16200000" flipV="1">
            <a:off x="1213644" y="4806156"/>
            <a:ext cx="1003300" cy="687388"/>
          </a:xfrm>
          <a:custGeom>
            <a:avLst/>
            <a:gdLst>
              <a:gd name="T0" fmla="*/ 2147483647 w 24324"/>
              <a:gd name="T1" fmla="*/ 91795638 h 43200"/>
              <a:gd name="T2" fmla="*/ 0 w 24324"/>
              <a:gd name="T3" fmla="*/ 2147483647 h 43200"/>
              <a:gd name="T4" fmla="*/ 2147483647 w 24324"/>
              <a:gd name="T5" fmla="*/ 2147483647 h 43200"/>
              <a:gd name="T6" fmla="*/ 0 60000 65536"/>
              <a:gd name="T7" fmla="*/ 0 60000 65536"/>
              <a:gd name="T8" fmla="*/ 0 60000 65536"/>
              <a:gd name="T9" fmla="*/ 0 w 24324"/>
              <a:gd name="T10" fmla="*/ 0 h 43200"/>
              <a:gd name="T11" fmla="*/ 24324 w 24324"/>
              <a:gd name="T12" fmla="*/ 43200 h 43200"/>
            </a:gdLst>
            <a:ahLst/>
            <a:cxnLst>
              <a:cxn ang="T6">
                <a:pos x="T0" y="T1"/>
              </a:cxn>
              <a:cxn ang="T7">
                <a:pos x="T2" y="T3"/>
              </a:cxn>
              <a:cxn ang="T8">
                <a:pos x="T4" y="T5"/>
              </a:cxn>
            </a:cxnLst>
            <a:rect l="T9" t="T10" r="T11" b="T12"/>
            <a:pathLst>
              <a:path w="24324" h="43200" fill="none"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path>
              <a:path w="24324" h="43200" stroke="0"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lnTo>
                  <a:pt x="2724"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84" name="Arc 1028"/>
          <p:cNvSpPr>
            <a:spLocks/>
          </p:cNvSpPr>
          <p:nvPr/>
        </p:nvSpPr>
        <p:spPr bwMode="auto">
          <a:xfrm rot="16200000" flipV="1">
            <a:off x="3232943" y="4768057"/>
            <a:ext cx="1001713" cy="762000"/>
          </a:xfrm>
          <a:custGeom>
            <a:avLst/>
            <a:gdLst>
              <a:gd name="T0" fmla="*/ 2147483647 w 24324"/>
              <a:gd name="T1" fmla="*/ 153625283 h 43200"/>
              <a:gd name="T2" fmla="*/ 0 w 24324"/>
              <a:gd name="T3" fmla="*/ 2147483647 h 43200"/>
              <a:gd name="T4" fmla="*/ 2147483647 w 24324"/>
              <a:gd name="T5" fmla="*/ 2147483647 h 43200"/>
              <a:gd name="T6" fmla="*/ 0 60000 65536"/>
              <a:gd name="T7" fmla="*/ 0 60000 65536"/>
              <a:gd name="T8" fmla="*/ 0 60000 65536"/>
              <a:gd name="T9" fmla="*/ 0 w 24324"/>
              <a:gd name="T10" fmla="*/ 0 h 43200"/>
              <a:gd name="T11" fmla="*/ 24324 w 24324"/>
              <a:gd name="T12" fmla="*/ 43200 h 43200"/>
            </a:gdLst>
            <a:ahLst/>
            <a:cxnLst>
              <a:cxn ang="T6">
                <a:pos x="T0" y="T1"/>
              </a:cxn>
              <a:cxn ang="T7">
                <a:pos x="T2" y="T3"/>
              </a:cxn>
              <a:cxn ang="T8">
                <a:pos x="T4" y="T5"/>
              </a:cxn>
            </a:cxnLst>
            <a:rect l="T9" t="T10" r="T11" b="T12"/>
            <a:pathLst>
              <a:path w="24324" h="43200" fill="none"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path>
              <a:path w="24324" h="43200" stroke="0"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lnTo>
                  <a:pt x="2724"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85" name="Arc 1029"/>
          <p:cNvSpPr>
            <a:spLocks/>
          </p:cNvSpPr>
          <p:nvPr/>
        </p:nvSpPr>
        <p:spPr bwMode="auto">
          <a:xfrm rot="16200000" flipV="1">
            <a:off x="5176043" y="4729957"/>
            <a:ext cx="1001713" cy="838200"/>
          </a:xfrm>
          <a:custGeom>
            <a:avLst/>
            <a:gdLst>
              <a:gd name="T0" fmla="*/ 2147483647 w 24324"/>
              <a:gd name="T1" fmla="*/ 247455255 h 43200"/>
              <a:gd name="T2" fmla="*/ 0 w 24324"/>
              <a:gd name="T3" fmla="*/ 2147483647 h 43200"/>
              <a:gd name="T4" fmla="*/ 2147483647 w 24324"/>
              <a:gd name="T5" fmla="*/ 2147483647 h 43200"/>
              <a:gd name="T6" fmla="*/ 0 60000 65536"/>
              <a:gd name="T7" fmla="*/ 0 60000 65536"/>
              <a:gd name="T8" fmla="*/ 0 60000 65536"/>
              <a:gd name="T9" fmla="*/ 0 w 24324"/>
              <a:gd name="T10" fmla="*/ 0 h 43200"/>
              <a:gd name="T11" fmla="*/ 24324 w 24324"/>
              <a:gd name="T12" fmla="*/ 43200 h 43200"/>
            </a:gdLst>
            <a:ahLst/>
            <a:cxnLst>
              <a:cxn ang="T6">
                <a:pos x="T0" y="T1"/>
              </a:cxn>
              <a:cxn ang="T7">
                <a:pos x="T2" y="T3"/>
              </a:cxn>
              <a:cxn ang="T8">
                <a:pos x="T4" y="T5"/>
              </a:cxn>
            </a:cxnLst>
            <a:rect l="T9" t="T10" r="T11" b="T12"/>
            <a:pathLst>
              <a:path w="24324" h="43200" fill="none"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path>
              <a:path w="24324" h="43200" stroke="0"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lnTo>
                  <a:pt x="2724"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86" name="Arc 1030"/>
          <p:cNvSpPr>
            <a:spLocks/>
          </p:cNvSpPr>
          <p:nvPr/>
        </p:nvSpPr>
        <p:spPr bwMode="auto">
          <a:xfrm rot="16200000" flipV="1">
            <a:off x="7081043" y="4806157"/>
            <a:ext cx="925513" cy="762000"/>
          </a:xfrm>
          <a:custGeom>
            <a:avLst/>
            <a:gdLst>
              <a:gd name="T0" fmla="*/ 2147483647 w 24324"/>
              <a:gd name="T1" fmla="*/ 153625283 h 43200"/>
              <a:gd name="T2" fmla="*/ 0 w 24324"/>
              <a:gd name="T3" fmla="*/ 2147483647 h 43200"/>
              <a:gd name="T4" fmla="*/ 2147483647 w 24324"/>
              <a:gd name="T5" fmla="*/ 2147483647 h 43200"/>
              <a:gd name="T6" fmla="*/ 0 60000 65536"/>
              <a:gd name="T7" fmla="*/ 0 60000 65536"/>
              <a:gd name="T8" fmla="*/ 0 60000 65536"/>
              <a:gd name="T9" fmla="*/ 0 w 24324"/>
              <a:gd name="T10" fmla="*/ 0 h 43200"/>
              <a:gd name="T11" fmla="*/ 24324 w 24324"/>
              <a:gd name="T12" fmla="*/ 43200 h 43200"/>
            </a:gdLst>
            <a:ahLst/>
            <a:cxnLst>
              <a:cxn ang="T6">
                <a:pos x="T0" y="T1"/>
              </a:cxn>
              <a:cxn ang="T7">
                <a:pos x="T2" y="T3"/>
              </a:cxn>
              <a:cxn ang="T8">
                <a:pos x="T4" y="T5"/>
              </a:cxn>
            </a:cxnLst>
            <a:rect l="T9" t="T10" r="T11" b="T12"/>
            <a:pathLst>
              <a:path w="24324" h="43200" fill="none"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path>
              <a:path w="24324" h="43200" stroke="0" extrusionOk="0">
                <a:moveTo>
                  <a:pt x="754" y="89"/>
                </a:moveTo>
                <a:cubicBezTo>
                  <a:pt x="1409" y="30"/>
                  <a:pt x="2066" y="-1"/>
                  <a:pt x="2724" y="0"/>
                </a:cubicBezTo>
                <a:cubicBezTo>
                  <a:pt x="14653" y="0"/>
                  <a:pt x="24324" y="9670"/>
                  <a:pt x="24324" y="21600"/>
                </a:cubicBezTo>
                <a:cubicBezTo>
                  <a:pt x="24324" y="33529"/>
                  <a:pt x="14653" y="43200"/>
                  <a:pt x="2724" y="43200"/>
                </a:cubicBezTo>
                <a:cubicBezTo>
                  <a:pt x="1813" y="43200"/>
                  <a:pt x="903" y="43142"/>
                  <a:pt x="-1" y="43027"/>
                </a:cubicBezTo>
                <a:lnTo>
                  <a:pt x="2724"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87" name="Freeform 1031"/>
          <p:cNvSpPr>
            <a:spLocks/>
          </p:cNvSpPr>
          <p:nvPr/>
        </p:nvSpPr>
        <p:spPr bwMode="auto">
          <a:xfrm>
            <a:off x="2038350" y="2259013"/>
            <a:ext cx="5067300" cy="1446212"/>
          </a:xfrm>
          <a:custGeom>
            <a:avLst/>
            <a:gdLst>
              <a:gd name="T0" fmla="*/ 0 w 3192"/>
              <a:gd name="T1" fmla="*/ 2147483647 h 911"/>
              <a:gd name="T2" fmla="*/ 2147483647 w 3192"/>
              <a:gd name="T3" fmla="*/ 2147483647 h 911"/>
              <a:gd name="T4" fmla="*/ 2147483647 w 3192"/>
              <a:gd name="T5" fmla="*/ 2147483647 h 911"/>
              <a:gd name="T6" fmla="*/ 2147483647 w 3192"/>
              <a:gd name="T7" fmla="*/ 2147483647 h 911"/>
              <a:gd name="T8" fmla="*/ 2147483647 w 3192"/>
              <a:gd name="T9" fmla="*/ 2147483647 h 911"/>
              <a:gd name="T10" fmla="*/ 2147483647 w 3192"/>
              <a:gd name="T11" fmla="*/ 2147483647 h 911"/>
              <a:gd name="T12" fmla="*/ 2147483647 w 3192"/>
              <a:gd name="T13" fmla="*/ 2147483647 h 911"/>
              <a:gd name="T14" fmla="*/ 2147483647 w 3192"/>
              <a:gd name="T15" fmla="*/ 2147483647 h 911"/>
              <a:gd name="T16" fmla="*/ 2147483647 w 3192"/>
              <a:gd name="T17" fmla="*/ 2147483647 h 911"/>
              <a:gd name="T18" fmla="*/ 2147483647 w 3192"/>
              <a:gd name="T19" fmla="*/ 2147483647 h 911"/>
              <a:gd name="T20" fmla="*/ 2147483647 w 3192"/>
              <a:gd name="T21" fmla="*/ 2147483647 h 911"/>
              <a:gd name="T22" fmla="*/ 2147483647 w 3192"/>
              <a:gd name="T23" fmla="*/ 2147483647 h 911"/>
              <a:gd name="T24" fmla="*/ 2147483647 w 3192"/>
              <a:gd name="T25" fmla="*/ 2147483647 h 911"/>
              <a:gd name="T26" fmla="*/ 2147483647 w 3192"/>
              <a:gd name="T27" fmla="*/ 2147483647 h 911"/>
              <a:gd name="T28" fmla="*/ 2147483647 w 3192"/>
              <a:gd name="T29" fmla="*/ 2147483647 h 911"/>
              <a:gd name="T30" fmla="*/ 2147483647 w 3192"/>
              <a:gd name="T31" fmla="*/ 2147483647 h 911"/>
              <a:gd name="T32" fmla="*/ 2147483647 w 3192"/>
              <a:gd name="T33" fmla="*/ 2147483647 h 911"/>
              <a:gd name="T34" fmla="*/ 2147483647 w 3192"/>
              <a:gd name="T35" fmla="*/ 2147483647 h 911"/>
              <a:gd name="T36" fmla="*/ 2147483647 w 3192"/>
              <a:gd name="T37" fmla="*/ 2147483647 h 911"/>
              <a:gd name="T38" fmla="*/ 2147483647 w 3192"/>
              <a:gd name="T39" fmla="*/ 2147483647 h 911"/>
              <a:gd name="T40" fmla="*/ 2147483647 w 3192"/>
              <a:gd name="T41" fmla="*/ 2147483647 h 911"/>
              <a:gd name="T42" fmla="*/ 2147483647 w 3192"/>
              <a:gd name="T43" fmla="*/ 2147483647 h 911"/>
              <a:gd name="T44" fmla="*/ 2147483647 w 3192"/>
              <a:gd name="T45" fmla="*/ 2147483647 h 911"/>
              <a:gd name="T46" fmla="*/ 2147483647 w 3192"/>
              <a:gd name="T47" fmla="*/ 2147483647 h 911"/>
              <a:gd name="T48" fmla="*/ 2147483647 w 3192"/>
              <a:gd name="T49" fmla="*/ 2147483647 h 911"/>
              <a:gd name="T50" fmla="*/ 2147483647 w 3192"/>
              <a:gd name="T51" fmla="*/ 2147483647 h 911"/>
              <a:gd name="T52" fmla="*/ 2147483647 w 3192"/>
              <a:gd name="T53" fmla="*/ 2147483647 h 911"/>
              <a:gd name="T54" fmla="*/ 2147483647 w 3192"/>
              <a:gd name="T55" fmla="*/ 2147483647 h 911"/>
              <a:gd name="T56" fmla="*/ 2147483647 w 3192"/>
              <a:gd name="T57" fmla="*/ 2147483647 h 911"/>
              <a:gd name="T58" fmla="*/ 2147483647 w 3192"/>
              <a:gd name="T59" fmla="*/ 2147483647 h 911"/>
              <a:gd name="T60" fmla="*/ 2147483647 w 3192"/>
              <a:gd name="T61" fmla="*/ 2147483647 h 911"/>
              <a:gd name="T62" fmla="*/ 2147483647 w 3192"/>
              <a:gd name="T63" fmla="*/ 2147483647 h 911"/>
              <a:gd name="T64" fmla="*/ 2147483647 w 3192"/>
              <a:gd name="T65" fmla="*/ 2147483647 h 911"/>
              <a:gd name="T66" fmla="*/ 2147483647 w 3192"/>
              <a:gd name="T67" fmla="*/ 2147483647 h 911"/>
              <a:gd name="T68" fmla="*/ 2147483647 w 3192"/>
              <a:gd name="T69" fmla="*/ 2147483647 h 911"/>
              <a:gd name="T70" fmla="*/ 2147483647 w 3192"/>
              <a:gd name="T71" fmla="*/ 2147483647 h 911"/>
              <a:gd name="T72" fmla="*/ 2147483647 w 3192"/>
              <a:gd name="T73" fmla="*/ 2147483647 h 9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92"/>
              <a:gd name="T112" fmla="*/ 0 h 911"/>
              <a:gd name="T113" fmla="*/ 3192 w 3192"/>
              <a:gd name="T114" fmla="*/ 911 h 9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92" h="911">
                <a:moveTo>
                  <a:pt x="0" y="909"/>
                </a:moveTo>
                <a:cubicBezTo>
                  <a:pt x="156" y="897"/>
                  <a:pt x="67" y="911"/>
                  <a:pt x="151" y="890"/>
                </a:cubicBezTo>
                <a:cubicBezTo>
                  <a:pt x="176" y="884"/>
                  <a:pt x="227" y="872"/>
                  <a:pt x="227" y="872"/>
                </a:cubicBezTo>
                <a:cubicBezTo>
                  <a:pt x="257" y="852"/>
                  <a:pt x="294" y="839"/>
                  <a:pt x="321" y="815"/>
                </a:cubicBezTo>
                <a:cubicBezTo>
                  <a:pt x="366" y="774"/>
                  <a:pt x="445" y="707"/>
                  <a:pt x="482" y="654"/>
                </a:cubicBezTo>
                <a:cubicBezTo>
                  <a:pt x="546" y="565"/>
                  <a:pt x="602" y="473"/>
                  <a:pt x="661" y="381"/>
                </a:cubicBezTo>
                <a:cubicBezTo>
                  <a:pt x="709" y="306"/>
                  <a:pt x="673" y="376"/>
                  <a:pt x="708" y="314"/>
                </a:cubicBezTo>
                <a:cubicBezTo>
                  <a:pt x="748" y="242"/>
                  <a:pt x="709" y="312"/>
                  <a:pt x="737" y="239"/>
                </a:cubicBezTo>
                <a:cubicBezTo>
                  <a:pt x="761" y="176"/>
                  <a:pt x="804" y="106"/>
                  <a:pt x="841" y="50"/>
                </a:cubicBezTo>
                <a:cubicBezTo>
                  <a:pt x="852" y="34"/>
                  <a:pt x="878" y="38"/>
                  <a:pt x="897" y="31"/>
                </a:cubicBezTo>
                <a:cubicBezTo>
                  <a:pt x="916" y="34"/>
                  <a:pt x="936" y="33"/>
                  <a:pt x="954" y="41"/>
                </a:cubicBezTo>
                <a:cubicBezTo>
                  <a:pt x="984" y="54"/>
                  <a:pt x="981" y="73"/>
                  <a:pt x="992" y="97"/>
                </a:cubicBezTo>
                <a:cubicBezTo>
                  <a:pt x="1013" y="144"/>
                  <a:pt x="1034" y="183"/>
                  <a:pt x="1077" y="211"/>
                </a:cubicBezTo>
                <a:cubicBezTo>
                  <a:pt x="1105" y="208"/>
                  <a:pt x="1135" y="211"/>
                  <a:pt x="1162" y="201"/>
                </a:cubicBezTo>
                <a:cubicBezTo>
                  <a:pt x="1176" y="196"/>
                  <a:pt x="1188" y="156"/>
                  <a:pt x="1190" y="144"/>
                </a:cubicBezTo>
                <a:cubicBezTo>
                  <a:pt x="1202" y="87"/>
                  <a:pt x="1192" y="23"/>
                  <a:pt x="1256" y="3"/>
                </a:cubicBezTo>
                <a:cubicBezTo>
                  <a:pt x="1292" y="7"/>
                  <a:pt x="1333" y="0"/>
                  <a:pt x="1360" y="31"/>
                </a:cubicBezTo>
                <a:cubicBezTo>
                  <a:pt x="1375" y="48"/>
                  <a:pt x="1398" y="88"/>
                  <a:pt x="1398" y="88"/>
                </a:cubicBezTo>
                <a:cubicBezTo>
                  <a:pt x="1415" y="141"/>
                  <a:pt x="1436" y="170"/>
                  <a:pt x="1483" y="201"/>
                </a:cubicBezTo>
                <a:cubicBezTo>
                  <a:pt x="1505" y="196"/>
                  <a:pt x="1533" y="193"/>
                  <a:pt x="1549" y="173"/>
                </a:cubicBezTo>
                <a:cubicBezTo>
                  <a:pt x="1570" y="146"/>
                  <a:pt x="1558" y="96"/>
                  <a:pt x="1577" y="69"/>
                </a:cubicBezTo>
                <a:cubicBezTo>
                  <a:pt x="1598" y="40"/>
                  <a:pt x="1640" y="32"/>
                  <a:pt x="1672" y="22"/>
                </a:cubicBezTo>
                <a:cubicBezTo>
                  <a:pt x="1689" y="39"/>
                  <a:pt x="1711" y="52"/>
                  <a:pt x="1728" y="69"/>
                </a:cubicBezTo>
                <a:cubicBezTo>
                  <a:pt x="1756" y="97"/>
                  <a:pt x="1765" y="134"/>
                  <a:pt x="1794" y="163"/>
                </a:cubicBezTo>
                <a:cubicBezTo>
                  <a:pt x="1812" y="215"/>
                  <a:pt x="1818" y="215"/>
                  <a:pt x="1870" y="201"/>
                </a:cubicBezTo>
                <a:cubicBezTo>
                  <a:pt x="1908" y="145"/>
                  <a:pt x="1898" y="78"/>
                  <a:pt x="1936" y="22"/>
                </a:cubicBezTo>
                <a:cubicBezTo>
                  <a:pt x="1964" y="25"/>
                  <a:pt x="1993" y="24"/>
                  <a:pt x="2021" y="31"/>
                </a:cubicBezTo>
                <a:cubicBezTo>
                  <a:pt x="2052" y="39"/>
                  <a:pt x="2075" y="90"/>
                  <a:pt x="2087" y="107"/>
                </a:cubicBezTo>
                <a:cubicBezTo>
                  <a:pt x="2115" y="149"/>
                  <a:pt x="2134" y="198"/>
                  <a:pt x="2163" y="239"/>
                </a:cubicBezTo>
                <a:cubicBezTo>
                  <a:pt x="2209" y="304"/>
                  <a:pt x="2253" y="358"/>
                  <a:pt x="2295" y="428"/>
                </a:cubicBezTo>
                <a:cubicBezTo>
                  <a:pt x="2317" y="465"/>
                  <a:pt x="2319" y="520"/>
                  <a:pt x="2351" y="551"/>
                </a:cubicBezTo>
                <a:cubicBezTo>
                  <a:pt x="2361" y="560"/>
                  <a:pt x="2372" y="568"/>
                  <a:pt x="2380" y="579"/>
                </a:cubicBezTo>
                <a:cubicBezTo>
                  <a:pt x="2394" y="597"/>
                  <a:pt x="2400" y="621"/>
                  <a:pt x="2418" y="635"/>
                </a:cubicBezTo>
                <a:cubicBezTo>
                  <a:pt x="2506" y="704"/>
                  <a:pt x="2610" y="752"/>
                  <a:pt x="2720" y="777"/>
                </a:cubicBezTo>
                <a:cubicBezTo>
                  <a:pt x="2751" y="784"/>
                  <a:pt x="2784" y="786"/>
                  <a:pt x="2814" y="796"/>
                </a:cubicBezTo>
                <a:cubicBezTo>
                  <a:pt x="2874" y="815"/>
                  <a:pt x="2949" y="831"/>
                  <a:pt x="3012" y="834"/>
                </a:cubicBezTo>
                <a:cubicBezTo>
                  <a:pt x="3072" y="837"/>
                  <a:pt x="3132" y="834"/>
                  <a:pt x="3192" y="83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88" name="Line 1032"/>
          <p:cNvSpPr>
            <a:spLocks noChangeShapeType="1"/>
          </p:cNvSpPr>
          <p:nvPr/>
        </p:nvSpPr>
        <p:spPr bwMode="auto">
          <a:xfrm flipH="1">
            <a:off x="2057400" y="2590800"/>
            <a:ext cx="1371600" cy="2057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89" name="Line 1033"/>
          <p:cNvSpPr>
            <a:spLocks noChangeShapeType="1"/>
          </p:cNvSpPr>
          <p:nvPr/>
        </p:nvSpPr>
        <p:spPr bwMode="auto">
          <a:xfrm>
            <a:off x="5181600" y="2514600"/>
            <a:ext cx="1676400" cy="2057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0" name="Line 1034"/>
          <p:cNvSpPr>
            <a:spLocks noChangeShapeType="1"/>
          </p:cNvSpPr>
          <p:nvPr/>
        </p:nvSpPr>
        <p:spPr bwMode="auto">
          <a:xfrm flipH="1">
            <a:off x="3810000" y="2590800"/>
            <a:ext cx="30480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1" name="Line 1035"/>
          <p:cNvSpPr>
            <a:spLocks noChangeShapeType="1"/>
          </p:cNvSpPr>
          <p:nvPr/>
        </p:nvSpPr>
        <p:spPr bwMode="auto">
          <a:xfrm>
            <a:off x="4648200" y="2590800"/>
            <a:ext cx="91440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2" name="Text Box 1036"/>
          <p:cNvSpPr txBox="1">
            <a:spLocks noChangeArrowheads="1"/>
          </p:cNvSpPr>
          <p:nvPr/>
        </p:nvSpPr>
        <p:spPr bwMode="auto">
          <a:xfrm>
            <a:off x="457200" y="586740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i="1">
                <a:solidFill>
                  <a:srgbClr val="FF0000"/>
                </a:solidFill>
              </a:rPr>
              <a:t>Could organisms in a species become so different that they become different species?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152400"/>
            <a:ext cx="7467600" cy="3908762"/>
          </a:xfrm>
          <a:prstGeom prst="rect">
            <a:avLst/>
          </a:prstGeom>
          <a:solidFill>
            <a:schemeClr val="bg1"/>
          </a:solidFill>
        </p:spPr>
        <p:txBody>
          <a:bodyPr>
            <a:spAutoFit/>
          </a:bodyPr>
          <a:lstStyle/>
          <a:p>
            <a:pPr>
              <a:defRPr/>
            </a:pPr>
            <a:r>
              <a:rPr lang="en-US" sz="3200" b="1" dirty="0">
                <a:solidFill>
                  <a:srgbClr val="0070C0"/>
                </a:solidFill>
                <a:latin typeface="Arial" charset="0"/>
              </a:rPr>
              <a:t>I</a:t>
            </a:r>
            <a:r>
              <a:rPr lang="en-US" sz="3200" dirty="0">
                <a:latin typeface="Arial" charset="0"/>
              </a:rPr>
              <a:t>. </a:t>
            </a:r>
            <a:r>
              <a:rPr lang="en-US" sz="3200" b="1" dirty="0">
                <a:solidFill>
                  <a:srgbClr val="0070C0"/>
                </a:solidFill>
                <a:latin typeface="Arial" charset="0"/>
              </a:rPr>
              <a:t>The Birth of Science</a:t>
            </a:r>
          </a:p>
          <a:p>
            <a:pPr marL="342900" indent="-342900">
              <a:buFontTx/>
              <a:buAutoNum type="alphaUcPeriod"/>
              <a:defRPr/>
            </a:pPr>
            <a:r>
              <a:rPr lang="en-US" b="1" dirty="0" smtClean="0">
                <a:solidFill>
                  <a:srgbClr val="FF0000"/>
                </a:solidFill>
                <a:latin typeface="Arial" charset="0"/>
              </a:rPr>
              <a:t>Overview</a:t>
            </a:r>
            <a:endParaRPr lang="en-US" b="1" dirty="0">
              <a:solidFill>
                <a:srgbClr val="FF0000"/>
              </a:solidFill>
              <a:latin typeface="Arial" charset="0"/>
            </a:endParaRPr>
          </a:p>
          <a:p>
            <a:pPr marL="342900" indent="-342900">
              <a:defRPr/>
            </a:pPr>
            <a:r>
              <a:rPr lang="en-US" b="1" dirty="0">
                <a:solidFill>
                  <a:srgbClr val="FF0000"/>
                </a:solidFill>
                <a:latin typeface="Arial" charset="0"/>
              </a:rPr>
              <a:t>B. The Persians (~900-1000 </a:t>
            </a:r>
            <a:r>
              <a:rPr lang="en-US" b="1" dirty="0" err="1">
                <a:solidFill>
                  <a:srgbClr val="FF0000"/>
                </a:solidFill>
                <a:latin typeface="Arial" charset="0"/>
              </a:rPr>
              <a:t>ce</a:t>
            </a:r>
            <a:r>
              <a:rPr lang="en-US" b="1" dirty="0">
                <a:solidFill>
                  <a:srgbClr val="FF0000"/>
                </a:solidFill>
                <a:latin typeface="Arial" charset="0"/>
              </a:rPr>
              <a:t>)</a:t>
            </a:r>
          </a:p>
          <a:p>
            <a:pPr marL="342900" indent="-342900">
              <a:defRPr/>
            </a:pPr>
            <a:endParaRPr lang="en-US" b="1" dirty="0">
              <a:solidFill>
                <a:srgbClr val="FF0000"/>
              </a:solidFill>
              <a:latin typeface="Arial" charset="0"/>
            </a:endParaRPr>
          </a:p>
          <a:p>
            <a:pPr marL="342900" indent="-342900">
              <a:defRPr/>
            </a:pPr>
            <a:r>
              <a:rPr lang="en-US" dirty="0">
                <a:latin typeface="Arial" charset="0"/>
              </a:rPr>
              <a:t> - Ibn a-</a:t>
            </a:r>
            <a:r>
              <a:rPr lang="en-US" dirty="0" err="1">
                <a:latin typeface="Arial" charset="0"/>
              </a:rPr>
              <a:t>lHaytham</a:t>
            </a:r>
            <a:r>
              <a:rPr lang="en-US" dirty="0">
                <a:latin typeface="Arial" charset="0"/>
              </a:rPr>
              <a:t> (Alhazen</a:t>
            </a:r>
            <a:r>
              <a:rPr lang="en-US" dirty="0" smtClean="0">
                <a:latin typeface="Arial" charset="0"/>
              </a:rPr>
              <a:t>): quantification</a:t>
            </a:r>
            <a:endParaRPr lang="en-US" dirty="0">
              <a:latin typeface="Arial" charset="0"/>
            </a:endParaRPr>
          </a:p>
          <a:p>
            <a:pPr marL="342900" indent="-342900">
              <a:defRPr/>
            </a:pPr>
            <a:r>
              <a:rPr lang="en-US" dirty="0">
                <a:latin typeface="Arial" charset="0"/>
              </a:rPr>
              <a:t> - </a:t>
            </a:r>
            <a:r>
              <a:rPr lang="en-US" dirty="0" smtClean="0">
                <a:latin typeface="Arial" charset="0"/>
              </a:rPr>
              <a:t>al-</a:t>
            </a:r>
            <a:r>
              <a:rPr lang="en-US" dirty="0" err="1" smtClean="0">
                <a:latin typeface="Arial" charset="0"/>
              </a:rPr>
              <a:t>Biruni</a:t>
            </a:r>
            <a:r>
              <a:rPr lang="en-US" dirty="0" smtClean="0">
                <a:latin typeface="Arial" charset="0"/>
              </a:rPr>
              <a:t>: replication</a:t>
            </a:r>
            <a:endParaRPr lang="en-US" dirty="0">
              <a:latin typeface="Arial" charset="0"/>
            </a:endParaRPr>
          </a:p>
          <a:p>
            <a:pPr marL="342900" indent="-342900">
              <a:defRPr/>
            </a:pPr>
            <a:r>
              <a:rPr lang="en-US" dirty="0">
                <a:latin typeface="Arial" charset="0"/>
              </a:rPr>
              <a:t> - Ibn </a:t>
            </a:r>
            <a:r>
              <a:rPr lang="en-US" dirty="0" err="1">
                <a:latin typeface="Arial" charset="0"/>
              </a:rPr>
              <a:t>Sena</a:t>
            </a:r>
            <a:r>
              <a:rPr lang="en-US" dirty="0">
                <a:latin typeface="Arial" charset="0"/>
              </a:rPr>
              <a:t> (Avicenna</a:t>
            </a:r>
            <a:r>
              <a:rPr lang="en-US" dirty="0" smtClean="0">
                <a:latin typeface="Arial" charset="0"/>
              </a:rPr>
              <a:t>): experimentation</a:t>
            </a:r>
            <a:endParaRPr lang="en-US" dirty="0">
              <a:latin typeface="Arial" charset="0"/>
            </a:endParaRPr>
          </a:p>
          <a:p>
            <a:pPr marL="342900" indent="-342900">
              <a:defRPr/>
            </a:pPr>
            <a:endParaRPr lang="en-US" dirty="0">
              <a:latin typeface="Arial" charset="0"/>
            </a:endParaRPr>
          </a:p>
          <a:p>
            <a:pPr marL="342900" indent="-342900">
              <a:defRPr/>
            </a:pPr>
            <a:r>
              <a:rPr lang="en-US" dirty="0">
                <a:latin typeface="Arial" charset="0"/>
              </a:rPr>
              <a:t>	</a:t>
            </a: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p:txBody>
      </p:sp>
      <p:pic>
        <p:nvPicPr>
          <p:cNvPr id="8195" name="Picture 2" descr="http://upload.wikimedia.org/wikipedia/commons/8/85/Laleh_park_jonu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505200"/>
            <a:ext cx="559117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http://www.crystalinks.com/avicenn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20796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ttp://www.johnchiappone.com/images/philosophy/ch14/alhazen.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76400"/>
            <a:ext cx="268605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img.youtube.com/vi/9P4oElFXwQM/defaul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00200"/>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Box 2"/>
          <p:cNvSpPr txBox="1">
            <a:spLocks noChangeArrowheads="1"/>
          </p:cNvSpPr>
          <p:nvPr/>
        </p:nvSpPr>
        <p:spPr bwMode="auto">
          <a:xfrm>
            <a:off x="2971800" y="54102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hlinkClick r:id="rId4"/>
              </a:rPr>
              <a:t>Darwin's Mockingbirds</a:t>
            </a:r>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2"/>
          <p:cNvSpPr txBox="1">
            <a:spLocks noChangeArrowheads="1"/>
          </p:cNvSpPr>
          <p:nvPr/>
        </p:nvSpPr>
        <p:spPr bwMode="auto">
          <a:xfrm>
            <a:off x="685800" y="3048000"/>
            <a:ext cx="7848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a:p>
            <a:pPr eaLnBrk="1" hangingPunct="1"/>
            <a:r>
              <a:rPr lang="en-US" altLang="en-US">
                <a:solidFill>
                  <a:srgbClr val="FF0066"/>
                </a:solidFill>
              </a:rPr>
              <a:t>Premise 1: </a:t>
            </a:r>
            <a:r>
              <a:rPr lang="en-US" altLang="en-US"/>
              <a:t>Species that are alive today are different from those that have lived previously. </a:t>
            </a:r>
          </a:p>
          <a:p>
            <a:pPr eaLnBrk="1" hangingPunct="1"/>
            <a:r>
              <a:rPr lang="en-US" altLang="en-US">
                <a:solidFill>
                  <a:srgbClr val="FF0066"/>
                </a:solidFill>
              </a:rPr>
              <a:t>Premise 2: </a:t>
            </a:r>
            <a:r>
              <a:rPr lang="en-US" altLang="en-US"/>
              <a:t>Spontaneous Generation is refuted, so organisms only come from other organisms. </a:t>
            </a:r>
          </a:p>
          <a:p>
            <a:pPr eaLnBrk="1" hangingPunct="1"/>
            <a:r>
              <a:rPr lang="en-US" altLang="en-US">
                <a:solidFill>
                  <a:srgbClr val="FF0066"/>
                </a:solidFill>
              </a:rPr>
              <a:t>Conclusion 1: </a:t>
            </a:r>
            <a:r>
              <a:rPr lang="en-US" altLang="en-US"/>
              <a:t>Thus, the organisms alive today must have come from those pre-existing, yet different, species. </a:t>
            </a:r>
          </a:p>
          <a:p>
            <a:pPr eaLnBrk="1" hangingPunct="1"/>
            <a:r>
              <a:rPr lang="en-US" altLang="en-US">
                <a:solidFill>
                  <a:srgbClr val="FF0066"/>
                </a:solidFill>
              </a:rPr>
              <a:t>Conclusion 2: </a:t>
            </a:r>
            <a:r>
              <a:rPr lang="en-US" altLang="en-US"/>
              <a:t>There must have been change through time (evolution).</a:t>
            </a:r>
          </a:p>
          <a:p>
            <a:pPr eaLnBrk="1" hangingPunct="1"/>
            <a:r>
              <a:rPr lang="en-US" altLang="en-US">
                <a:solidFill>
                  <a:srgbClr val="FF0066"/>
                </a:solidFill>
              </a:rPr>
              <a:t>Conclusion 3: </a:t>
            </a:r>
            <a:r>
              <a:rPr lang="en-US" altLang="en-US"/>
              <a:t>The fossil record, vestigial organs, and homologies are all suggestive of descent from common ancestors.</a:t>
            </a:r>
          </a:p>
        </p:txBody>
      </p:sp>
      <p:sp>
        <p:nvSpPr>
          <p:cNvPr id="4" name="Text Box 2"/>
          <p:cNvSpPr txBox="1">
            <a:spLocks noChangeArrowheads="1"/>
          </p:cNvSpPr>
          <p:nvPr/>
        </p:nvSpPr>
        <p:spPr bwMode="auto">
          <a:xfrm>
            <a:off x="381000" y="304800"/>
            <a:ext cx="8534400" cy="27082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latin typeface="Arial" charset="0"/>
              </a:rPr>
              <a:t>B. Argument: Evidence for Evolution by Common Descent</a:t>
            </a:r>
          </a:p>
          <a:p>
            <a:pPr>
              <a:spcBef>
                <a:spcPct val="50000"/>
              </a:spcBef>
              <a:defRPr/>
            </a:pPr>
            <a:r>
              <a:rPr lang="en-US" sz="2000" b="1" dirty="0">
                <a:solidFill>
                  <a:srgbClr val="00B0F0"/>
                </a:solidFill>
                <a:latin typeface="Arial" charset="0"/>
              </a:rPr>
              <a:t>   1. Geology</a:t>
            </a:r>
          </a:p>
          <a:p>
            <a:pPr>
              <a:spcBef>
                <a:spcPct val="50000"/>
              </a:spcBef>
              <a:defRPr/>
            </a:pPr>
            <a:r>
              <a:rPr lang="en-US" sz="2000" b="1" dirty="0">
                <a:solidFill>
                  <a:srgbClr val="00B0F0"/>
                </a:solidFill>
                <a:latin typeface="+mn-lt"/>
              </a:rPr>
              <a:t>   2. Paleontology</a:t>
            </a:r>
          </a:p>
          <a:p>
            <a:pPr>
              <a:spcBef>
                <a:spcPct val="50000"/>
              </a:spcBef>
              <a:defRPr/>
            </a:pPr>
            <a:r>
              <a:rPr lang="en-US" sz="2000" dirty="0">
                <a:solidFill>
                  <a:srgbClr val="FF0066"/>
                </a:solidFill>
                <a:latin typeface="+mn-lt"/>
              </a:rPr>
              <a:t>   </a:t>
            </a:r>
            <a:r>
              <a:rPr lang="en-US" sz="2000" b="1" dirty="0">
                <a:solidFill>
                  <a:srgbClr val="00B0F0"/>
                </a:solidFill>
                <a:latin typeface="+mn-lt"/>
              </a:rPr>
              <a:t>3. Comparative Anatomy</a:t>
            </a:r>
          </a:p>
          <a:p>
            <a:pPr>
              <a:spcBef>
                <a:spcPct val="50000"/>
              </a:spcBef>
              <a:defRPr/>
            </a:pPr>
            <a:r>
              <a:rPr lang="en-US" sz="2000" dirty="0">
                <a:solidFill>
                  <a:srgbClr val="FF0066"/>
                </a:solidFill>
                <a:latin typeface="+mn-lt"/>
              </a:rPr>
              <a:t>   </a:t>
            </a:r>
            <a:r>
              <a:rPr lang="en-US" sz="2000" b="1" dirty="0">
                <a:solidFill>
                  <a:srgbClr val="00B0F0"/>
                </a:solidFill>
                <a:latin typeface="+mn-lt"/>
              </a:rPr>
              <a:t>4. Biogeography</a:t>
            </a:r>
          </a:p>
          <a:p>
            <a:pPr>
              <a:spcBef>
                <a:spcPct val="50000"/>
              </a:spcBef>
              <a:defRPr/>
            </a:pPr>
            <a:r>
              <a:rPr lang="en-US" sz="2000" b="1" dirty="0">
                <a:solidFill>
                  <a:srgbClr val="00B0F0"/>
                </a:solidFill>
                <a:latin typeface="+mn-lt"/>
              </a:rPr>
              <a:t>   5. Argument For Evolution by Common Descent as Historical Fact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independent.co.uk/multimedia/archive/00107/darwin-2_107567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37750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4" descr="http://www.amnh.org/exhibitions/darwin/images/exhibit/gallery/lg/darwin_tree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85800"/>
            <a:ext cx="34290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57200" y="228600"/>
            <a:ext cx="8229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70C0"/>
                </a:solidFill>
                <a:cs typeface="Arial" panose="020B0604020202020204" pitchFamily="34" charset="0"/>
              </a:rPr>
              <a:t>II.  Darwin’s Contributions</a:t>
            </a:r>
          </a:p>
          <a:p>
            <a:pPr eaLnBrk="1" hangingPunct="1">
              <a:spcBef>
                <a:spcPct val="50000"/>
              </a:spcBef>
            </a:pPr>
            <a:r>
              <a:rPr lang="en-US" altLang="en-US" sz="2000" b="1">
                <a:solidFill>
                  <a:srgbClr val="FF0000"/>
                </a:solidFill>
                <a:cs typeface="Arial" panose="020B0604020202020204" pitchFamily="34" charset="0"/>
              </a:rPr>
              <a:t>A. Overview</a:t>
            </a:r>
          </a:p>
          <a:p>
            <a:pPr eaLnBrk="1" hangingPunct="1">
              <a:spcBef>
                <a:spcPct val="50000"/>
              </a:spcBef>
            </a:pPr>
            <a:r>
              <a:rPr lang="en-US" altLang="en-US" sz="2000" b="1">
                <a:solidFill>
                  <a:srgbClr val="FF0000"/>
                </a:solidFill>
                <a:cs typeface="Arial" panose="020B0604020202020204" pitchFamily="34" charset="0"/>
              </a:rPr>
              <a:t>B. Argument: Evidence for Evolution by Common Descent</a:t>
            </a:r>
          </a:p>
          <a:p>
            <a:pPr eaLnBrk="1" hangingPunct="1">
              <a:spcBef>
                <a:spcPct val="50000"/>
              </a:spcBef>
            </a:pPr>
            <a:r>
              <a:rPr lang="en-US" altLang="en-US" sz="2000" b="1">
                <a:solidFill>
                  <a:srgbClr val="FF0000"/>
                </a:solidFill>
                <a:cs typeface="Arial" panose="020B0604020202020204" pitchFamily="34" charset="0"/>
              </a:rPr>
              <a:t>C. Mechanism: Natural Selection</a:t>
            </a:r>
          </a:p>
        </p:txBody>
      </p:sp>
      <p:pic>
        <p:nvPicPr>
          <p:cNvPr id="75779" name="Picture 2" descr="http://t3.gstatic.com/images?q=tbn:ANd9GcQ5eMJ258KLDWXiDTZXiE7MPAysTUDeer3-MrXDQtF1RArNzJ9Q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09800"/>
            <a:ext cx="45720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228600"/>
            <a:ext cx="8229600" cy="13239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b="1" dirty="0">
                <a:solidFill>
                  <a:srgbClr val="00B0F0"/>
                </a:solidFill>
                <a:cs typeface="Arial" pitchFamily="34" charset="0"/>
              </a:rPr>
              <a:t>Transitional Observations</a:t>
            </a:r>
          </a:p>
          <a:p>
            <a:pPr marL="457200" indent="-457200">
              <a:spcBef>
                <a:spcPct val="50000"/>
              </a:spcBef>
              <a:defRPr/>
            </a:pPr>
            <a:r>
              <a:rPr lang="en-US" sz="2000" b="1" dirty="0">
                <a:solidFill>
                  <a:srgbClr val="00B0F0"/>
                </a:solidFill>
                <a:cs typeface="Arial" pitchFamily="34" charset="0"/>
              </a:rPr>
              <a:t>	</a:t>
            </a:r>
            <a:r>
              <a:rPr lang="en-US" sz="2000" b="1" dirty="0">
                <a:solidFill>
                  <a:srgbClr val="FF33CC"/>
                </a:solidFill>
                <a:cs typeface="Arial" pitchFamily="34" charset="0"/>
              </a:rPr>
              <a:t>a. ‘Artificial Selection’ and Domesticated Animals and Plants</a:t>
            </a:r>
          </a:p>
        </p:txBody>
      </p:sp>
      <p:grpSp>
        <p:nvGrpSpPr>
          <p:cNvPr id="76803" name="Group 4"/>
          <p:cNvGrpSpPr>
            <a:grpSpLocks/>
          </p:cNvGrpSpPr>
          <p:nvPr/>
        </p:nvGrpSpPr>
        <p:grpSpPr bwMode="auto">
          <a:xfrm>
            <a:off x="685800" y="1676400"/>
            <a:ext cx="7751763" cy="4759325"/>
            <a:chOff x="685800" y="1676400"/>
            <a:chExt cx="7751763" cy="4759325"/>
          </a:xfrm>
        </p:grpSpPr>
        <p:pic>
          <p:nvPicPr>
            <p:cNvPr id="76804" name="Picture 3" descr="pi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0"/>
              <a:ext cx="3200400" cy="275431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6805" name="Picture 4" descr="pige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3255963" cy="47593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great d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828800"/>
            <a:ext cx="2425700" cy="31242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7827" name="Picture 4" descr="chihuah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3429000" cy="31194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7828" name="Picture 5" descr="wo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267200"/>
            <a:ext cx="1666875" cy="228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457200" y="228600"/>
            <a:ext cx="8229600" cy="13239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dirty="0">
                <a:solidFill>
                  <a:srgbClr val="00B0F0"/>
                </a:solidFill>
                <a:cs typeface="Arial" pitchFamily="34" charset="0"/>
              </a:rPr>
              <a:t>Transitional Observations</a:t>
            </a:r>
          </a:p>
          <a:p>
            <a:pPr marL="457200" indent="-457200">
              <a:spcBef>
                <a:spcPct val="50000"/>
              </a:spcBef>
              <a:defRPr/>
            </a:pPr>
            <a:r>
              <a:rPr lang="en-US" sz="2000" dirty="0">
                <a:solidFill>
                  <a:srgbClr val="00B0F0"/>
                </a:solidFill>
                <a:cs typeface="Arial" pitchFamily="34" charset="0"/>
              </a:rPr>
              <a:t>	</a:t>
            </a:r>
            <a:r>
              <a:rPr lang="en-US" sz="2000" dirty="0">
                <a:solidFill>
                  <a:srgbClr val="FF33CC"/>
                </a:solidFill>
                <a:cs typeface="Arial" pitchFamily="34" charset="0"/>
              </a:rPr>
              <a:t>a. ‘Artificial Selection’ and Domesticated Animals and Plants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chihuah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638800"/>
            <a:ext cx="922338" cy="8397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8851" name="Picture 5" descr="wo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91000"/>
            <a:ext cx="1666875" cy="228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457200" y="228600"/>
            <a:ext cx="8229600" cy="13239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dirty="0">
                <a:solidFill>
                  <a:srgbClr val="00B0F0"/>
                </a:solidFill>
                <a:cs typeface="Arial" pitchFamily="34" charset="0"/>
              </a:rPr>
              <a:t>Transitional Observations</a:t>
            </a:r>
          </a:p>
          <a:p>
            <a:pPr marL="457200" indent="-457200">
              <a:spcBef>
                <a:spcPct val="50000"/>
              </a:spcBef>
              <a:defRPr/>
            </a:pPr>
            <a:r>
              <a:rPr lang="en-US" sz="2000" dirty="0">
                <a:solidFill>
                  <a:srgbClr val="00B0F0"/>
                </a:solidFill>
                <a:cs typeface="Arial" pitchFamily="34" charset="0"/>
              </a:rPr>
              <a:t>	</a:t>
            </a:r>
            <a:r>
              <a:rPr lang="en-US" sz="2000" dirty="0">
                <a:solidFill>
                  <a:srgbClr val="FF33CC"/>
                </a:solidFill>
                <a:cs typeface="Arial" pitchFamily="34" charset="0"/>
              </a:rPr>
              <a:t>a. ‘Artificial Selection’ and Domesticated Animals and Plants</a:t>
            </a:r>
          </a:p>
        </p:txBody>
      </p:sp>
      <p:cxnSp>
        <p:nvCxnSpPr>
          <p:cNvPr id="8" name="Straight Connector 7"/>
          <p:cNvCxnSpPr/>
          <p:nvPr/>
        </p:nvCxnSpPr>
        <p:spPr>
          <a:xfrm>
            <a:off x="5105400" y="38100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5334000" y="2133600"/>
            <a:ext cx="1455738" cy="1563688"/>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flipH="1">
            <a:off x="6934200" y="2133600"/>
            <a:ext cx="1663700" cy="1563688"/>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3" name="Straight Connector 12"/>
          <p:cNvCxnSpPr>
            <a:stCxn id="9" idx="5"/>
            <a:endCxn id="10" idx="5"/>
          </p:cNvCxnSpPr>
          <p:nvPr/>
        </p:nvCxnSpPr>
        <p:spPr>
          <a:xfrm>
            <a:off x="6789738" y="2133600"/>
            <a:ext cx="14446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chihuah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638800"/>
            <a:ext cx="922338" cy="8397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9875" name="Picture 5" descr="wo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91000"/>
            <a:ext cx="1666875" cy="228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457200" y="228600"/>
            <a:ext cx="8229600" cy="13239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dirty="0">
                <a:solidFill>
                  <a:srgbClr val="00B0F0"/>
                </a:solidFill>
                <a:cs typeface="Arial" pitchFamily="34" charset="0"/>
              </a:rPr>
              <a:t>Transitional Observations</a:t>
            </a:r>
          </a:p>
          <a:p>
            <a:pPr marL="457200" indent="-457200">
              <a:spcBef>
                <a:spcPct val="50000"/>
              </a:spcBef>
              <a:defRPr/>
            </a:pPr>
            <a:r>
              <a:rPr lang="en-US" sz="2000" dirty="0">
                <a:solidFill>
                  <a:srgbClr val="00B0F0"/>
                </a:solidFill>
                <a:cs typeface="Arial" pitchFamily="34" charset="0"/>
              </a:rPr>
              <a:t>	</a:t>
            </a:r>
            <a:r>
              <a:rPr lang="en-US" sz="2000" dirty="0">
                <a:solidFill>
                  <a:srgbClr val="FF33CC"/>
                </a:solidFill>
                <a:cs typeface="Arial" pitchFamily="34" charset="0"/>
              </a:rPr>
              <a:t>a. ‘Artificial Selection’ and Domesticated Animals and Plants</a:t>
            </a:r>
          </a:p>
        </p:txBody>
      </p:sp>
      <p:cxnSp>
        <p:nvCxnSpPr>
          <p:cNvPr id="8" name="Straight Connector 7"/>
          <p:cNvCxnSpPr/>
          <p:nvPr/>
        </p:nvCxnSpPr>
        <p:spPr>
          <a:xfrm>
            <a:off x="5105400" y="38100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5334000" y="2133600"/>
            <a:ext cx="1455738" cy="1563688"/>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flipH="1">
            <a:off x="6934200" y="2133600"/>
            <a:ext cx="1663700" cy="1563688"/>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3" name="Straight Connector 12"/>
          <p:cNvCxnSpPr>
            <a:stCxn id="9" idx="5"/>
            <a:endCxn id="10" idx="5"/>
          </p:cNvCxnSpPr>
          <p:nvPr/>
        </p:nvCxnSpPr>
        <p:spPr>
          <a:xfrm>
            <a:off x="6789738" y="2133600"/>
            <a:ext cx="14446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257800" y="3505200"/>
            <a:ext cx="304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chihuah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638800"/>
            <a:ext cx="922338" cy="8397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80899" name="Picture 5" descr="wo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91000"/>
            <a:ext cx="1666875" cy="228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457200" y="228600"/>
            <a:ext cx="8229600" cy="13239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dirty="0">
                <a:solidFill>
                  <a:srgbClr val="00B0F0"/>
                </a:solidFill>
                <a:cs typeface="Arial" pitchFamily="34" charset="0"/>
              </a:rPr>
              <a:t>Transitional Observations</a:t>
            </a:r>
          </a:p>
          <a:p>
            <a:pPr marL="457200" indent="-457200">
              <a:spcBef>
                <a:spcPct val="50000"/>
              </a:spcBef>
              <a:defRPr/>
            </a:pPr>
            <a:r>
              <a:rPr lang="en-US" sz="2000" dirty="0">
                <a:solidFill>
                  <a:srgbClr val="00B0F0"/>
                </a:solidFill>
                <a:cs typeface="Arial" pitchFamily="34" charset="0"/>
              </a:rPr>
              <a:t>	</a:t>
            </a:r>
            <a:r>
              <a:rPr lang="en-US" sz="2000" dirty="0">
                <a:solidFill>
                  <a:srgbClr val="FF33CC"/>
                </a:solidFill>
                <a:cs typeface="Arial" pitchFamily="34" charset="0"/>
              </a:rPr>
              <a:t>a. ‘Artificial Selection’ and Domesticated Animals and Plants</a:t>
            </a:r>
          </a:p>
        </p:txBody>
      </p:sp>
      <p:cxnSp>
        <p:nvCxnSpPr>
          <p:cNvPr id="8" name="Straight Connector 7"/>
          <p:cNvCxnSpPr/>
          <p:nvPr/>
        </p:nvCxnSpPr>
        <p:spPr>
          <a:xfrm>
            <a:off x="5105400" y="38100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902" name="Group 11"/>
          <p:cNvGrpSpPr>
            <a:grpSpLocks/>
          </p:cNvGrpSpPr>
          <p:nvPr/>
        </p:nvGrpSpPr>
        <p:grpSpPr bwMode="auto">
          <a:xfrm>
            <a:off x="5334000" y="2133600"/>
            <a:ext cx="3263900" cy="1563688"/>
            <a:chOff x="5334000" y="2133600"/>
            <a:chExt cx="3264568" cy="1564105"/>
          </a:xfrm>
        </p:grpSpPr>
        <p:sp>
          <p:nvSpPr>
            <p:cNvPr id="9" name="Freeform 8"/>
            <p:cNvSpPr/>
            <p:nvPr/>
          </p:nvSpPr>
          <p:spPr>
            <a:xfrm>
              <a:off x="5334000" y="2133600"/>
              <a:ext cx="1456036"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flipH="1">
              <a:off x="6934528" y="2133600"/>
              <a:ext cx="1664040"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3" name="Straight Connector 12"/>
            <p:cNvCxnSpPr>
              <a:stCxn id="9" idx="5"/>
              <a:endCxn id="10" idx="5"/>
            </p:cNvCxnSpPr>
            <p:nvPr/>
          </p:nvCxnSpPr>
          <p:spPr>
            <a:xfrm>
              <a:off x="6790036" y="2133600"/>
              <a:ext cx="14449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5257800" y="3505200"/>
            <a:ext cx="304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0904" name="Group 13"/>
          <p:cNvGrpSpPr>
            <a:grpSpLocks/>
          </p:cNvGrpSpPr>
          <p:nvPr/>
        </p:nvGrpSpPr>
        <p:grpSpPr bwMode="auto">
          <a:xfrm>
            <a:off x="4724400" y="2133600"/>
            <a:ext cx="3263900" cy="1563688"/>
            <a:chOff x="5334000" y="2133600"/>
            <a:chExt cx="3264568" cy="1564105"/>
          </a:xfrm>
        </p:grpSpPr>
        <p:sp>
          <p:nvSpPr>
            <p:cNvPr id="15" name="Freeform 14"/>
            <p:cNvSpPr/>
            <p:nvPr/>
          </p:nvSpPr>
          <p:spPr>
            <a:xfrm>
              <a:off x="5334000" y="2133600"/>
              <a:ext cx="1456036"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6" name="Freeform 15"/>
            <p:cNvSpPr/>
            <p:nvPr/>
          </p:nvSpPr>
          <p:spPr>
            <a:xfrm flipH="1">
              <a:off x="6934528" y="2133600"/>
              <a:ext cx="1664040"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 name="Straight Connector 16"/>
            <p:cNvCxnSpPr>
              <a:stCxn id="15" idx="5"/>
              <a:endCxn id="16" idx="5"/>
            </p:cNvCxnSpPr>
            <p:nvPr/>
          </p:nvCxnSpPr>
          <p:spPr>
            <a:xfrm>
              <a:off x="6790036" y="2133600"/>
              <a:ext cx="14449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chihuah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638800"/>
            <a:ext cx="922338" cy="8397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81923" name="Picture 5" descr="wo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91000"/>
            <a:ext cx="1666875" cy="228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457200" y="228600"/>
            <a:ext cx="8229600" cy="13239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dirty="0">
                <a:solidFill>
                  <a:srgbClr val="00B0F0"/>
                </a:solidFill>
                <a:cs typeface="Arial" pitchFamily="34" charset="0"/>
              </a:rPr>
              <a:t>Transitional Observations</a:t>
            </a:r>
          </a:p>
          <a:p>
            <a:pPr marL="457200" indent="-457200">
              <a:spcBef>
                <a:spcPct val="50000"/>
              </a:spcBef>
              <a:defRPr/>
            </a:pPr>
            <a:r>
              <a:rPr lang="en-US" sz="2000" dirty="0">
                <a:solidFill>
                  <a:srgbClr val="00B0F0"/>
                </a:solidFill>
                <a:cs typeface="Arial" pitchFamily="34" charset="0"/>
              </a:rPr>
              <a:t>	</a:t>
            </a:r>
            <a:r>
              <a:rPr lang="en-US" sz="2000" dirty="0">
                <a:solidFill>
                  <a:srgbClr val="FF33CC"/>
                </a:solidFill>
                <a:cs typeface="Arial" pitchFamily="34" charset="0"/>
              </a:rPr>
              <a:t>a. ‘Artificial Selection’ and Domesticated Animals and Plants</a:t>
            </a:r>
          </a:p>
        </p:txBody>
      </p:sp>
      <p:cxnSp>
        <p:nvCxnSpPr>
          <p:cNvPr id="8" name="Straight Connector 7"/>
          <p:cNvCxnSpPr/>
          <p:nvPr/>
        </p:nvCxnSpPr>
        <p:spPr>
          <a:xfrm>
            <a:off x="5105400" y="38100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926" name="Group 11"/>
          <p:cNvGrpSpPr>
            <a:grpSpLocks/>
          </p:cNvGrpSpPr>
          <p:nvPr/>
        </p:nvGrpSpPr>
        <p:grpSpPr bwMode="auto">
          <a:xfrm>
            <a:off x="5334000" y="2133600"/>
            <a:ext cx="3263900" cy="1563688"/>
            <a:chOff x="5334000" y="2133600"/>
            <a:chExt cx="3264568" cy="1564105"/>
          </a:xfrm>
        </p:grpSpPr>
        <p:sp>
          <p:nvSpPr>
            <p:cNvPr id="9" name="Freeform 8"/>
            <p:cNvSpPr/>
            <p:nvPr/>
          </p:nvSpPr>
          <p:spPr>
            <a:xfrm>
              <a:off x="5334000" y="2133600"/>
              <a:ext cx="1456036"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flipH="1">
              <a:off x="6934528" y="2133600"/>
              <a:ext cx="1664040"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3" name="Straight Connector 12"/>
            <p:cNvCxnSpPr>
              <a:stCxn id="9" idx="5"/>
              <a:endCxn id="10" idx="5"/>
            </p:cNvCxnSpPr>
            <p:nvPr/>
          </p:nvCxnSpPr>
          <p:spPr>
            <a:xfrm>
              <a:off x="6790036" y="2133600"/>
              <a:ext cx="14449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1927" name="Group 13"/>
          <p:cNvGrpSpPr>
            <a:grpSpLocks/>
          </p:cNvGrpSpPr>
          <p:nvPr/>
        </p:nvGrpSpPr>
        <p:grpSpPr bwMode="auto">
          <a:xfrm>
            <a:off x="4724400" y="2133600"/>
            <a:ext cx="3263900" cy="1563688"/>
            <a:chOff x="5334000" y="2133600"/>
            <a:chExt cx="3264568" cy="1564105"/>
          </a:xfrm>
        </p:grpSpPr>
        <p:sp>
          <p:nvSpPr>
            <p:cNvPr id="15" name="Freeform 14"/>
            <p:cNvSpPr/>
            <p:nvPr/>
          </p:nvSpPr>
          <p:spPr>
            <a:xfrm>
              <a:off x="5334000" y="2133600"/>
              <a:ext cx="1456036"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6" name="Freeform 15"/>
            <p:cNvSpPr/>
            <p:nvPr/>
          </p:nvSpPr>
          <p:spPr>
            <a:xfrm flipH="1">
              <a:off x="6934528" y="2133600"/>
              <a:ext cx="1664040"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 name="Straight Connector 16"/>
            <p:cNvCxnSpPr>
              <a:stCxn id="15" idx="5"/>
              <a:endCxn id="16" idx="5"/>
            </p:cNvCxnSpPr>
            <p:nvPr/>
          </p:nvCxnSpPr>
          <p:spPr>
            <a:xfrm>
              <a:off x="6790036" y="2133600"/>
              <a:ext cx="14449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Right Arrow 17"/>
          <p:cNvSpPr/>
          <p:nvPr/>
        </p:nvSpPr>
        <p:spPr>
          <a:xfrm rot="10800000">
            <a:off x="2286000" y="2971800"/>
            <a:ext cx="3505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3200400" y="3429000"/>
            <a:ext cx="304800"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4114800" y="34290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1931" name="Group 13"/>
          <p:cNvGrpSpPr>
            <a:grpSpLocks/>
          </p:cNvGrpSpPr>
          <p:nvPr/>
        </p:nvGrpSpPr>
        <p:grpSpPr bwMode="auto">
          <a:xfrm>
            <a:off x="1905000" y="2286000"/>
            <a:ext cx="3263900" cy="1563688"/>
            <a:chOff x="5334000" y="2133600"/>
            <a:chExt cx="3264568" cy="1564105"/>
          </a:xfrm>
        </p:grpSpPr>
        <p:sp>
          <p:nvSpPr>
            <p:cNvPr id="27" name="Freeform 26"/>
            <p:cNvSpPr/>
            <p:nvPr/>
          </p:nvSpPr>
          <p:spPr>
            <a:xfrm>
              <a:off x="5334000" y="2133600"/>
              <a:ext cx="1456036"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8" name="Freeform 27"/>
            <p:cNvSpPr/>
            <p:nvPr/>
          </p:nvSpPr>
          <p:spPr>
            <a:xfrm flipH="1">
              <a:off x="6934528" y="2133600"/>
              <a:ext cx="1664040"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9" name="Straight Connector 28"/>
            <p:cNvCxnSpPr>
              <a:stCxn id="27" idx="5"/>
              <a:endCxn id="28" idx="5"/>
            </p:cNvCxnSpPr>
            <p:nvPr/>
          </p:nvCxnSpPr>
          <p:spPr>
            <a:xfrm>
              <a:off x="6790036" y="2133600"/>
              <a:ext cx="14449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1932" name="Group 13"/>
          <p:cNvGrpSpPr>
            <a:grpSpLocks/>
          </p:cNvGrpSpPr>
          <p:nvPr/>
        </p:nvGrpSpPr>
        <p:grpSpPr bwMode="auto">
          <a:xfrm>
            <a:off x="3048000" y="2209800"/>
            <a:ext cx="3263900" cy="1563688"/>
            <a:chOff x="5334000" y="2133600"/>
            <a:chExt cx="3264568" cy="1564105"/>
          </a:xfrm>
        </p:grpSpPr>
        <p:sp>
          <p:nvSpPr>
            <p:cNvPr id="31" name="Freeform 30"/>
            <p:cNvSpPr/>
            <p:nvPr/>
          </p:nvSpPr>
          <p:spPr>
            <a:xfrm>
              <a:off x="5334000" y="2133600"/>
              <a:ext cx="1456036"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2" name="Freeform 31"/>
            <p:cNvSpPr/>
            <p:nvPr/>
          </p:nvSpPr>
          <p:spPr>
            <a:xfrm flipH="1">
              <a:off x="6934528" y="2133600"/>
              <a:ext cx="1664040"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3" name="Straight Connector 32"/>
            <p:cNvCxnSpPr>
              <a:stCxn id="31" idx="5"/>
              <a:endCxn id="32" idx="5"/>
            </p:cNvCxnSpPr>
            <p:nvPr/>
          </p:nvCxnSpPr>
          <p:spPr>
            <a:xfrm>
              <a:off x="6790036" y="2133600"/>
              <a:ext cx="1444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1933" name="Group 13"/>
          <p:cNvGrpSpPr>
            <a:grpSpLocks/>
          </p:cNvGrpSpPr>
          <p:nvPr/>
        </p:nvGrpSpPr>
        <p:grpSpPr bwMode="auto">
          <a:xfrm>
            <a:off x="3886200" y="2209800"/>
            <a:ext cx="3263900" cy="1563688"/>
            <a:chOff x="5334000" y="2133600"/>
            <a:chExt cx="3264568" cy="1564105"/>
          </a:xfrm>
        </p:grpSpPr>
        <p:sp>
          <p:nvSpPr>
            <p:cNvPr id="35" name="Freeform 34"/>
            <p:cNvSpPr/>
            <p:nvPr/>
          </p:nvSpPr>
          <p:spPr>
            <a:xfrm>
              <a:off x="5334000" y="2133600"/>
              <a:ext cx="1456036"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6" name="Freeform 35"/>
            <p:cNvSpPr/>
            <p:nvPr/>
          </p:nvSpPr>
          <p:spPr>
            <a:xfrm flipH="1">
              <a:off x="6934528" y="2133600"/>
              <a:ext cx="1664040"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7" name="Straight Connector 36"/>
            <p:cNvCxnSpPr>
              <a:stCxn id="35" idx="5"/>
              <a:endCxn id="36" idx="5"/>
            </p:cNvCxnSpPr>
            <p:nvPr/>
          </p:nvCxnSpPr>
          <p:spPr>
            <a:xfrm>
              <a:off x="6790036" y="2133600"/>
              <a:ext cx="144492"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152400"/>
            <a:ext cx="7467600" cy="4185761"/>
          </a:xfrm>
          <a:prstGeom prst="rect">
            <a:avLst/>
          </a:prstGeom>
          <a:solidFill>
            <a:schemeClr val="bg1"/>
          </a:solidFill>
        </p:spPr>
        <p:txBody>
          <a:bodyPr>
            <a:spAutoFit/>
          </a:bodyPr>
          <a:lstStyle/>
          <a:p>
            <a:pPr>
              <a:defRPr/>
            </a:pPr>
            <a:r>
              <a:rPr lang="en-US" sz="3200" b="1" dirty="0">
                <a:solidFill>
                  <a:srgbClr val="0070C0"/>
                </a:solidFill>
                <a:latin typeface="Arial" charset="0"/>
              </a:rPr>
              <a:t>I</a:t>
            </a:r>
            <a:r>
              <a:rPr lang="en-US" sz="3200" dirty="0">
                <a:latin typeface="Arial" charset="0"/>
              </a:rPr>
              <a:t>. </a:t>
            </a:r>
            <a:r>
              <a:rPr lang="en-US" sz="3200" b="1" dirty="0">
                <a:solidFill>
                  <a:srgbClr val="0070C0"/>
                </a:solidFill>
                <a:latin typeface="Arial" charset="0"/>
              </a:rPr>
              <a:t>The Birth of Science</a:t>
            </a:r>
          </a:p>
          <a:p>
            <a:pPr marL="342900" indent="-342900">
              <a:buFontTx/>
              <a:buAutoNum type="alphaUcPeriod"/>
              <a:defRPr/>
            </a:pPr>
            <a:r>
              <a:rPr lang="en-US" b="1" dirty="0" smtClean="0">
                <a:solidFill>
                  <a:srgbClr val="FF0000"/>
                </a:solidFill>
                <a:latin typeface="Arial" charset="0"/>
              </a:rPr>
              <a:t>Overview</a:t>
            </a:r>
            <a:endParaRPr lang="en-US" b="1" dirty="0">
              <a:solidFill>
                <a:srgbClr val="FF0000"/>
              </a:solidFill>
              <a:latin typeface="Arial" charset="0"/>
            </a:endParaRPr>
          </a:p>
          <a:p>
            <a:pPr marL="342900" indent="-342900">
              <a:defRPr/>
            </a:pPr>
            <a:r>
              <a:rPr lang="en-US" b="1" dirty="0">
                <a:solidFill>
                  <a:srgbClr val="FF0000"/>
                </a:solidFill>
                <a:latin typeface="Arial" charset="0"/>
              </a:rPr>
              <a:t>B. The Persians</a:t>
            </a:r>
          </a:p>
          <a:p>
            <a:pPr marL="342900" indent="-342900">
              <a:defRPr/>
            </a:pPr>
            <a:r>
              <a:rPr lang="en-US" b="1" dirty="0">
                <a:solidFill>
                  <a:srgbClr val="FF0000"/>
                </a:solidFill>
                <a:latin typeface="Arial" charset="0"/>
              </a:rPr>
              <a:t>C. Middle Ages (~450-1400)</a:t>
            </a:r>
          </a:p>
          <a:p>
            <a:pPr marL="342900" indent="-342900">
              <a:defRPr/>
            </a:pPr>
            <a:endParaRPr lang="en-US" b="1" dirty="0">
              <a:solidFill>
                <a:srgbClr val="FF0000"/>
              </a:solidFill>
              <a:latin typeface="Arial" charset="0"/>
            </a:endParaRPr>
          </a:p>
          <a:p>
            <a:pPr marL="342900" indent="-342900">
              <a:defRPr/>
            </a:pPr>
            <a:r>
              <a:rPr lang="en-US" dirty="0">
                <a:latin typeface="Arial" charset="0"/>
              </a:rPr>
              <a:t> - Constantine the Great</a:t>
            </a:r>
          </a:p>
          <a:p>
            <a:pPr marL="342900" indent="-342900">
              <a:defRPr/>
            </a:pPr>
            <a:r>
              <a:rPr lang="en-US" dirty="0">
                <a:latin typeface="Arial" charset="0"/>
              </a:rPr>
              <a:t> - Thomas Aquinas</a:t>
            </a:r>
          </a:p>
          <a:p>
            <a:pPr marL="342900" indent="-342900">
              <a:defRPr/>
            </a:pPr>
            <a:r>
              <a:rPr lang="en-US" dirty="0">
                <a:latin typeface="Arial" charset="0"/>
              </a:rPr>
              <a:t> - “translators”</a:t>
            </a:r>
          </a:p>
          <a:p>
            <a:pPr marL="342900" indent="-342900">
              <a:defRPr/>
            </a:pPr>
            <a:endParaRPr lang="en-US" dirty="0">
              <a:latin typeface="Arial" charset="0"/>
            </a:endParaRPr>
          </a:p>
          <a:p>
            <a:pPr marL="342900" indent="-342900">
              <a:defRPr/>
            </a:pPr>
            <a:r>
              <a:rPr lang="en-US" dirty="0">
                <a:latin typeface="Arial" charset="0"/>
              </a:rPr>
              <a:t>	</a:t>
            </a: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p:txBody>
      </p:sp>
      <p:pic>
        <p:nvPicPr>
          <p:cNvPr id="9219" name="Picture 2" descr="http://orthodoxwiki.org/images/2/27/Constantine_the_Gre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47800"/>
            <a:ext cx="29718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t0.gstatic.com/images?q=tbn:Cn3E0crDuEO9LM:http://ethics.sandiego.edu/Images/AQUINAS2.JPG&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413125"/>
            <a:ext cx="22860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7"/>
          <p:cNvSpPr txBox="1">
            <a:spLocks noChangeArrowheads="1"/>
          </p:cNvSpPr>
          <p:nvPr/>
        </p:nvSpPr>
        <p:spPr bwMode="auto">
          <a:xfrm>
            <a:off x="228600" y="3733800"/>
            <a:ext cx="3124200" cy="2862263"/>
          </a:xfrm>
          <a:prstGeom prst="rect">
            <a:avLst/>
          </a:prstGeom>
          <a:noFill/>
          <a:ln w="9525">
            <a:noFill/>
            <a:miter lim="800000"/>
            <a:headEnd/>
            <a:tailEnd/>
          </a:ln>
        </p:spPr>
        <p:txBody>
          <a:bodyPr>
            <a:spAutoFit/>
          </a:bodyPr>
          <a:lstStyle/>
          <a:p>
            <a:pPr>
              <a:defRPr/>
            </a:pPr>
            <a:r>
              <a:rPr lang="en-US" b="1" dirty="0">
                <a:solidFill>
                  <a:srgbClr val="00B0F0"/>
                </a:solidFill>
                <a:latin typeface="+mn-lt"/>
              </a:rPr>
              <a:t> Christianity absorbed Platonic Essentialism</a:t>
            </a:r>
          </a:p>
          <a:p>
            <a:pPr>
              <a:defRPr/>
            </a:pPr>
            <a:r>
              <a:rPr lang="en-US" dirty="0">
                <a:solidFill>
                  <a:srgbClr val="FF0000"/>
                </a:solidFill>
                <a:latin typeface="+mn-lt"/>
              </a:rPr>
              <a:t>- Single complete, harmonious creation by Christian God </a:t>
            </a:r>
          </a:p>
          <a:p>
            <a:pPr>
              <a:defRPr/>
            </a:pPr>
            <a:r>
              <a:rPr lang="en-US" dirty="0">
                <a:solidFill>
                  <a:srgbClr val="FF0000"/>
                </a:solidFill>
                <a:latin typeface="+mn-lt"/>
              </a:rPr>
              <a:t> - Static, unchanging </a:t>
            </a:r>
          </a:p>
          <a:p>
            <a:pPr>
              <a:defRPr/>
            </a:pPr>
            <a:r>
              <a:rPr lang="en-US" dirty="0">
                <a:solidFill>
                  <a:srgbClr val="FF0000"/>
                </a:solidFill>
                <a:latin typeface="+mn-lt"/>
              </a:rPr>
              <a:t> - Plenitude: created in totality and perfection</a:t>
            </a:r>
          </a:p>
          <a:p>
            <a:pPr>
              <a:defRPr/>
            </a:pPr>
            <a:r>
              <a:rPr lang="en-US" dirty="0">
                <a:solidFill>
                  <a:srgbClr val="FF0000"/>
                </a:solidFill>
                <a:latin typeface="+mn-lt"/>
              </a:rPr>
              <a:t> - no breaks in Aristotle's scale of nature</a:t>
            </a:r>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rot="5400000">
            <a:off x="1638300" y="4533900"/>
            <a:ext cx="2209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2947" name="Picture 4" descr="chihuah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638800"/>
            <a:ext cx="922338" cy="8397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82948" name="Picture 5" descr="wo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91000"/>
            <a:ext cx="1666875" cy="228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457200" y="228600"/>
            <a:ext cx="8229600" cy="13239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dirty="0">
                <a:solidFill>
                  <a:srgbClr val="00B0F0"/>
                </a:solidFill>
                <a:cs typeface="Arial" pitchFamily="34" charset="0"/>
              </a:rPr>
              <a:t>Transitional Observations</a:t>
            </a:r>
          </a:p>
          <a:p>
            <a:pPr marL="457200" indent="-457200">
              <a:spcBef>
                <a:spcPct val="50000"/>
              </a:spcBef>
              <a:defRPr/>
            </a:pPr>
            <a:r>
              <a:rPr lang="en-US" sz="2000" dirty="0">
                <a:solidFill>
                  <a:srgbClr val="00B0F0"/>
                </a:solidFill>
                <a:cs typeface="Arial" pitchFamily="34" charset="0"/>
              </a:rPr>
              <a:t>	</a:t>
            </a:r>
            <a:r>
              <a:rPr lang="en-US" sz="2000" dirty="0">
                <a:solidFill>
                  <a:srgbClr val="FF33CC"/>
                </a:solidFill>
                <a:cs typeface="Arial" pitchFamily="34" charset="0"/>
              </a:rPr>
              <a:t>a. ‘Artificial Selection’ and Domesticated Animals and Plants</a:t>
            </a:r>
          </a:p>
        </p:txBody>
      </p:sp>
      <p:cxnSp>
        <p:nvCxnSpPr>
          <p:cNvPr id="8" name="Straight Connector 7"/>
          <p:cNvCxnSpPr/>
          <p:nvPr/>
        </p:nvCxnSpPr>
        <p:spPr>
          <a:xfrm>
            <a:off x="5105400" y="38100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951" name="Group 11"/>
          <p:cNvGrpSpPr>
            <a:grpSpLocks/>
          </p:cNvGrpSpPr>
          <p:nvPr/>
        </p:nvGrpSpPr>
        <p:grpSpPr bwMode="auto">
          <a:xfrm>
            <a:off x="5334000" y="2133600"/>
            <a:ext cx="3263900" cy="1563688"/>
            <a:chOff x="5334000" y="2133600"/>
            <a:chExt cx="3264568" cy="1564105"/>
          </a:xfrm>
        </p:grpSpPr>
        <p:sp>
          <p:nvSpPr>
            <p:cNvPr id="9" name="Freeform 8"/>
            <p:cNvSpPr/>
            <p:nvPr/>
          </p:nvSpPr>
          <p:spPr>
            <a:xfrm>
              <a:off x="5334000" y="2133600"/>
              <a:ext cx="1456036"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9"/>
            <p:cNvSpPr/>
            <p:nvPr/>
          </p:nvSpPr>
          <p:spPr>
            <a:xfrm flipH="1">
              <a:off x="6934528" y="2133600"/>
              <a:ext cx="1664040" cy="1564105"/>
            </a:xfrm>
            <a:custGeom>
              <a:avLst/>
              <a:gdLst>
                <a:gd name="connsiteX0" fmla="*/ 0 w 1455821"/>
                <a:gd name="connsiteY0" fmla="*/ 1564105 h 1564105"/>
                <a:gd name="connsiteX1" fmla="*/ 324853 w 1455821"/>
                <a:gd name="connsiteY1" fmla="*/ 1479884 h 1564105"/>
                <a:gd name="connsiteX2" fmla="*/ 613611 w 1455821"/>
                <a:gd name="connsiteY2" fmla="*/ 1263315 h 1564105"/>
                <a:gd name="connsiteX3" fmla="*/ 938464 w 1455821"/>
                <a:gd name="connsiteY3" fmla="*/ 493294 h 1564105"/>
                <a:gd name="connsiteX4" fmla="*/ 1167064 w 1455821"/>
                <a:gd name="connsiteY4" fmla="*/ 132347 h 1564105"/>
                <a:gd name="connsiteX5" fmla="*/ 1455821 w 1455821"/>
                <a:gd name="connsiteY5" fmla="*/ 0 h 1564105"/>
                <a:gd name="connsiteX6" fmla="*/ 1455821 w 1455821"/>
                <a:gd name="connsiteY6" fmla="*/ 0 h 156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821" h="1564105">
                  <a:moveTo>
                    <a:pt x="0" y="1564105"/>
                  </a:moveTo>
                  <a:cubicBezTo>
                    <a:pt x="111292" y="1547060"/>
                    <a:pt x="222585" y="1530016"/>
                    <a:pt x="324853" y="1479884"/>
                  </a:cubicBezTo>
                  <a:cubicBezTo>
                    <a:pt x="427121" y="1429752"/>
                    <a:pt x="511343" y="1427747"/>
                    <a:pt x="613611" y="1263315"/>
                  </a:cubicBezTo>
                  <a:cubicBezTo>
                    <a:pt x="715879" y="1098883"/>
                    <a:pt x="846222" y="681789"/>
                    <a:pt x="938464" y="493294"/>
                  </a:cubicBezTo>
                  <a:cubicBezTo>
                    <a:pt x="1030706" y="304799"/>
                    <a:pt x="1080838" y="214562"/>
                    <a:pt x="1167064" y="132347"/>
                  </a:cubicBezTo>
                  <a:cubicBezTo>
                    <a:pt x="1253290" y="50132"/>
                    <a:pt x="1455821" y="0"/>
                    <a:pt x="1455821" y="0"/>
                  </a:cubicBezTo>
                  <a:lnTo>
                    <a:pt x="1455821"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3" name="Straight Connector 12"/>
            <p:cNvCxnSpPr>
              <a:stCxn id="9" idx="5"/>
              <a:endCxn id="10" idx="5"/>
            </p:cNvCxnSpPr>
            <p:nvPr/>
          </p:nvCxnSpPr>
          <p:spPr>
            <a:xfrm>
              <a:off x="6790036" y="2133600"/>
              <a:ext cx="14449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2952" name="TextBox 29"/>
          <p:cNvSpPr txBox="1">
            <a:spLocks noChangeArrowheads="1"/>
          </p:cNvSpPr>
          <p:nvPr/>
        </p:nvSpPr>
        <p:spPr bwMode="auto">
          <a:xfrm>
            <a:off x="381000" y="4343400"/>
            <a:ext cx="5562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Selection can create phenotypes beyond the initial range of expression.. There are no adult wolves as small as chihuahuas.</a:t>
            </a:r>
          </a:p>
        </p:txBody>
      </p:sp>
      <p:sp>
        <p:nvSpPr>
          <p:cNvPr id="34" name="Oval 33"/>
          <p:cNvSpPr/>
          <p:nvPr/>
        </p:nvSpPr>
        <p:spPr>
          <a:xfrm>
            <a:off x="2667000" y="36576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7200" y="228600"/>
            <a:ext cx="8686800" cy="1784350"/>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b="1" dirty="0">
                <a:solidFill>
                  <a:srgbClr val="00B0F0"/>
                </a:solidFill>
                <a:cs typeface="Arial" pitchFamily="34" charset="0"/>
              </a:rPr>
              <a:t>Transitional Observations</a:t>
            </a:r>
          </a:p>
          <a:p>
            <a:pPr marL="457200" indent="-457200">
              <a:spcBef>
                <a:spcPct val="50000"/>
              </a:spcBef>
              <a:defRPr/>
            </a:pPr>
            <a:r>
              <a:rPr lang="en-US" sz="2000" b="1" dirty="0">
                <a:solidFill>
                  <a:srgbClr val="00B0F0"/>
                </a:solidFill>
                <a:cs typeface="Arial" pitchFamily="34" charset="0"/>
              </a:rPr>
              <a:t>	</a:t>
            </a:r>
            <a:r>
              <a:rPr lang="en-US" sz="2000" b="1" dirty="0">
                <a:solidFill>
                  <a:srgbClr val="FF33CC"/>
                </a:solidFill>
                <a:cs typeface="Arial" pitchFamily="34" charset="0"/>
              </a:rPr>
              <a:t>a. ‘Artificial Selection’ and Domesticated Animals and Plants</a:t>
            </a:r>
          </a:p>
          <a:p>
            <a:pPr marL="457200" indent="-457200">
              <a:spcBef>
                <a:spcPct val="50000"/>
              </a:spcBef>
              <a:defRPr/>
            </a:pPr>
            <a:r>
              <a:rPr lang="en-US" sz="2000" b="1" dirty="0">
                <a:solidFill>
                  <a:srgbClr val="FF33CC"/>
                </a:solidFill>
                <a:cs typeface="Arial" pitchFamily="34" charset="0"/>
              </a:rPr>
              <a:t>	b. 1938 – reading Malthus “Essay on the Principle of Population</a:t>
            </a:r>
            <a:r>
              <a:rPr lang="en-US" sz="2000" dirty="0">
                <a:solidFill>
                  <a:srgbClr val="FF33CC"/>
                </a:solidFill>
                <a:cs typeface="Arial" pitchFamily="34" charset="0"/>
              </a:rPr>
              <a:t>”</a:t>
            </a:r>
          </a:p>
        </p:txBody>
      </p:sp>
      <p:sp>
        <p:nvSpPr>
          <p:cNvPr id="83971" name="TextBox 2"/>
          <p:cNvSpPr txBox="1">
            <a:spLocks noChangeArrowheads="1"/>
          </p:cNvSpPr>
          <p:nvPr/>
        </p:nvSpPr>
        <p:spPr bwMode="auto">
          <a:xfrm>
            <a:off x="457200" y="2286000"/>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 October 1838, that is, fifteen months after I had begun my systematic enquiry, I happened to read for amusement Malthus on </a:t>
            </a:r>
            <a:r>
              <a:rPr lang="en-US" altLang="en-US" i="1"/>
              <a:t>Population</a:t>
            </a:r>
            <a:r>
              <a:rPr lang="en-US" altLang="en-US"/>
              <a:t>…” - </a:t>
            </a:r>
            <a:r>
              <a:rPr lang="en-US" altLang="en-US" i="1"/>
              <a:t>The Autobiography of Charles Darwin 1809-1882</a:t>
            </a:r>
            <a:r>
              <a:rPr lang="en-US" altLang="en-US"/>
              <a:t> (Barlow 1958).</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descr="malth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600"/>
            <a:ext cx="2562225"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4"/>
          <p:cNvSpPr txBox="1">
            <a:spLocks noChangeArrowheads="1"/>
          </p:cNvSpPr>
          <p:nvPr/>
        </p:nvSpPr>
        <p:spPr bwMode="auto">
          <a:xfrm>
            <a:off x="228600" y="2286000"/>
            <a:ext cx="5867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cs typeface="Arial" panose="020B0604020202020204" pitchFamily="34" charset="0"/>
              </a:rPr>
              <a:t>Thomas Malthus  (1766-1834)</a:t>
            </a:r>
            <a:r>
              <a:rPr lang="en-US" altLang="en-US" sz="2000" i="1">
                <a:cs typeface="Arial" panose="020B0604020202020204" pitchFamily="34" charset="0"/>
              </a:rPr>
              <a:t> </a:t>
            </a:r>
          </a:p>
          <a:p>
            <a:pPr eaLnBrk="1" hangingPunct="1">
              <a:spcBef>
                <a:spcPct val="50000"/>
              </a:spcBef>
            </a:pPr>
            <a:r>
              <a:rPr lang="en-US" altLang="en-US" sz="2000" i="1">
                <a:cs typeface="Arial" panose="020B0604020202020204" pitchFamily="34" charset="0"/>
              </a:rPr>
              <a:t>Essay</a:t>
            </a:r>
            <a:r>
              <a:rPr lang="en-US" altLang="en-US" sz="2000">
                <a:cs typeface="Arial" panose="020B0604020202020204" pitchFamily="34" charset="0"/>
              </a:rPr>
              <a:t> </a:t>
            </a:r>
            <a:r>
              <a:rPr lang="en-US" altLang="en-US" sz="2000" i="1">
                <a:cs typeface="Arial" panose="020B0604020202020204" pitchFamily="34" charset="0"/>
              </a:rPr>
              <a:t>On the Principle of Population (1798) </a:t>
            </a:r>
            <a:endParaRPr lang="en-US" altLang="en-US" sz="2000">
              <a:cs typeface="Arial" panose="020B0604020202020204" pitchFamily="34" charset="0"/>
            </a:endParaRPr>
          </a:p>
        </p:txBody>
      </p:sp>
      <p:sp>
        <p:nvSpPr>
          <p:cNvPr id="6" name="Text Box 2"/>
          <p:cNvSpPr txBox="1">
            <a:spLocks noChangeArrowheads="1"/>
          </p:cNvSpPr>
          <p:nvPr/>
        </p:nvSpPr>
        <p:spPr bwMode="auto">
          <a:xfrm>
            <a:off x="457200" y="228600"/>
            <a:ext cx="8686800" cy="1784350"/>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b="1" dirty="0">
                <a:solidFill>
                  <a:srgbClr val="00B0F0"/>
                </a:solidFill>
                <a:cs typeface="Arial" pitchFamily="34" charset="0"/>
              </a:rPr>
              <a:t>Transitional Observations</a:t>
            </a:r>
          </a:p>
          <a:p>
            <a:pPr marL="457200" indent="-457200">
              <a:spcBef>
                <a:spcPct val="50000"/>
              </a:spcBef>
              <a:defRPr/>
            </a:pPr>
            <a:r>
              <a:rPr lang="en-US" sz="2000" b="1" dirty="0">
                <a:solidFill>
                  <a:srgbClr val="00B0F0"/>
                </a:solidFill>
                <a:cs typeface="Arial" pitchFamily="34" charset="0"/>
              </a:rPr>
              <a:t>	</a:t>
            </a:r>
            <a:r>
              <a:rPr lang="en-US" sz="2000" b="1" dirty="0">
                <a:solidFill>
                  <a:srgbClr val="FF33CC"/>
                </a:solidFill>
                <a:cs typeface="Arial" pitchFamily="34" charset="0"/>
              </a:rPr>
              <a:t>a. ‘Artificial Selection’ and Domesticated Animals and Plants</a:t>
            </a:r>
          </a:p>
          <a:p>
            <a:pPr marL="457200" indent="-457200">
              <a:spcBef>
                <a:spcPct val="50000"/>
              </a:spcBef>
              <a:defRPr/>
            </a:pPr>
            <a:r>
              <a:rPr lang="en-US" sz="2000" b="1" dirty="0">
                <a:solidFill>
                  <a:srgbClr val="FF33CC"/>
                </a:solidFill>
                <a:cs typeface="Arial" pitchFamily="34" charset="0"/>
              </a:rPr>
              <a:t>	b. 1938 – reading Malthus “Essay on the Principle of Population”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descr="malth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600"/>
            <a:ext cx="2562225"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4"/>
          <p:cNvSpPr txBox="1">
            <a:spLocks noChangeArrowheads="1"/>
          </p:cNvSpPr>
          <p:nvPr/>
        </p:nvSpPr>
        <p:spPr bwMode="auto">
          <a:xfrm>
            <a:off x="228600" y="2286000"/>
            <a:ext cx="58674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cs typeface="Arial" panose="020B0604020202020204" pitchFamily="34" charset="0"/>
              </a:rPr>
              <a:t>Thomas Malthus  (1766-1834)</a:t>
            </a:r>
            <a:r>
              <a:rPr lang="en-US" altLang="en-US" sz="2000" i="1">
                <a:cs typeface="Arial" panose="020B0604020202020204" pitchFamily="34" charset="0"/>
              </a:rPr>
              <a:t> </a:t>
            </a:r>
          </a:p>
          <a:p>
            <a:pPr eaLnBrk="1" hangingPunct="1">
              <a:spcBef>
                <a:spcPct val="50000"/>
              </a:spcBef>
            </a:pPr>
            <a:r>
              <a:rPr lang="en-US" altLang="en-US" sz="2000" i="1">
                <a:cs typeface="Arial" panose="020B0604020202020204" pitchFamily="34" charset="0"/>
              </a:rPr>
              <a:t>Essay</a:t>
            </a:r>
            <a:r>
              <a:rPr lang="en-US" altLang="en-US" sz="2000">
                <a:cs typeface="Arial" panose="020B0604020202020204" pitchFamily="34" charset="0"/>
              </a:rPr>
              <a:t> </a:t>
            </a:r>
            <a:r>
              <a:rPr lang="en-US" altLang="en-US" sz="2000" i="1">
                <a:cs typeface="Arial" panose="020B0604020202020204" pitchFamily="34" charset="0"/>
              </a:rPr>
              <a:t>On the Principle of Population (1798)</a:t>
            </a:r>
          </a:p>
          <a:p>
            <a:pPr eaLnBrk="1" hangingPunct="1">
              <a:spcBef>
                <a:spcPct val="50000"/>
              </a:spcBef>
            </a:pPr>
            <a:endParaRPr lang="en-US" altLang="en-US" sz="2000" i="1">
              <a:cs typeface="Arial" panose="020B0604020202020204" pitchFamily="34" charset="0"/>
            </a:endParaRPr>
          </a:p>
          <a:p>
            <a:pPr eaLnBrk="1" hangingPunct="1">
              <a:spcBef>
                <a:spcPct val="50000"/>
              </a:spcBef>
            </a:pPr>
            <a:r>
              <a:rPr lang="en-US" altLang="en-US" sz="2000">
                <a:solidFill>
                  <a:srgbClr val="FF0000"/>
                </a:solidFill>
                <a:cs typeface="Arial" panose="020B0604020202020204" pitchFamily="34" charset="0"/>
              </a:rPr>
              <a:t>P1: </a:t>
            </a:r>
            <a:r>
              <a:rPr lang="en-US" altLang="en-US" sz="2000">
                <a:solidFill>
                  <a:srgbClr val="0070C0"/>
                </a:solidFill>
                <a:cs typeface="Arial" panose="020B0604020202020204" pitchFamily="34" charset="0"/>
              </a:rPr>
              <a:t>All populations have the capacity to ‘over-reproduce’</a:t>
            </a:r>
          </a:p>
          <a:p>
            <a:pPr eaLnBrk="1" hangingPunct="1">
              <a:spcBef>
                <a:spcPct val="50000"/>
              </a:spcBef>
            </a:pPr>
            <a:r>
              <a:rPr lang="en-US" altLang="en-US" sz="2000">
                <a:solidFill>
                  <a:srgbClr val="FF0000"/>
                </a:solidFill>
                <a:cs typeface="Arial" panose="020B0604020202020204" pitchFamily="34" charset="0"/>
              </a:rPr>
              <a:t>P2: </a:t>
            </a:r>
            <a:r>
              <a:rPr lang="en-US" altLang="en-US" sz="2000">
                <a:solidFill>
                  <a:srgbClr val="0070C0"/>
                </a:solidFill>
                <a:cs typeface="Arial" panose="020B0604020202020204" pitchFamily="34" charset="0"/>
              </a:rPr>
              <a:t>Resources are finite</a:t>
            </a:r>
          </a:p>
          <a:p>
            <a:pPr eaLnBrk="1" hangingPunct="1">
              <a:spcBef>
                <a:spcPct val="50000"/>
              </a:spcBef>
            </a:pPr>
            <a:r>
              <a:rPr lang="en-US" altLang="en-US" sz="2000">
                <a:solidFill>
                  <a:srgbClr val="FF0000"/>
                </a:solidFill>
                <a:cs typeface="Arial" panose="020B0604020202020204" pitchFamily="34" charset="0"/>
              </a:rPr>
              <a:t>C: </a:t>
            </a:r>
            <a:r>
              <a:rPr lang="en-US" altLang="en-US" sz="2000">
                <a:solidFill>
                  <a:srgbClr val="0070C0"/>
                </a:solidFill>
                <a:cs typeface="Arial" panose="020B0604020202020204" pitchFamily="34" charset="0"/>
              </a:rPr>
              <a:t>There will be a “struggle for existence”… most offspring born will die before reaching reproductive age.</a:t>
            </a:r>
          </a:p>
          <a:p>
            <a:pPr eaLnBrk="1" hangingPunct="1">
              <a:spcBef>
                <a:spcPct val="50000"/>
              </a:spcBef>
            </a:pPr>
            <a:r>
              <a:rPr lang="en-US" altLang="en-US" sz="2000" i="1">
                <a:cs typeface="Arial" panose="020B0604020202020204" pitchFamily="34" charset="0"/>
              </a:rPr>
              <a:t> </a:t>
            </a:r>
            <a:endParaRPr lang="en-US" altLang="en-US" sz="2000">
              <a:cs typeface="Arial" panose="020B0604020202020204" pitchFamily="34" charset="0"/>
            </a:endParaRPr>
          </a:p>
        </p:txBody>
      </p:sp>
      <p:sp>
        <p:nvSpPr>
          <p:cNvPr id="6" name="Text Box 2"/>
          <p:cNvSpPr txBox="1">
            <a:spLocks noChangeArrowheads="1"/>
          </p:cNvSpPr>
          <p:nvPr/>
        </p:nvSpPr>
        <p:spPr bwMode="auto">
          <a:xfrm>
            <a:off x="457200" y="228600"/>
            <a:ext cx="8686800" cy="1784350"/>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b="1" dirty="0">
                <a:solidFill>
                  <a:srgbClr val="00B0F0"/>
                </a:solidFill>
                <a:cs typeface="Arial" pitchFamily="34" charset="0"/>
              </a:rPr>
              <a:t>Transitional Observations</a:t>
            </a:r>
          </a:p>
          <a:p>
            <a:pPr marL="457200" indent="-457200">
              <a:spcBef>
                <a:spcPct val="50000"/>
              </a:spcBef>
              <a:defRPr/>
            </a:pPr>
            <a:r>
              <a:rPr lang="en-US" sz="2000" b="1" dirty="0">
                <a:solidFill>
                  <a:srgbClr val="00B0F0"/>
                </a:solidFill>
                <a:cs typeface="Arial" pitchFamily="34" charset="0"/>
              </a:rPr>
              <a:t>	</a:t>
            </a:r>
            <a:r>
              <a:rPr lang="en-US" sz="2000" b="1" dirty="0">
                <a:solidFill>
                  <a:srgbClr val="FF33CC"/>
                </a:solidFill>
                <a:cs typeface="Arial" pitchFamily="34" charset="0"/>
              </a:rPr>
              <a:t>a. ‘Artificial Selection’ and Domesticated Animals and Plants</a:t>
            </a:r>
          </a:p>
          <a:p>
            <a:pPr marL="457200" indent="-457200">
              <a:spcBef>
                <a:spcPct val="50000"/>
              </a:spcBef>
              <a:defRPr/>
            </a:pPr>
            <a:r>
              <a:rPr lang="en-US" sz="2000" b="1" dirty="0">
                <a:solidFill>
                  <a:srgbClr val="FF33CC"/>
                </a:solidFill>
                <a:cs typeface="Arial" pitchFamily="34" charset="0"/>
              </a:rPr>
              <a:t>	b. 1938 – reading Malthus “Essay on the Principle of Population”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133600"/>
            <a:ext cx="6096000" cy="4524375"/>
          </a:xfrm>
          <a:prstGeom prst="rect">
            <a:avLst/>
          </a:prstGeom>
          <a:noFill/>
        </p:spPr>
        <p:txBody>
          <a:bodyPr>
            <a:spAutoFit/>
          </a:bodyPr>
          <a:lstStyle/>
          <a:p>
            <a:pPr>
              <a:defRPr/>
            </a:pPr>
            <a:r>
              <a:rPr lang="en-US" dirty="0">
                <a:solidFill>
                  <a:schemeClr val="bg1">
                    <a:lumMod val="65000"/>
                  </a:schemeClr>
                </a:solidFill>
                <a:latin typeface="Arial" charset="0"/>
              </a:rPr>
              <a:t>“In October 1838, that is, fifteen months after I had begun my systematic enquiry, I happened to read for amusement Malthus on </a:t>
            </a:r>
            <a:r>
              <a:rPr lang="en-US" i="1" dirty="0">
                <a:solidFill>
                  <a:schemeClr val="bg1">
                    <a:lumMod val="65000"/>
                  </a:schemeClr>
                </a:solidFill>
                <a:latin typeface="Arial" charset="0"/>
              </a:rPr>
              <a:t>Population </a:t>
            </a:r>
            <a:r>
              <a:rPr lang="en-US" dirty="0">
                <a:latin typeface="Arial" charset="0"/>
              </a:rPr>
              <a:t>and being well prepared to appreciate the struggle for existence which everywhere goes on from long-continued observation of the habits of animals and plants, it at once struck me that under these circumstances </a:t>
            </a:r>
            <a:r>
              <a:rPr lang="en-US" dirty="0" err="1">
                <a:latin typeface="Arial" charset="0"/>
              </a:rPr>
              <a:t>favourable</a:t>
            </a:r>
            <a:r>
              <a:rPr lang="en-US" dirty="0">
                <a:latin typeface="Arial" charset="0"/>
              </a:rPr>
              <a:t> variations would tend to be preserved, and </a:t>
            </a:r>
            <a:r>
              <a:rPr lang="en-US" dirty="0" err="1">
                <a:latin typeface="Arial" charset="0"/>
              </a:rPr>
              <a:t>unfavourable</a:t>
            </a:r>
            <a:r>
              <a:rPr lang="en-US" dirty="0">
                <a:latin typeface="Arial" charset="0"/>
              </a:rPr>
              <a:t> ones to be destroyed. The result of this would be the formation of new species. Here, then, I had at last got a theory by which to work; but I was so anxious to avoid prejudice, that I determined not for some time to write even the briefest sketch of it. In June 1842 I first allowed myself the satisfaction of writing a very brief abstract of my theory in pencil in 35 pages; and this was enlarged during the summer of 1844 into one of 230 pages, which I had fairly copied out and still possess.” - </a:t>
            </a:r>
            <a:r>
              <a:rPr lang="en-US" i="1" dirty="0">
                <a:latin typeface="Arial" charset="0"/>
              </a:rPr>
              <a:t>The Autobiography of Charles Darwin 1809-1882</a:t>
            </a:r>
            <a:r>
              <a:rPr lang="en-US" dirty="0">
                <a:latin typeface="Arial" charset="0"/>
              </a:rPr>
              <a:t> (Barlow 1958).</a:t>
            </a:r>
          </a:p>
        </p:txBody>
      </p:sp>
      <p:sp>
        <p:nvSpPr>
          <p:cNvPr id="3" name="Text Box 2"/>
          <p:cNvSpPr txBox="1">
            <a:spLocks noChangeArrowheads="1"/>
          </p:cNvSpPr>
          <p:nvPr/>
        </p:nvSpPr>
        <p:spPr bwMode="auto">
          <a:xfrm>
            <a:off x="457200" y="228600"/>
            <a:ext cx="8686800" cy="1784350"/>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b="1" dirty="0">
                <a:solidFill>
                  <a:srgbClr val="00B0F0"/>
                </a:solidFill>
                <a:cs typeface="Arial" pitchFamily="34" charset="0"/>
              </a:rPr>
              <a:t>Transitional Observations</a:t>
            </a:r>
          </a:p>
          <a:p>
            <a:pPr marL="457200" indent="-457200">
              <a:spcBef>
                <a:spcPct val="50000"/>
              </a:spcBef>
              <a:defRPr/>
            </a:pPr>
            <a:r>
              <a:rPr lang="en-US" sz="2000" b="1" dirty="0">
                <a:solidFill>
                  <a:srgbClr val="00B0F0"/>
                </a:solidFill>
                <a:cs typeface="Arial" pitchFamily="34" charset="0"/>
              </a:rPr>
              <a:t>	</a:t>
            </a:r>
            <a:r>
              <a:rPr lang="en-US" sz="2000" b="1" dirty="0">
                <a:solidFill>
                  <a:srgbClr val="FF33CC"/>
                </a:solidFill>
                <a:cs typeface="Arial" pitchFamily="34" charset="0"/>
              </a:rPr>
              <a:t>a. ‘Artificial Selection’ and Domesticated Animals and Plants</a:t>
            </a:r>
          </a:p>
          <a:p>
            <a:pPr marL="457200" indent="-457200">
              <a:spcBef>
                <a:spcPct val="50000"/>
              </a:spcBef>
              <a:defRPr/>
            </a:pPr>
            <a:r>
              <a:rPr lang="en-US" sz="2000" b="1" dirty="0">
                <a:solidFill>
                  <a:srgbClr val="FF33CC"/>
                </a:solidFill>
                <a:cs typeface="Arial" pitchFamily="34" charset="0"/>
              </a:rPr>
              <a:t>	b. 1938 – reading Malthus “Essay on the Principle of Population”</a:t>
            </a:r>
          </a:p>
        </p:txBody>
      </p:sp>
      <p:pic>
        <p:nvPicPr>
          <p:cNvPr id="87044" name="Picture 2" descr="http://scienceblogs.com/pharyngula/upload/2009/02/young_darwi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514600"/>
            <a:ext cx="2389188"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0" y="228600"/>
            <a:ext cx="8229600" cy="13239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b="1" dirty="0">
                <a:solidFill>
                  <a:srgbClr val="00B0F0"/>
                </a:solidFill>
                <a:cs typeface="Arial" pitchFamily="34" charset="0"/>
              </a:rPr>
              <a:t>Transitional Observations</a:t>
            </a:r>
          </a:p>
          <a:p>
            <a:pPr marL="457200" indent="-457200">
              <a:spcBef>
                <a:spcPct val="50000"/>
              </a:spcBef>
              <a:defRPr/>
            </a:pPr>
            <a:r>
              <a:rPr lang="en-US" sz="2000" b="1" dirty="0">
                <a:solidFill>
                  <a:srgbClr val="00B0F0"/>
                </a:solidFill>
                <a:cs typeface="Arial" pitchFamily="34" charset="0"/>
              </a:rPr>
              <a:t>2.    The Theory of Natural Selection</a:t>
            </a:r>
            <a:endParaRPr lang="en-US" sz="2000" b="1" dirty="0">
              <a:solidFill>
                <a:srgbClr val="FF33CC"/>
              </a:solidFill>
              <a:cs typeface="Arial" pitchFamily="34" charset="0"/>
            </a:endParaRPr>
          </a:p>
        </p:txBody>
      </p:sp>
      <p:pic>
        <p:nvPicPr>
          <p:cNvPr id="88067" name="Picture 2" descr="http://scienceblogs.com/pharyngula/upload/2009/02/young_darwi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278188"/>
            <a:ext cx="2236788"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 Box 4"/>
          <p:cNvSpPr txBox="1">
            <a:spLocks noChangeArrowheads="1"/>
          </p:cNvSpPr>
          <p:nvPr/>
        </p:nvSpPr>
        <p:spPr bwMode="auto">
          <a:xfrm>
            <a:off x="228600" y="1600200"/>
            <a:ext cx="8763000" cy="1631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00"/>
                </a:solidFill>
                <a:cs typeface="Arial" panose="020B0604020202020204" pitchFamily="34" charset="0"/>
              </a:rPr>
              <a:t>P1: </a:t>
            </a:r>
            <a:r>
              <a:rPr lang="en-US" altLang="en-US" sz="2000">
                <a:solidFill>
                  <a:srgbClr val="0070C0"/>
                </a:solidFill>
                <a:cs typeface="Arial" panose="020B0604020202020204" pitchFamily="34" charset="0"/>
              </a:rPr>
              <a:t>All populations have the capacity to ‘over-reproduce’</a:t>
            </a:r>
          </a:p>
          <a:p>
            <a:pPr eaLnBrk="1" hangingPunct="1">
              <a:spcBef>
                <a:spcPct val="50000"/>
              </a:spcBef>
            </a:pPr>
            <a:r>
              <a:rPr lang="en-US" altLang="en-US" sz="2000">
                <a:solidFill>
                  <a:srgbClr val="FF0000"/>
                </a:solidFill>
                <a:cs typeface="Arial" panose="020B0604020202020204" pitchFamily="34" charset="0"/>
              </a:rPr>
              <a:t>P2: </a:t>
            </a:r>
            <a:r>
              <a:rPr lang="en-US" altLang="en-US" sz="2000">
                <a:solidFill>
                  <a:srgbClr val="0070C0"/>
                </a:solidFill>
                <a:cs typeface="Arial" panose="020B0604020202020204" pitchFamily="34" charset="0"/>
              </a:rPr>
              <a:t>Resources are finite</a:t>
            </a:r>
          </a:p>
          <a:p>
            <a:pPr eaLnBrk="1" hangingPunct="1">
              <a:spcBef>
                <a:spcPct val="50000"/>
              </a:spcBef>
            </a:pPr>
            <a:r>
              <a:rPr lang="en-US" altLang="en-US" sz="2000">
                <a:solidFill>
                  <a:srgbClr val="FF0000"/>
                </a:solidFill>
                <a:cs typeface="Arial" panose="020B0604020202020204" pitchFamily="34" charset="0"/>
              </a:rPr>
              <a:t>C: </a:t>
            </a:r>
            <a:r>
              <a:rPr lang="en-US" altLang="en-US" sz="2000">
                <a:solidFill>
                  <a:srgbClr val="0070C0"/>
                </a:solidFill>
                <a:cs typeface="Arial" panose="020B0604020202020204" pitchFamily="34" charset="0"/>
              </a:rPr>
              <a:t>There will be a “struggle for existence”… most offspring born will die before reaching reproductive age.</a:t>
            </a:r>
          </a:p>
        </p:txBody>
      </p:sp>
      <p:sp>
        <p:nvSpPr>
          <p:cNvPr id="8" name="Cloud Callout 7"/>
          <p:cNvSpPr/>
          <p:nvPr/>
        </p:nvSpPr>
        <p:spPr>
          <a:xfrm>
            <a:off x="7162800" y="152400"/>
            <a:ext cx="1828800" cy="1447800"/>
          </a:xfrm>
          <a:prstGeom prst="cloudCallout">
            <a:avLst>
              <a:gd name="adj1" fmla="val -15271"/>
              <a:gd name="adj2" fmla="val 8972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8070" name="Picture 3" descr="malth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81000"/>
            <a:ext cx="7334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0" y="228600"/>
            <a:ext cx="8229600" cy="13239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b="1" dirty="0">
                <a:solidFill>
                  <a:srgbClr val="00B0F0"/>
                </a:solidFill>
                <a:cs typeface="Arial" pitchFamily="34" charset="0"/>
              </a:rPr>
              <a:t>Transitional Observations</a:t>
            </a:r>
          </a:p>
          <a:p>
            <a:pPr marL="457200" indent="-457200">
              <a:spcBef>
                <a:spcPct val="50000"/>
              </a:spcBef>
              <a:defRPr/>
            </a:pPr>
            <a:r>
              <a:rPr lang="en-US" sz="2000" b="1" dirty="0">
                <a:solidFill>
                  <a:srgbClr val="00B0F0"/>
                </a:solidFill>
                <a:cs typeface="Arial" pitchFamily="34" charset="0"/>
              </a:rPr>
              <a:t>2.    The Theory of Natural Selection</a:t>
            </a:r>
            <a:endParaRPr lang="en-US" sz="2000" b="1" dirty="0">
              <a:solidFill>
                <a:srgbClr val="FF33CC"/>
              </a:solidFill>
              <a:cs typeface="Arial" pitchFamily="34" charset="0"/>
            </a:endParaRPr>
          </a:p>
        </p:txBody>
      </p:sp>
      <p:sp>
        <p:nvSpPr>
          <p:cNvPr id="89091" name="Text Box 4"/>
          <p:cNvSpPr txBox="1">
            <a:spLocks noChangeArrowheads="1"/>
          </p:cNvSpPr>
          <p:nvPr/>
        </p:nvSpPr>
        <p:spPr bwMode="auto">
          <a:xfrm>
            <a:off x="228600" y="1600200"/>
            <a:ext cx="8534400" cy="1631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00"/>
                </a:solidFill>
                <a:cs typeface="Arial" panose="020B0604020202020204" pitchFamily="34" charset="0"/>
              </a:rPr>
              <a:t>P1: </a:t>
            </a:r>
            <a:r>
              <a:rPr lang="en-US" altLang="en-US" sz="2000">
                <a:solidFill>
                  <a:srgbClr val="0070C0"/>
                </a:solidFill>
                <a:cs typeface="Arial" panose="020B0604020202020204" pitchFamily="34" charset="0"/>
              </a:rPr>
              <a:t>All populations have the capacity to ‘over-reproduce’</a:t>
            </a:r>
          </a:p>
          <a:p>
            <a:pPr eaLnBrk="1" hangingPunct="1">
              <a:spcBef>
                <a:spcPct val="50000"/>
              </a:spcBef>
            </a:pPr>
            <a:r>
              <a:rPr lang="en-US" altLang="en-US" sz="2000">
                <a:solidFill>
                  <a:srgbClr val="FF0000"/>
                </a:solidFill>
                <a:cs typeface="Arial" panose="020B0604020202020204" pitchFamily="34" charset="0"/>
              </a:rPr>
              <a:t>P2: </a:t>
            </a:r>
            <a:r>
              <a:rPr lang="en-US" altLang="en-US" sz="2000">
                <a:solidFill>
                  <a:srgbClr val="0070C0"/>
                </a:solidFill>
                <a:cs typeface="Arial" panose="020B0604020202020204" pitchFamily="34" charset="0"/>
              </a:rPr>
              <a:t>Resources are finite</a:t>
            </a:r>
          </a:p>
          <a:p>
            <a:pPr eaLnBrk="1" hangingPunct="1">
              <a:spcBef>
                <a:spcPct val="50000"/>
              </a:spcBef>
            </a:pPr>
            <a:r>
              <a:rPr lang="en-US" altLang="en-US" sz="2000">
                <a:solidFill>
                  <a:srgbClr val="FF0000"/>
                </a:solidFill>
                <a:cs typeface="Arial" panose="020B0604020202020204" pitchFamily="34" charset="0"/>
              </a:rPr>
              <a:t>C: </a:t>
            </a:r>
            <a:r>
              <a:rPr lang="en-US" altLang="en-US" sz="2000">
                <a:solidFill>
                  <a:srgbClr val="0070C0"/>
                </a:solidFill>
                <a:cs typeface="Arial" panose="020B0604020202020204" pitchFamily="34" charset="0"/>
              </a:rPr>
              <a:t>There will be a “struggle for existence”… most offspring born will die before reaching reproductive age.</a:t>
            </a:r>
          </a:p>
        </p:txBody>
      </p:sp>
      <p:sp>
        <p:nvSpPr>
          <p:cNvPr id="89092" name="TextBox 8"/>
          <p:cNvSpPr txBox="1">
            <a:spLocks noChangeArrowheads="1"/>
          </p:cNvSpPr>
          <p:nvPr/>
        </p:nvSpPr>
        <p:spPr bwMode="auto">
          <a:xfrm>
            <a:off x="228600" y="320040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cs typeface="Arial" panose="020B0604020202020204" pitchFamily="34" charset="0"/>
              </a:rPr>
              <a:t>P3: </a:t>
            </a:r>
            <a:r>
              <a:rPr lang="en-US" altLang="en-US" sz="2000">
                <a:solidFill>
                  <a:srgbClr val="0070C0"/>
                </a:solidFill>
                <a:cs typeface="Arial" panose="020B0604020202020204" pitchFamily="34" charset="0"/>
              </a:rPr>
              <a:t>Organisms in a population vary, and some of this variation is heritable </a:t>
            </a:r>
          </a:p>
        </p:txBody>
      </p:sp>
      <p:pic>
        <p:nvPicPr>
          <p:cNvPr id="89093" name="Picture 2" descr="http://www.tcnj.edu/~bshelley/images/CaribbeanSnailVari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0"/>
            <a:ext cx="78105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0" y="228600"/>
            <a:ext cx="8229600" cy="13239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b="1" dirty="0">
                <a:solidFill>
                  <a:srgbClr val="00B0F0"/>
                </a:solidFill>
                <a:cs typeface="Arial" pitchFamily="34" charset="0"/>
              </a:rPr>
              <a:t>Transitional Observations</a:t>
            </a:r>
          </a:p>
          <a:p>
            <a:pPr marL="457200" indent="-457200">
              <a:spcBef>
                <a:spcPct val="50000"/>
              </a:spcBef>
              <a:defRPr/>
            </a:pPr>
            <a:r>
              <a:rPr lang="en-US" sz="2000" b="1" dirty="0">
                <a:solidFill>
                  <a:srgbClr val="00B0F0"/>
                </a:solidFill>
                <a:cs typeface="Arial" pitchFamily="34" charset="0"/>
              </a:rPr>
              <a:t>2.    The Theory of Natural Selection</a:t>
            </a:r>
            <a:endParaRPr lang="en-US" sz="2000" b="1" dirty="0">
              <a:solidFill>
                <a:srgbClr val="FF33CC"/>
              </a:solidFill>
              <a:cs typeface="Arial" pitchFamily="34" charset="0"/>
            </a:endParaRPr>
          </a:p>
        </p:txBody>
      </p:sp>
      <p:sp>
        <p:nvSpPr>
          <p:cNvPr id="90115" name="Text Box 4"/>
          <p:cNvSpPr txBox="1">
            <a:spLocks noChangeArrowheads="1"/>
          </p:cNvSpPr>
          <p:nvPr/>
        </p:nvSpPr>
        <p:spPr bwMode="auto">
          <a:xfrm>
            <a:off x="228600" y="1600200"/>
            <a:ext cx="8534400" cy="1631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00"/>
                </a:solidFill>
                <a:cs typeface="Arial" panose="020B0604020202020204" pitchFamily="34" charset="0"/>
              </a:rPr>
              <a:t>P1: </a:t>
            </a:r>
            <a:r>
              <a:rPr lang="en-US" altLang="en-US" sz="2000">
                <a:solidFill>
                  <a:srgbClr val="0070C0"/>
                </a:solidFill>
                <a:cs typeface="Arial" panose="020B0604020202020204" pitchFamily="34" charset="0"/>
              </a:rPr>
              <a:t>All populations have the capacity to ‘over-reproduce’</a:t>
            </a:r>
          </a:p>
          <a:p>
            <a:pPr eaLnBrk="1" hangingPunct="1">
              <a:spcBef>
                <a:spcPct val="50000"/>
              </a:spcBef>
            </a:pPr>
            <a:r>
              <a:rPr lang="en-US" altLang="en-US" sz="2000">
                <a:solidFill>
                  <a:srgbClr val="FF0000"/>
                </a:solidFill>
                <a:cs typeface="Arial" panose="020B0604020202020204" pitchFamily="34" charset="0"/>
              </a:rPr>
              <a:t>P2: </a:t>
            </a:r>
            <a:r>
              <a:rPr lang="en-US" altLang="en-US" sz="2000">
                <a:solidFill>
                  <a:srgbClr val="0070C0"/>
                </a:solidFill>
                <a:cs typeface="Arial" panose="020B0604020202020204" pitchFamily="34" charset="0"/>
              </a:rPr>
              <a:t>Resources are finite</a:t>
            </a:r>
          </a:p>
          <a:p>
            <a:pPr eaLnBrk="1" hangingPunct="1">
              <a:spcBef>
                <a:spcPct val="50000"/>
              </a:spcBef>
            </a:pPr>
            <a:r>
              <a:rPr lang="en-US" altLang="en-US" sz="2000">
                <a:solidFill>
                  <a:srgbClr val="FF0000"/>
                </a:solidFill>
                <a:cs typeface="Arial" panose="020B0604020202020204" pitchFamily="34" charset="0"/>
              </a:rPr>
              <a:t>C: </a:t>
            </a:r>
            <a:r>
              <a:rPr lang="en-US" altLang="en-US" sz="2000">
                <a:solidFill>
                  <a:srgbClr val="0070C0"/>
                </a:solidFill>
                <a:cs typeface="Arial" panose="020B0604020202020204" pitchFamily="34" charset="0"/>
              </a:rPr>
              <a:t>There will be a “struggle for existence”… most offspring born will die before reaching reproductive age.</a:t>
            </a:r>
          </a:p>
        </p:txBody>
      </p:sp>
      <p:sp>
        <p:nvSpPr>
          <p:cNvPr id="90116" name="TextBox 8"/>
          <p:cNvSpPr txBox="1">
            <a:spLocks noChangeArrowheads="1"/>
          </p:cNvSpPr>
          <p:nvPr/>
        </p:nvSpPr>
        <p:spPr bwMode="auto">
          <a:xfrm>
            <a:off x="228600" y="320040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cs typeface="Arial" panose="020B0604020202020204" pitchFamily="34" charset="0"/>
              </a:rPr>
              <a:t>P3: </a:t>
            </a:r>
            <a:r>
              <a:rPr lang="en-US" altLang="en-US" sz="2000">
                <a:solidFill>
                  <a:srgbClr val="0070C0"/>
                </a:solidFill>
                <a:cs typeface="Arial" panose="020B0604020202020204" pitchFamily="34" charset="0"/>
              </a:rPr>
              <a:t>Organisms in a population vary, and some of this variation is heritable </a:t>
            </a:r>
          </a:p>
          <a:p>
            <a:pPr eaLnBrk="1" hangingPunct="1"/>
            <a:r>
              <a:rPr lang="en-US" altLang="en-US" sz="2000">
                <a:solidFill>
                  <a:srgbClr val="FF0000"/>
                </a:solidFill>
                <a:cs typeface="Arial" panose="020B0604020202020204" pitchFamily="34" charset="0"/>
              </a:rPr>
              <a:t>C2: </a:t>
            </a:r>
            <a:r>
              <a:rPr lang="en-US" altLang="en-US" sz="2000">
                <a:solidFill>
                  <a:srgbClr val="0070C0"/>
                </a:solidFill>
                <a:cs typeface="Arial" panose="020B0604020202020204" pitchFamily="34" charset="0"/>
              </a:rPr>
              <a:t>As a result of this variation, some organisms will be more likely to survive and reproduce than others – there will be </a:t>
            </a:r>
            <a:r>
              <a:rPr lang="en-US" altLang="en-US" sz="2000" i="1">
                <a:solidFill>
                  <a:srgbClr val="0070C0"/>
                </a:solidFill>
                <a:cs typeface="Arial" panose="020B0604020202020204" pitchFamily="34" charset="0"/>
              </a:rPr>
              <a:t>differential reproductive success</a:t>
            </a:r>
          </a:p>
        </p:txBody>
      </p:sp>
      <p:pic>
        <p:nvPicPr>
          <p:cNvPr id="90117" name="Picture 2" descr="http://www.thepigpin.com/wp-content/uploads/2009/07/japanese-beetles-mating-297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343400"/>
            <a:ext cx="22256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0" y="228600"/>
            <a:ext cx="8229600" cy="13239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b="1" dirty="0">
                <a:solidFill>
                  <a:srgbClr val="00B0F0"/>
                </a:solidFill>
                <a:cs typeface="Arial" pitchFamily="34" charset="0"/>
              </a:rPr>
              <a:t>Transitional Observations</a:t>
            </a:r>
          </a:p>
          <a:p>
            <a:pPr marL="457200" indent="-457200">
              <a:spcBef>
                <a:spcPct val="50000"/>
              </a:spcBef>
              <a:defRPr/>
            </a:pPr>
            <a:r>
              <a:rPr lang="en-US" sz="2000" b="1" dirty="0">
                <a:solidFill>
                  <a:srgbClr val="00B0F0"/>
                </a:solidFill>
                <a:cs typeface="Arial" pitchFamily="34" charset="0"/>
              </a:rPr>
              <a:t>2.    The Theory of Natural Selection</a:t>
            </a:r>
            <a:endParaRPr lang="en-US" sz="2000" b="1" dirty="0">
              <a:solidFill>
                <a:srgbClr val="FF33CC"/>
              </a:solidFill>
              <a:cs typeface="Arial" pitchFamily="34" charset="0"/>
            </a:endParaRPr>
          </a:p>
        </p:txBody>
      </p:sp>
      <p:sp>
        <p:nvSpPr>
          <p:cNvPr id="91139" name="Text Box 4"/>
          <p:cNvSpPr txBox="1">
            <a:spLocks noChangeArrowheads="1"/>
          </p:cNvSpPr>
          <p:nvPr/>
        </p:nvSpPr>
        <p:spPr bwMode="auto">
          <a:xfrm>
            <a:off x="228600" y="1600200"/>
            <a:ext cx="8534400" cy="1631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00"/>
                </a:solidFill>
                <a:cs typeface="Arial" panose="020B0604020202020204" pitchFamily="34" charset="0"/>
              </a:rPr>
              <a:t>P1: </a:t>
            </a:r>
            <a:r>
              <a:rPr lang="en-US" altLang="en-US" sz="2000">
                <a:solidFill>
                  <a:srgbClr val="0070C0"/>
                </a:solidFill>
                <a:cs typeface="Arial" panose="020B0604020202020204" pitchFamily="34" charset="0"/>
              </a:rPr>
              <a:t>All populations have the capacity to ‘over-reproduce’</a:t>
            </a:r>
          </a:p>
          <a:p>
            <a:pPr eaLnBrk="1" hangingPunct="1">
              <a:spcBef>
                <a:spcPct val="50000"/>
              </a:spcBef>
            </a:pPr>
            <a:r>
              <a:rPr lang="en-US" altLang="en-US" sz="2000">
                <a:solidFill>
                  <a:srgbClr val="FF0000"/>
                </a:solidFill>
                <a:cs typeface="Arial" panose="020B0604020202020204" pitchFamily="34" charset="0"/>
              </a:rPr>
              <a:t>P2: </a:t>
            </a:r>
            <a:r>
              <a:rPr lang="en-US" altLang="en-US" sz="2000">
                <a:solidFill>
                  <a:srgbClr val="0070C0"/>
                </a:solidFill>
                <a:cs typeface="Arial" panose="020B0604020202020204" pitchFamily="34" charset="0"/>
              </a:rPr>
              <a:t>Resources are finite</a:t>
            </a:r>
          </a:p>
          <a:p>
            <a:pPr eaLnBrk="1" hangingPunct="1">
              <a:spcBef>
                <a:spcPct val="50000"/>
              </a:spcBef>
            </a:pPr>
            <a:r>
              <a:rPr lang="en-US" altLang="en-US" sz="2000">
                <a:solidFill>
                  <a:srgbClr val="FF0000"/>
                </a:solidFill>
                <a:cs typeface="Arial" panose="020B0604020202020204" pitchFamily="34" charset="0"/>
              </a:rPr>
              <a:t>C: </a:t>
            </a:r>
            <a:r>
              <a:rPr lang="en-US" altLang="en-US" sz="2000">
                <a:solidFill>
                  <a:srgbClr val="0070C0"/>
                </a:solidFill>
                <a:cs typeface="Arial" panose="020B0604020202020204" pitchFamily="34" charset="0"/>
              </a:rPr>
              <a:t>There will be a “struggle for existence”… most offspring born will die before reaching reproductive age.</a:t>
            </a:r>
          </a:p>
        </p:txBody>
      </p:sp>
      <p:sp>
        <p:nvSpPr>
          <p:cNvPr id="91140" name="TextBox 8"/>
          <p:cNvSpPr txBox="1">
            <a:spLocks noChangeArrowheads="1"/>
          </p:cNvSpPr>
          <p:nvPr/>
        </p:nvSpPr>
        <p:spPr bwMode="auto">
          <a:xfrm>
            <a:off x="228600" y="3200400"/>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cs typeface="Arial" panose="020B0604020202020204" pitchFamily="34" charset="0"/>
              </a:rPr>
              <a:t>P3: </a:t>
            </a:r>
            <a:r>
              <a:rPr lang="en-US" altLang="en-US" sz="2000">
                <a:solidFill>
                  <a:srgbClr val="0070C0"/>
                </a:solidFill>
                <a:cs typeface="Arial" panose="020B0604020202020204" pitchFamily="34" charset="0"/>
              </a:rPr>
              <a:t>Organisms in a population vary, and some of this variation is heritable </a:t>
            </a:r>
          </a:p>
          <a:p>
            <a:pPr eaLnBrk="1" hangingPunct="1"/>
            <a:r>
              <a:rPr lang="en-US" altLang="en-US" sz="2000">
                <a:solidFill>
                  <a:srgbClr val="FF0000"/>
                </a:solidFill>
                <a:cs typeface="Arial" panose="020B0604020202020204" pitchFamily="34" charset="0"/>
              </a:rPr>
              <a:t>C2: </a:t>
            </a:r>
            <a:r>
              <a:rPr lang="en-US" altLang="en-US" sz="2000">
                <a:solidFill>
                  <a:srgbClr val="0070C0"/>
                </a:solidFill>
                <a:cs typeface="Arial" panose="020B0604020202020204" pitchFamily="34" charset="0"/>
              </a:rPr>
              <a:t>As a result of this variation, some organisms will be more likely to survive and reproduce than others – there will be </a:t>
            </a:r>
            <a:r>
              <a:rPr lang="en-US" altLang="en-US" sz="2000" i="1">
                <a:solidFill>
                  <a:srgbClr val="0070C0"/>
                </a:solidFill>
                <a:cs typeface="Arial" panose="020B0604020202020204" pitchFamily="34" charset="0"/>
              </a:rPr>
              <a:t>differential reproductive success.</a:t>
            </a:r>
          </a:p>
          <a:p>
            <a:pPr eaLnBrk="1" hangingPunct="1"/>
            <a:r>
              <a:rPr lang="en-US" altLang="en-US" sz="2000">
                <a:solidFill>
                  <a:srgbClr val="FF0000"/>
                </a:solidFill>
                <a:cs typeface="Arial" panose="020B0604020202020204" pitchFamily="34" charset="0"/>
              </a:rPr>
              <a:t>C3: </a:t>
            </a:r>
            <a:r>
              <a:rPr lang="en-US" altLang="en-US" sz="2000">
                <a:solidFill>
                  <a:srgbClr val="0070C0"/>
                </a:solidFill>
                <a:cs typeface="Arial" panose="020B0604020202020204" pitchFamily="34" charset="0"/>
              </a:rPr>
              <a:t>The population change through time, as adaptive traits accumulate in the population.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7200" y="228600"/>
            <a:ext cx="8229600" cy="1323975"/>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b="1" dirty="0">
                <a:solidFill>
                  <a:srgbClr val="00B0F0"/>
                </a:solidFill>
                <a:cs typeface="Arial" pitchFamily="34" charset="0"/>
              </a:rPr>
              <a:t>Transitional Observations</a:t>
            </a:r>
          </a:p>
          <a:p>
            <a:pPr marL="457200" indent="-457200">
              <a:spcBef>
                <a:spcPct val="50000"/>
              </a:spcBef>
              <a:defRPr/>
            </a:pPr>
            <a:r>
              <a:rPr lang="en-US" sz="2000" b="1" dirty="0">
                <a:solidFill>
                  <a:srgbClr val="00B0F0"/>
                </a:solidFill>
                <a:cs typeface="Arial" pitchFamily="34" charset="0"/>
              </a:rPr>
              <a:t>2.    The Theory of Natural Selection</a:t>
            </a:r>
            <a:endParaRPr lang="en-US" sz="2000" b="1" dirty="0">
              <a:solidFill>
                <a:srgbClr val="FF33CC"/>
              </a:solidFill>
              <a:cs typeface="Arial" pitchFamily="34" charset="0"/>
            </a:endParaRPr>
          </a:p>
        </p:txBody>
      </p:sp>
      <p:sp>
        <p:nvSpPr>
          <p:cNvPr id="92163" name="Text Box 4"/>
          <p:cNvSpPr txBox="1">
            <a:spLocks noChangeArrowheads="1"/>
          </p:cNvSpPr>
          <p:nvPr/>
        </p:nvSpPr>
        <p:spPr bwMode="auto">
          <a:xfrm>
            <a:off x="228600" y="1600200"/>
            <a:ext cx="8534400" cy="1631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00"/>
                </a:solidFill>
                <a:cs typeface="Arial" panose="020B0604020202020204" pitchFamily="34" charset="0"/>
              </a:rPr>
              <a:t>P1: </a:t>
            </a:r>
            <a:r>
              <a:rPr lang="en-US" altLang="en-US" sz="2000">
                <a:solidFill>
                  <a:srgbClr val="0070C0"/>
                </a:solidFill>
                <a:cs typeface="Arial" panose="020B0604020202020204" pitchFamily="34" charset="0"/>
              </a:rPr>
              <a:t>All populations have the capacity to ‘over-reproduce’</a:t>
            </a:r>
          </a:p>
          <a:p>
            <a:pPr eaLnBrk="1" hangingPunct="1">
              <a:spcBef>
                <a:spcPct val="50000"/>
              </a:spcBef>
            </a:pPr>
            <a:r>
              <a:rPr lang="en-US" altLang="en-US" sz="2000">
                <a:solidFill>
                  <a:srgbClr val="FF0000"/>
                </a:solidFill>
                <a:cs typeface="Arial" panose="020B0604020202020204" pitchFamily="34" charset="0"/>
              </a:rPr>
              <a:t>P2: </a:t>
            </a:r>
            <a:r>
              <a:rPr lang="en-US" altLang="en-US" sz="2000">
                <a:solidFill>
                  <a:srgbClr val="0070C0"/>
                </a:solidFill>
                <a:cs typeface="Arial" panose="020B0604020202020204" pitchFamily="34" charset="0"/>
              </a:rPr>
              <a:t>Resources are finite</a:t>
            </a:r>
          </a:p>
          <a:p>
            <a:pPr eaLnBrk="1" hangingPunct="1">
              <a:spcBef>
                <a:spcPct val="50000"/>
              </a:spcBef>
            </a:pPr>
            <a:r>
              <a:rPr lang="en-US" altLang="en-US" sz="2000">
                <a:solidFill>
                  <a:srgbClr val="FF0000"/>
                </a:solidFill>
                <a:cs typeface="Arial" panose="020B0604020202020204" pitchFamily="34" charset="0"/>
              </a:rPr>
              <a:t>C: </a:t>
            </a:r>
            <a:r>
              <a:rPr lang="en-US" altLang="en-US" sz="2000">
                <a:solidFill>
                  <a:srgbClr val="0070C0"/>
                </a:solidFill>
                <a:cs typeface="Arial" panose="020B0604020202020204" pitchFamily="34" charset="0"/>
              </a:rPr>
              <a:t>There will be a “struggle for existence”… most offspring born will die before reaching reproductive age.</a:t>
            </a:r>
          </a:p>
        </p:txBody>
      </p:sp>
      <p:sp>
        <p:nvSpPr>
          <p:cNvPr id="92164" name="TextBox 8"/>
          <p:cNvSpPr txBox="1">
            <a:spLocks noChangeArrowheads="1"/>
          </p:cNvSpPr>
          <p:nvPr/>
        </p:nvSpPr>
        <p:spPr bwMode="auto">
          <a:xfrm>
            <a:off x="228600" y="320040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FF0000"/>
                </a:solidFill>
                <a:cs typeface="Arial" panose="020B0604020202020204" pitchFamily="34" charset="0"/>
              </a:rPr>
              <a:t>P3: </a:t>
            </a:r>
            <a:r>
              <a:rPr lang="en-US" altLang="en-US" sz="2000">
                <a:solidFill>
                  <a:srgbClr val="0070C0"/>
                </a:solidFill>
                <a:cs typeface="Arial" panose="020B0604020202020204" pitchFamily="34" charset="0"/>
              </a:rPr>
              <a:t>Organisms in a population vary, and some of this variation is heritable </a:t>
            </a:r>
          </a:p>
          <a:p>
            <a:pPr eaLnBrk="1" hangingPunct="1"/>
            <a:r>
              <a:rPr lang="en-US" altLang="en-US" sz="2000">
                <a:solidFill>
                  <a:srgbClr val="FF0000"/>
                </a:solidFill>
                <a:cs typeface="Arial" panose="020B0604020202020204" pitchFamily="34" charset="0"/>
              </a:rPr>
              <a:t>C2: </a:t>
            </a:r>
            <a:r>
              <a:rPr lang="en-US" altLang="en-US" sz="2000">
                <a:solidFill>
                  <a:srgbClr val="0070C0"/>
                </a:solidFill>
                <a:cs typeface="Arial" panose="020B0604020202020204" pitchFamily="34" charset="0"/>
              </a:rPr>
              <a:t>As a result of this variation, some organisms will be more likely to survive and reproduce than others – there will be </a:t>
            </a:r>
            <a:r>
              <a:rPr lang="en-US" altLang="en-US" sz="2000" i="1">
                <a:solidFill>
                  <a:srgbClr val="0070C0"/>
                </a:solidFill>
                <a:cs typeface="Arial" panose="020B0604020202020204" pitchFamily="34" charset="0"/>
              </a:rPr>
              <a:t>differential reproductive success.</a:t>
            </a:r>
          </a:p>
          <a:p>
            <a:pPr eaLnBrk="1" hangingPunct="1"/>
            <a:r>
              <a:rPr lang="en-US" altLang="en-US" sz="2000">
                <a:solidFill>
                  <a:srgbClr val="FF0000"/>
                </a:solidFill>
                <a:cs typeface="Arial" panose="020B0604020202020204" pitchFamily="34" charset="0"/>
              </a:rPr>
              <a:t>C3: </a:t>
            </a:r>
            <a:r>
              <a:rPr lang="en-US" altLang="en-US" sz="2000">
                <a:solidFill>
                  <a:srgbClr val="0070C0"/>
                </a:solidFill>
                <a:cs typeface="Arial" panose="020B0604020202020204" pitchFamily="34" charset="0"/>
              </a:rPr>
              <a:t>The population change through time, as adaptive traits accumulate in the population.</a:t>
            </a:r>
          </a:p>
          <a:p>
            <a:pPr eaLnBrk="1" hangingPunct="1"/>
            <a:r>
              <a:rPr lang="en-US" altLang="en-US" sz="2000">
                <a:solidFill>
                  <a:srgbClr val="FF0000"/>
                </a:solidFill>
                <a:cs typeface="Arial" panose="020B0604020202020204" pitchFamily="34" charset="0"/>
              </a:rPr>
              <a:t>Corollary: </a:t>
            </a:r>
            <a:r>
              <a:rPr lang="en-US" altLang="en-US" sz="2000">
                <a:solidFill>
                  <a:srgbClr val="0070C0"/>
                </a:solidFill>
                <a:cs typeface="Arial" panose="020B0604020202020204" pitchFamily="34" charset="0"/>
              </a:rPr>
              <a:t>Two populations, isolated in different environments, will diverge from one another as they adapt to their own environments.  Eventually, these populations may become so different from one another that they are different species.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152400"/>
            <a:ext cx="7467600" cy="4185761"/>
          </a:xfrm>
          <a:prstGeom prst="rect">
            <a:avLst/>
          </a:prstGeom>
          <a:solidFill>
            <a:schemeClr val="bg1"/>
          </a:solidFill>
        </p:spPr>
        <p:txBody>
          <a:bodyPr>
            <a:spAutoFit/>
          </a:bodyPr>
          <a:lstStyle/>
          <a:p>
            <a:pPr>
              <a:defRPr/>
            </a:pPr>
            <a:r>
              <a:rPr lang="en-US" sz="3200" b="1" dirty="0">
                <a:solidFill>
                  <a:srgbClr val="0070C0"/>
                </a:solidFill>
                <a:latin typeface="Arial" charset="0"/>
              </a:rPr>
              <a:t>I</a:t>
            </a:r>
            <a:r>
              <a:rPr lang="en-US" sz="3200" dirty="0">
                <a:latin typeface="Arial" charset="0"/>
              </a:rPr>
              <a:t>. </a:t>
            </a:r>
            <a:r>
              <a:rPr lang="en-US" sz="3200" b="1" dirty="0">
                <a:solidFill>
                  <a:srgbClr val="0070C0"/>
                </a:solidFill>
                <a:latin typeface="Arial" charset="0"/>
              </a:rPr>
              <a:t>The Birth of Science</a:t>
            </a:r>
          </a:p>
          <a:p>
            <a:pPr marL="342900" indent="-342900">
              <a:buFontTx/>
              <a:buAutoNum type="alphaUcPeriod"/>
              <a:defRPr/>
            </a:pPr>
            <a:r>
              <a:rPr lang="en-US" b="1" dirty="0" smtClean="0">
                <a:solidFill>
                  <a:srgbClr val="FF0000"/>
                </a:solidFill>
                <a:latin typeface="Arial" charset="0"/>
              </a:rPr>
              <a:t>Overview</a:t>
            </a:r>
            <a:endParaRPr lang="en-US" b="1" dirty="0">
              <a:solidFill>
                <a:srgbClr val="FF0000"/>
              </a:solidFill>
              <a:latin typeface="Arial" charset="0"/>
            </a:endParaRPr>
          </a:p>
          <a:p>
            <a:pPr marL="342900" indent="-342900">
              <a:defRPr/>
            </a:pPr>
            <a:r>
              <a:rPr lang="en-US" b="1" dirty="0">
                <a:solidFill>
                  <a:srgbClr val="FF0000"/>
                </a:solidFill>
                <a:latin typeface="Arial" charset="0"/>
              </a:rPr>
              <a:t>B. The Persians</a:t>
            </a:r>
          </a:p>
          <a:p>
            <a:pPr marL="342900" indent="-342900">
              <a:defRPr/>
            </a:pPr>
            <a:r>
              <a:rPr lang="en-US" b="1" dirty="0">
                <a:solidFill>
                  <a:srgbClr val="FF0000"/>
                </a:solidFill>
                <a:latin typeface="Arial" charset="0"/>
              </a:rPr>
              <a:t>C. Middle Ages</a:t>
            </a:r>
          </a:p>
          <a:p>
            <a:pPr marL="342900" indent="-342900">
              <a:defRPr/>
            </a:pPr>
            <a:r>
              <a:rPr lang="en-US" b="1" dirty="0">
                <a:solidFill>
                  <a:srgbClr val="FF0000"/>
                </a:solidFill>
                <a:latin typeface="Arial" charset="0"/>
              </a:rPr>
              <a:t>D. The Renaissance (~1400-1700)</a:t>
            </a:r>
          </a:p>
          <a:p>
            <a:pPr marL="342900" indent="-342900">
              <a:defRPr/>
            </a:pPr>
            <a:endParaRPr lang="en-US" b="1" dirty="0">
              <a:solidFill>
                <a:srgbClr val="FF0000"/>
              </a:solidFill>
              <a:latin typeface="Arial" charset="0"/>
            </a:endParaRPr>
          </a:p>
          <a:p>
            <a:pPr marL="342900" indent="-342900">
              <a:defRPr/>
            </a:pPr>
            <a:r>
              <a:rPr lang="en-US" dirty="0">
                <a:latin typeface="Arial" charset="0"/>
              </a:rPr>
              <a:t> - Copernicus</a:t>
            </a:r>
          </a:p>
          <a:p>
            <a:pPr marL="342900" indent="-342900">
              <a:defRPr/>
            </a:pPr>
            <a:r>
              <a:rPr lang="en-US" dirty="0">
                <a:latin typeface="Arial" charset="0"/>
              </a:rPr>
              <a:t> - Vesalius</a:t>
            </a:r>
          </a:p>
          <a:p>
            <a:pPr marL="342900" indent="-342900">
              <a:defRPr/>
            </a:pPr>
            <a:endParaRPr lang="en-US" dirty="0">
              <a:latin typeface="Arial" charset="0"/>
            </a:endParaRPr>
          </a:p>
          <a:p>
            <a:pPr marL="342900" indent="-342900">
              <a:defRPr/>
            </a:pPr>
            <a:r>
              <a:rPr lang="en-US" dirty="0">
                <a:latin typeface="Arial" charset="0"/>
              </a:rPr>
              <a:t>	</a:t>
            </a: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a:p>
            <a:pPr marL="342900" indent="-342900">
              <a:defRPr/>
            </a:pPr>
            <a:endParaRPr lang="en-US" dirty="0">
              <a:latin typeface="Arial" charset="0"/>
            </a:endParaRPr>
          </a:p>
        </p:txBody>
      </p:sp>
      <p:pic>
        <p:nvPicPr>
          <p:cNvPr id="10243" name="Picture 2" descr="http://www.btinternet.com/~glynhughes/squashed/copernic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27438"/>
            <a:ext cx="40386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http://special.lib.gla.ac.uk/images/exhibitions/month/Ce0118/Ce0118_fol6v_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7363"/>
            <a:ext cx="3444875"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228600"/>
            <a:ext cx="8686800" cy="5632450"/>
          </a:xfrm>
          <a:prstGeom prst="rect">
            <a:avLst/>
          </a:prstGeom>
          <a:noFill/>
          <a:ln w="9525">
            <a:noFill/>
            <a:miter lim="800000"/>
            <a:headEnd/>
            <a:tailEnd/>
          </a:ln>
        </p:spPr>
        <p:txBody>
          <a:bodyPr>
            <a:spAutoFit/>
          </a:bodyPr>
          <a:lstStyle/>
          <a:p>
            <a:pPr>
              <a:spcBef>
                <a:spcPct val="50000"/>
              </a:spcBef>
              <a:defRPr/>
            </a:pPr>
            <a:r>
              <a:rPr lang="en-US" sz="2000" b="1" dirty="0">
                <a:solidFill>
                  <a:srgbClr val="FF0000"/>
                </a:solidFill>
                <a:cs typeface="Arial" pitchFamily="34" charset="0"/>
              </a:rPr>
              <a:t>C. Mechanism: Natural Selection</a:t>
            </a:r>
          </a:p>
          <a:p>
            <a:pPr marL="457200" indent="-457200">
              <a:spcBef>
                <a:spcPct val="50000"/>
              </a:spcBef>
              <a:buFontTx/>
              <a:buAutoNum type="arabicPeriod"/>
              <a:defRPr/>
            </a:pPr>
            <a:r>
              <a:rPr lang="en-US" sz="2000" b="1" dirty="0">
                <a:solidFill>
                  <a:srgbClr val="00B0F0"/>
                </a:solidFill>
                <a:cs typeface="Arial" pitchFamily="34" charset="0"/>
              </a:rPr>
              <a:t>Transitional Observations</a:t>
            </a:r>
          </a:p>
          <a:p>
            <a:pPr marL="457200" indent="-457200">
              <a:spcBef>
                <a:spcPct val="50000"/>
              </a:spcBef>
              <a:buFontTx/>
              <a:buAutoNum type="arabicPeriod" startAt="2"/>
              <a:defRPr/>
            </a:pPr>
            <a:r>
              <a:rPr lang="en-US" sz="2000" b="1" dirty="0">
                <a:solidFill>
                  <a:srgbClr val="00B0F0"/>
                </a:solidFill>
                <a:cs typeface="Arial" pitchFamily="34" charset="0"/>
              </a:rPr>
              <a:t>The Theory of Natural Selection</a:t>
            </a:r>
          </a:p>
          <a:p>
            <a:pPr marL="457200" indent="-457200">
              <a:spcBef>
                <a:spcPct val="50000"/>
              </a:spcBef>
              <a:defRPr/>
            </a:pPr>
            <a:r>
              <a:rPr lang="en-US" sz="1600" b="1" dirty="0">
                <a:solidFill>
                  <a:srgbClr val="FF33CC"/>
                </a:solidFill>
                <a:cs typeface="Arial" pitchFamily="34" charset="0"/>
              </a:rPr>
              <a:t>"It is interesting to contemplate an entangled bank, clothed with many plants of many kinds, with birds singing on the bushes, with various insects flitting about, and with worms crawling through the damp earth, and to reflect that these elaborately constructed forms, so different from each other, and dependent on each other in so complex a manner, </a:t>
            </a:r>
            <a:r>
              <a:rPr lang="en-US" sz="1600" b="1" dirty="0">
                <a:solidFill>
                  <a:srgbClr val="00B0F0"/>
                </a:solidFill>
                <a:cs typeface="Arial" pitchFamily="34" charset="0"/>
              </a:rPr>
              <a:t>have all been produced by laws acting around us. </a:t>
            </a:r>
            <a:r>
              <a:rPr lang="en-US" sz="1600" b="1" dirty="0">
                <a:solidFill>
                  <a:srgbClr val="FF33CC"/>
                </a:solidFill>
                <a:cs typeface="Arial" pitchFamily="34" charset="0"/>
              </a:rPr>
              <a:t>These laws, taken in the largest sense, being Growth with Reproduction; Inheritance which is almost implied by reproduction; Variability from the indirect and direct action of the external conditions of life, and from use and disuse; a Ratio of Increase so high as to lead to a Struggle for Life, and as a consequence to Natural Selection, entailing Divergence of Character and the Extinction of less-improved forms. Thus, from the war of nature, from famine and death, the most exalted object which we are capable of conceiving, namely, the production of the higher animals, directly follows. There is grandeur in this view of life, with its several powers, having been originally breathed into a few forms or into one; and that, </a:t>
            </a:r>
            <a:r>
              <a:rPr lang="en-US" sz="1600" b="1" dirty="0">
                <a:solidFill>
                  <a:srgbClr val="00B0F0"/>
                </a:solidFill>
                <a:cs typeface="Arial" pitchFamily="34" charset="0"/>
              </a:rPr>
              <a:t>whilst this planet has gone cycling on according to the fixed law of gravity</a:t>
            </a:r>
            <a:r>
              <a:rPr lang="en-US" sz="1600" b="1" dirty="0">
                <a:solidFill>
                  <a:srgbClr val="FF33CC"/>
                </a:solidFill>
                <a:cs typeface="Arial" pitchFamily="34" charset="0"/>
              </a:rPr>
              <a:t>, from so simple a beginning endless forms most beautiful and most wonderful have been, and are being, evolved". - </a:t>
            </a:r>
            <a:r>
              <a:rPr lang="en-US" sz="1600" b="1" i="1" dirty="0">
                <a:solidFill>
                  <a:srgbClr val="FF33CC"/>
                </a:solidFill>
                <a:cs typeface="Arial" pitchFamily="34" charset="0"/>
              </a:rPr>
              <a:t>The Origin of Species </a:t>
            </a:r>
            <a:r>
              <a:rPr lang="en-US" sz="1600" b="1" dirty="0">
                <a:solidFill>
                  <a:srgbClr val="FF33CC"/>
                </a:solidFill>
                <a:cs typeface="Arial" pitchFamily="34" charset="0"/>
              </a:rPr>
              <a:t>(Darwin 1859).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228600"/>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70C0"/>
                </a:solidFill>
                <a:latin typeface="Arial" panose="020B0604020202020204" pitchFamily="34" charset="0"/>
                <a:cs typeface="Arial" panose="020B0604020202020204" pitchFamily="34" charset="0"/>
              </a:rPr>
              <a:t>II.  Darwin’s Contributions</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A. Overview</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B. Argument: Evidence for Evolution by Common Descent</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C. Mechanism: Natural Selection</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p:txBody>
      </p:sp>
      <p:sp>
        <p:nvSpPr>
          <p:cNvPr id="20483" name="TextBox 3"/>
          <p:cNvSpPr txBox="1">
            <a:spLocks noChangeArrowheads="1"/>
          </p:cNvSpPr>
          <p:nvPr/>
        </p:nvSpPr>
        <p:spPr bwMode="auto">
          <a:xfrm>
            <a:off x="457200" y="2971800"/>
            <a:ext cx="838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“Long before having arrived at this part of my work, a crowd of difficulties will have occurred to the reader. Some of them are so grave that to this day I can never reflect on them without being staggered; but, to the best of my judgment, the greater number are only apparent, and those that are real are not, I think, fatal to my theory.” – Charles Darwin, </a:t>
            </a:r>
            <a:r>
              <a:rPr lang="en-US" altLang="en-US" sz="2000" i="1"/>
              <a:t>The Origin of Species </a:t>
            </a:r>
            <a:r>
              <a:rPr lang="en-US" altLang="en-US" sz="2000"/>
              <a:t>(1859).</a:t>
            </a:r>
          </a:p>
        </p:txBody>
      </p:sp>
    </p:spTree>
    <p:extLst>
      <p:ext uri="{BB962C8B-B14F-4D97-AF65-F5344CB8AC3E}">
        <p14:creationId xmlns:p14="http://schemas.microsoft.com/office/powerpoint/2010/main" val="21374154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57200" y="228600"/>
            <a:ext cx="8229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70C0"/>
                </a:solidFill>
                <a:latin typeface="Arial" panose="020B0604020202020204" pitchFamily="34" charset="0"/>
                <a:cs typeface="Arial" panose="020B0604020202020204" pitchFamily="34" charset="0"/>
              </a:rPr>
              <a:t>II.  Darwin’s Contributions</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A. Overview</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B. Argument: Evidence for Evolution by Common Descent</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C. Mechanism: Natural Selection</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   </a:t>
            </a:r>
            <a:r>
              <a:rPr lang="en-US" altLang="en-US" sz="2000" b="1">
                <a:solidFill>
                  <a:srgbClr val="00B0F0"/>
                </a:solidFill>
                <a:latin typeface="Arial" panose="020B0604020202020204" pitchFamily="34" charset="0"/>
                <a:cs typeface="Arial" panose="020B0604020202020204" pitchFamily="34" charset="0"/>
              </a:rPr>
              <a:t>1. The evolution of complex structures – addressing Paley</a:t>
            </a:r>
          </a:p>
        </p:txBody>
      </p:sp>
      <p:sp>
        <p:nvSpPr>
          <p:cNvPr id="21507" name="TextBox 3"/>
          <p:cNvSpPr txBox="1">
            <a:spLocks noChangeArrowheads="1"/>
          </p:cNvSpPr>
          <p:nvPr/>
        </p:nvSpPr>
        <p:spPr bwMode="auto">
          <a:xfrm>
            <a:off x="457200" y="3505200"/>
            <a:ext cx="4495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“Can we believe that natural selection could produce, on the one hand, organs of trifling importance, such as the tail of a giraffe, which serves as a fly-flapper, and, on the other hand, organs of such wonderful structure, as the eye, of which we hardly as yet fully understand the inimitable perfection?”– Charles Darwin, </a:t>
            </a:r>
            <a:r>
              <a:rPr lang="en-US" altLang="en-US" sz="2000" i="1"/>
              <a:t>The Origin of Species </a:t>
            </a:r>
            <a:r>
              <a:rPr lang="en-US" altLang="en-US" sz="2000"/>
              <a:t>(1859).</a:t>
            </a:r>
          </a:p>
        </p:txBody>
      </p:sp>
      <p:pic>
        <p:nvPicPr>
          <p:cNvPr id="21508" name="Picture 4" descr="came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352800"/>
            <a:ext cx="3124200" cy="29305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7651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228600"/>
            <a:ext cx="8229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0070C0"/>
                </a:solidFill>
                <a:latin typeface="Arial" panose="020B0604020202020204" pitchFamily="34" charset="0"/>
                <a:cs typeface="Arial" panose="020B0604020202020204" pitchFamily="34" charset="0"/>
              </a:rPr>
              <a:t>II.  Darwin’s Contributions</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A. Overview</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B. Argument: Evidence for Evolution by Common Descent</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C. Mechanism: Natural Selection</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   </a:t>
            </a:r>
            <a:r>
              <a:rPr lang="en-US" altLang="en-US" sz="2000" b="1">
                <a:solidFill>
                  <a:srgbClr val="00B0F0"/>
                </a:solidFill>
                <a:latin typeface="Arial" panose="020B0604020202020204" pitchFamily="34" charset="0"/>
                <a:cs typeface="Arial" panose="020B0604020202020204" pitchFamily="34" charset="0"/>
              </a:rPr>
              <a:t>1. The evolution of complex structures</a:t>
            </a:r>
          </a:p>
        </p:txBody>
      </p:sp>
      <p:sp>
        <p:nvSpPr>
          <p:cNvPr id="22531" name="TextBox 3"/>
          <p:cNvSpPr txBox="1">
            <a:spLocks noChangeArrowheads="1"/>
          </p:cNvSpPr>
          <p:nvPr/>
        </p:nvSpPr>
        <p:spPr bwMode="auto">
          <a:xfrm>
            <a:off x="381000" y="3071813"/>
            <a:ext cx="85344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“To suppose that the eye, with all its inimitable contrivances for adjusting the focus to different distances, for admitting different amounts of light, and for the correction of spherical and chromatic aberration, could have been formed by natural selection, seems, I freely confess, absurd in the highest possible degree. Yet reason tells me, that if numerous gradations from a perfect and complex eye to one very imperfect and simple, each grade being useful to its possessor, can be shown to exist; if further, the eye does vary ever so slightly, and the variations be inherited, which is certainly the case; and if any variation or modification in the organ be ever useful to an animal under changing conditions of life, then the difficulty of believing that a perfect and complex eye could be formed by natural selection, though insuperable by our imagination, can hardly be considered real. Charles Darwin, </a:t>
            </a:r>
            <a:r>
              <a:rPr lang="en-US" altLang="en-US" sz="2000" i="1"/>
              <a:t>The Origin of Species </a:t>
            </a:r>
            <a:r>
              <a:rPr lang="en-US" altLang="en-US" sz="2000"/>
              <a:t>(1859).</a:t>
            </a:r>
          </a:p>
        </p:txBody>
      </p:sp>
    </p:spTree>
    <p:extLst>
      <p:ext uri="{BB962C8B-B14F-4D97-AF65-F5344CB8AC3E}">
        <p14:creationId xmlns:p14="http://schemas.microsoft.com/office/powerpoint/2010/main" val="40326400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981200" y="396240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accent2"/>
                </a:solidFill>
                <a:hlinkClick r:id="rId2"/>
              </a:rPr>
              <a:t>Dawkins: Evolution of the Camera Eye</a:t>
            </a:r>
            <a:endParaRPr lang="en-US" altLang="en-US">
              <a:solidFill>
                <a:schemeClr val="accent2"/>
              </a:solidFill>
            </a:endParaRPr>
          </a:p>
        </p:txBody>
      </p:sp>
      <p:pic>
        <p:nvPicPr>
          <p:cNvPr id="23555" name="Picture 2" descr="http://i1.ytimg.com/vi/lEKyqIJkuD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64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0445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228600"/>
            <a:ext cx="8229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   </a:t>
            </a:r>
            <a:r>
              <a:rPr lang="en-US" altLang="en-US" sz="2000" b="1">
                <a:solidFill>
                  <a:srgbClr val="00B0F0"/>
                </a:solidFill>
                <a:latin typeface="Arial" panose="020B0604020202020204" pitchFamily="34" charset="0"/>
                <a:cs typeface="Arial" panose="020B0604020202020204" pitchFamily="34" charset="0"/>
              </a:rPr>
              <a:t>1. The evolution of complex structures</a:t>
            </a:r>
          </a:p>
        </p:txBody>
      </p:sp>
      <p:pic>
        <p:nvPicPr>
          <p:cNvPr id="24579" name="Picture 4" descr="EY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077200" cy="48768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1555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57200" y="2286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   </a:t>
            </a:r>
            <a:r>
              <a:rPr lang="en-US" altLang="en-US" sz="2000" b="1">
                <a:solidFill>
                  <a:srgbClr val="00B0F0"/>
                </a:solidFill>
                <a:latin typeface="Arial" panose="020B0604020202020204" pitchFamily="34" charset="0"/>
                <a:cs typeface="Arial" panose="020B0604020202020204" pitchFamily="34" charset="0"/>
              </a:rPr>
              <a:t>1. The evolution of complex structures</a:t>
            </a:r>
          </a:p>
          <a:p>
            <a:pPr eaLnBrk="1" hangingPunct="1">
              <a:spcBef>
                <a:spcPct val="50000"/>
              </a:spcBef>
            </a:pPr>
            <a:r>
              <a:rPr lang="en-US" altLang="en-US" sz="2000" b="1">
                <a:solidFill>
                  <a:srgbClr val="00B0F0"/>
                </a:solidFill>
                <a:latin typeface="Arial" panose="020B0604020202020204" pitchFamily="34" charset="0"/>
                <a:cs typeface="Arial" panose="020B0604020202020204" pitchFamily="34" charset="0"/>
              </a:rPr>
              <a:t>   2.  Where are modern and fossil intermediates?</a:t>
            </a:r>
          </a:p>
        </p:txBody>
      </p:sp>
      <p:sp>
        <p:nvSpPr>
          <p:cNvPr id="25603" name="TextBox 2"/>
          <p:cNvSpPr txBox="1">
            <a:spLocks noChangeArrowheads="1"/>
          </p:cNvSpPr>
          <p:nvPr/>
        </p:nvSpPr>
        <p:spPr bwMode="auto">
          <a:xfrm>
            <a:off x="304800" y="167640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“…why, if species have descended from other species by insensibly fine gradations, do we not everywhere see innumerable transitional forms? Why is not all nature in confusion instead of the species being, as we see them, well defined? … as by this theory innumerable transitional forms must have existed, why do we not find them embedded in countless numbers in the crust of the earth?” – Charles Darwin, </a:t>
            </a:r>
            <a:r>
              <a:rPr lang="en-US" altLang="en-US" sz="2000" i="1"/>
              <a:t>The Origin of Species </a:t>
            </a:r>
            <a:r>
              <a:rPr lang="en-US" altLang="en-US" sz="2000"/>
              <a:t>(1859)</a:t>
            </a:r>
          </a:p>
        </p:txBody>
      </p:sp>
      <p:pic>
        <p:nvPicPr>
          <p:cNvPr id="25604" name="Picture 2" descr="http://www.wpclipart.com/world_history/ape_man_evol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81400"/>
            <a:ext cx="4038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90800" y="5638800"/>
            <a:ext cx="2133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495800" y="5562600"/>
            <a:ext cx="838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00600" y="55626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4419600" y="5562600"/>
            <a:ext cx="533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84994" idx="2"/>
          </p:cNvCxnSpPr>
          <p:nvPr/>
        </p:nvCxnSpPr>
        <p:spPr>
          <a:xfrm rot="10800000">
            <a:off x="4000500" y="5559425"/>
            <a:ext cx="800100" cy="536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429000" y="5562600"/>
            <a:ext cx="12192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8638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914400" y="1981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26627" name="Oval 4"/>
          <p:cNvSpPr>
            <a:spLocks noChangeArrowheads="1"/>
          </p:cNvSpPr>
          <p:nvPr/>
        </p:nvSpPr>
        <p:spPr bwMode="auto">
          <a:xfrm>
            <a:off x="1905000" y="43434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28" name="Oval 5"/>
          <p:cNvSpPr>
            <a:spLocks noChangeArrowheads="1"/>
          </p:cNvSpPr>
          <p:nvPr/>
        </p:nvSpPr>
        <p:spPr bwMode="auto">
          <a:xfrm>
            <a:off x="5943600" y="57912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29" name="Oval 6"/>
          <p:cNvSpPr>
            <a:spLocks noChangeArrowheads="1"/>
          </p:cNvSpPr>
          <p:nvPr/>
        </p:nvSpPr>
        <p:spPr bwMode="auto">
          <a:xfrm>
            <a:off x="5943600" y="28956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30" name="Line 7"/>
          <p:cNvSpPr>
            <a:spLocks noChangeShapeType="1"/>
          </p:cNvSpPr>
          <p:nvPr/>
        </p:nvSpPr>
        <p:spPr bwMode="auto">
          <a:xfrm flipV="1">
            <a:off x="2362200" y="3200400"/>
            <a:ext cx="34290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1" name="Line 8"/>
          <p:cNvSpPr>
            <a:spLocks noChangeShapeType="1"/>
          </p:cNvSpPr>
          <p:nvPr/>
        </p:nvSpPr>
        <p:spPr bwMode="auto">
          <a:xfrm>
            <a:off x="2362200" y="4800600"/>
            <a:ext cx="3505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2" name="Text Box 9"/>
          <p:cNvSpPr txBox="1">
            <a:spLocks noChangeArrowheads="1"/>
          </p:cNvSpPr>
          <p:nvPr/>
        </p:nvSpPr>
        <p:spPr bwMode="auto">
          <a:xfrm>
            <a:off x="4724400" y="3200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26633" name="Text Box 10"/>
          <p:cNvSpPr txBox="1">
            <a:spLocks noChangeArrowheads="1"/>
          </p:cNvSpPr>
          <p:nvPr/>
        </p:nvSpPr>
        <p:spPr bwMode="auto">
          <a:xfrm>
            <a:off x="4267200" y="3429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26634" name="Text Box 11"/>
          <p:cNvSpPr txBox="1">
            <a:spLocks noChangeArrowheads="1"/>
          </p:cNvSpPr>
          <p:nvPr/>
        </p:nvSpPr>
        <p:spPr bwMode="auto">
          <a:xfrm>
            <a:off x="3124200" y="381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26635" name="Text Box 12"/>
          <p:cNvSpPr txBox="1">
            <a:spLocks noChangeArrowheads="1"/>
          </p:cNvSpPr>
          <p:nvPr/>
        </p:nvSpPr>
        <p:spPr bwMode="auto">
          <a:xfrm>
            <a:off x="358140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26636" name="Text Box 13"/>
          <p:cNvSpPr txBox="1">
            <a:spLocks noChangeArrowheads="1"/>
          </p:cNvSpPr>
          <p:nvPr/>
        </p:nvSpPr>
        <p:spPr bwMode="auto">
          <a:xfrm>
            <a:off x="4267200" y="518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26637" name="Text Box 14"/>
          <p:cNvSpPr txBox="1">
            <a:spLocks noChangeArrowheads="1"/>
          </p:cNvSpPr>
          <p:nvPr/>
        </p:nvSpPr>
        <p:spPr bwMode="auto">
          <a:xfrm>
            <a:off x="5029200" y="5486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26638" name="Text Box 15"/>
          <p:cNvSpPr txBox="1">
            <a:spLocks noChangeArrowheads="1"/>
          </p:cNvSpPr>
          <p:nvPr/>
        </p:nvSpPr>
        <p:spPr bwMode="auto">
          <a:xfrm>
            <a:off x="2895600" y="1905000"/>
            <a:ext cx="1066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7200">
                <a:solidFill>
                  <a:srgbClr val="FF3300"/>
                </a:solidFill>
              </a:rPr>
              <a:t>?</a:t>
            </a:r>
          </a:p>
        </p:txBody>
      </p:sp>
      <p:sp>
        <p:nvSpPr>
          <p:cNvPr id="26639" name="Text Box 2"/>
          <p:cNvSpPr txBox="1">
            <a:spLocks noChangeArrowheads="1"/>
          </p:cNvSpPr>
          <p:nvPr/>
        </p:nvSpPr>
        <p:spPr bwMode="auto">
          <a:xfrm>
            <a:off x="457200" y="2286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   </a:t>
            </a:r>
            <a:r>
              <a:rPr lang="en-US" altLang="en-US" sz="2000" b="1">
                <a:solidFill>
                  <a:srgbClr val="00B0F0"/>
                </a:solidFill>
                <a:latin typeface="Arial" panose="020B0604020202020204" pitchFamily="34" charset="0"/>
                <a:cs typeface="Arial" panose="020B0604020202020204" pitchFamily="34" charset="0"/>
              </a:rPr>
              <a:t>1. The evolution of complex structures</a:t>
            </a:r>
          </a:p>
          <a:p>
            <a:pPr eaLnBrk="1" hangingPunct="1">
              <a:spcBef>
                <a:spcPct val="50000"/>
              </a:spcBef>
            </a:pPr>
            <a:r>
              <a:rPr lang="en-US" altLang="en-US" sz="2000" b="1">
                <a:solidFill>
                  <a:srgbClr val="00B0F0"/>
                </a:solidFill>
                <a:latin typeface="Arial" panose="020B0604020202020204" pitchFamily="34" charset="0"/>
                <a:cs typeface="Arial" panose="020B0604020202020204" pitchFamily="34" charset="0"/>
              </a:rPr>
              <a:t>   2.  Where are modern and fossil intermediates?</a:t>
            </a:r>
          </a:p>
        </p:txBody>
      </p:sp>
      <p:cxnSp>
        <p:nvCxnSpPr>
          <p:cNvPr id="18" name="Straight Arrow Connector 17"/>
          <p:cNvCxnSpPr/>
          <p:nvPr/>
        </p:nvCxnSpPr>
        <p:spPr>
          <a:xfrm>
            <a:off x="4953000" y="3505200"/>
            <a:ext cx="11430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72000" y="3581400"/>
            <a:ext cx="1600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05200" y="3962400"/>
            <a:ext cx="26670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724400"/>
            <a:ext cx="26670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572000" y="5105400"/>
            <a:ext cx="1600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181600" y="5486400"/>
            <a:ext cx="9906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 Box 15"/>
          <p:cNvSpPr txBox="1">
            <a:spLocks noChangeArrowheads="1"/>
          </p:cNvSpPr>
          <p:nvPr/>
        </p:nvSpPr>
        <p:spPr bwMode="auto">
          <a:xfrm>
            <a:off x="7543800" y="3962400"/>
            <a:ext cx="1066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7200">
                <a:solidFill>
                  <a:srgbClr val="FF3300"/>
                </a:solidFill>
              </a:rPr>
              <a:t>?</a:t>
            </a:r>
          </a:p>
        </p:txBody>
      </p:sp>
      <p:sp>
        <p:nvSpPr>
          <p:cNvPr id="39" name="Left Brace 38"/>
          <p:cNvSpPr/>
          <p:nvPr/>
        </p:nvSpPr>
        <p:spPr>
          <a:xfrm rot="4157101">
            <a:off x="3168650" y="1855788"/>
            <a:ext cx="1143000" cy="25146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 name="Left Brace 39"/>
          <p:cNvSpPr/>
          <p:nvPr/>
        </p:nvSpPr>
        <p:spPr>
          <a:xfrm rot="10800000">
            <a:off x="6248400" y="3429000"/>
            <a:ext cx="1143000" cy="22860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919363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0" y="2286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   </a:t>
            </a:r>
            <a:r>
              <a:rPr lang="en-US" altLang="en-US" sz="2000" b="1">
                <a:solidFill>
                  <a:srgbClr val="00B0F0"/>
                </a:solidFill>
                <a:latin typeface="Arial" panose="020B0604020202020204" pitchFamily="34" charset="0"/>
                <a:cs typeface="Arial" panose="020B0604020202020204" pitchFamily="34" charset="0"/>
              </a:rPr>
              <a:t>1. The evolution of complex structures</a:t>
            </a:r>
          </a:p>
          <a:p>
            <a:pPr eaLnBrk="1" hangingPunct="1">
              <a:spcBef>
                <a:spcPct val="50000"/>
              </a:spcBef>
            </a:pPr>
            <a:r>
              <a:rPr lang="en-US" altLang="en-US" sz="2000" b="1">
                <a:solidFill>
                  <a:srgbClr val="00B0F0"/>
                </a:solidFill>
                <a:latin typeface="Arial" panose="020B0604020202020204" pitchFamily="34" charset="0"/>
                <a:cs typeface="Arial" panose="020B0604020202020204" pitchFamily="34" charset="0"/>
              </a:rPr>
              <a:t>   2.  Where are modern and fossil intermediates?</a:t>
            </a:r>
          </a:p>
        </p:txBody>
      </p:sp>
      <p:sp>
        <p:nvSpPr>
          <p:cNvPr id="27651" name="Rectangle 2"/>
          <p:cNvSpPr>
            <a:spLocks noChangeArrowheads="1"/>
          </p:cNvSpPr>
          <p:nvPr/>
        </p:nvSpPr>
        <p:spPr bwMode="auto">
          <a:xfrm>
            <a:off x="533400" y="2209800"/>
            <a:ext cx="8153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“As natural selection acts solely by the preservation of profitable modifications, each new form will tend in a fully-stocked country to take the place of, and finally to exterminate, its own less improved parent or other less-favoured forms with which it comes into competition. Thus extinction and natural selection will, as we have seen, go hand in hand. Hence, if we look at each species as descended from some other unknown form, both the parent and all the transitional varieties will generally have been exterminated by the very process of formation and perfection of the new form.” –,</a:t>
            </a:r>
            <a:r>
              <a:rPr lang="en-US" altLang="en-US" sz="2000" i="1"/>
              <a:t>The Origin of Species </a:t>
            </a:r>
            <a:r>
              <a:rPr lang="en-US" altLang="en-US" sz="2000"/>
              <a:t>(Darwin 1859)</a:t>
            </a:r>
          </a:p>
        </p:txBody>
      </p:sp>
    </p:spTree>
    <p:extLst>
      <p:ext uri="{BB962C8B-B14F-4D97-AF65-F5344CB8AC3E}">
        <p14:creationId xmlns:p14="http://schemas.microsoft.com/office/powerpoint/2010/main" val="1466275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914400" y="19812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28675" name="Oval 4"/>
          <p:cNvSpPr>
            <a:spLocks noChangeArrowheads="1"/>
          </p:cNvSpPr>
          <p:nvPr/>
        </p:nvSpPr>
        <p:spPr bwMode="auto">
          <a:xfrm>
            <a:off x="1905000" y="43434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6" name="Oval 5"/>
          <p:cNvSpPr>
            <a:spLocks noChangeArrowheads="1"/>
          </p:cNvSpPr>
          <p:nvPr/>
        </p:nvSpPr>
        <p:spPr bwMode="auto">
          <a:xfrm>
            <a:off x="4343400" y="52578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7" name="Oval 6"/>
          <p:cNvSpPr>
            <a:spLocks noChangeArrowheads="1"/>
          </p:cNvSpPr>
          <p:nvPr/>
        </p:nvSpPr>
        <p:spPr bwMode="auto">
          <a:xfrm>
            <a:off x="4267200" y="3352800"/>
            <a:ext cx="4572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8" name="Line 7"/>
          <p:cNvSpPr>
            <a:spLocks noChangeShapeType="1"/>
          </p:cNvSpPr>
          <p:nvPr/>
        </p:nvSpPr>
        <p:spPr bwMode="auto">
          <a:xfrm flipV="1">
            <a:off x="2362200" y="3733800"/>
            <a:ext cx="1828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9" name="Line 8"/>
          <p:cNvSpPr>
            <a:spLocks noChangeShapeType="1"/>
          </p:cNvSpPr>
          <p:nvPr/>
        </p:nvSpPr>
        <p:spPr bwMode="auto">
          <a:xfrm>
            <a:off x="2362200" y="4800600"/>
            <a:ext cx="1981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Text Box 11"/>
          <p:cNvSpPr txBox="1">
            <a:spLocks noChangeArrowheads="1"/>
          </p:cNvSpPr>
          <p:nvPr/>
        </p:nvSpPr>
        <p:spPr bwMode="auto">
          <a:xfrm>
            <a:off x="3124200" y="381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28681" name="Text Box 12"/>
          <p:cNvSpPr txBox="1">
            <a:spLocks noChangeArrowheads="1"/>
          </p:cNvSpPr>
          <p:nvPr/>
        </p:nvSpPr>
        <p:spPr bwMode="auto">
          <a:xfrm>
            <a:off x="3581400" y="4953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3300"/>
                </a:solidFill>
              </a:rPr>
              <a:t>X</a:t>
            </a:r>
          </a:p>
        </p:txBody>
      </p:sp>
      <p:sp>
        <p:nvSpPr>
          <p:cNvPr id="28682" name="Text Box 2"/>
          <p:cNvSpPr txBox="1">
            <a:spLocks noChangeArrowheads="1"/>
          </p:cNvSpPr>
          <p:nvPr/>
        </p:nvSpPr>
        <p:spPr bwMode="auto">
          <a:xfrm>
            <a:off x="457200" y="2286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D. Dilemmas: </a:t>
            </a:r>
          </a:p>
          <a:p>
            <a:pPr eaLnBrk="1" hangingPunct="1">
              <a:spcBef>
                <a:spcPct val="50000"/>
              </a:spcBef>
            </a:pPr>
            <a:r>
              <a:rPr lang="en-US" altLang="en-US" sz="2000" b="1">
                <a:solidFill>
                  <a:srgbClr val="FF0000"/>
                </a:solidFill>
                <a:latin typeface="Arial" panose="020B0604020202020204" pitchFamily="34" charset="0"/>
                <a:cs typeface="Arial" panose="020B0604020202020204" pitchFamily="34" charset="0"/>
              </a:rPr>
              <a:t>   </a:t>
            </a:r>
            <a:r>
              <a:rPr lang="en-US" altLang="en-US" sz="2000" b="1">
                <a:solidFill>
                  <a:srgbClr val="00B0F0"/>
                </a:solidFill>
                <a:latin typeface="Arial" panose="020B0604020202020204" pitchFamily="34" charset="0"/>
                <a:cs typeface="Arial" panose="020B0604020202020204" pitchFamily="34" charset="0"/>
              </a:rPr>
              <a:t>1. The evolution of complex structures</a:t>
            </a:r>
          </a:p>
          <a:p>
            <a:pPr eaLnBrk="1" hangingPunct="1">
              <a:spcBef>
                <a:spcPct val="50000"/>
              </a:spcBef>
            </a:pPr>
            <a:r>
              <a:rPr lang="en-US" altLang="en-US" sz="2000" b="1">
                <a:solidFill>
                  <a:srgbClr val="00B0F0"/>
                </a:solidFill>
                <a:latin typeface="Arial" panose="020B0604020202020204" pitchFamily="34" charset="0"/>
                <a:cs typeface="Arial" panose="020B0604020202020204" pitchFamily="34" charset="0"/>
              </a:rPr>
              <a:t>   2.  Where are modern and fossil intermediates?</a:t>
            </a:r>
          </a:p>
        </p:txBody>
      </p:sp>
      <p:sp>
        <p:nvSpPr>
          <p:cNvPr id="28" name="Circular Arrow 27"/>
          <p:cNvSpPr/>
          <p:nvPr/>
        </p:nvSpPr>
        <p:spPr>
          <a:xfrm rot="8683134">
            <a:off x="3797300" y="3687763"/>
            <a:ext cx="876300" cy="762000"/>
          </a:xfrm>
          <a:prstGeom prst="circularArrow">
            <a:avLst>
              <a:gd name="adj1" fmla="val 12500"/>
              <a:gd name="adj2" fmla="val 1682778"/>
              <a:gd name="adj3" fmla="val 20457681"/>
              <a:gd name="adj4" fmla="val 10800000"/>
              <a:gd name="adj5" fmla="val 206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684" name="TextBox 28"/>
          <p:cNvSpPr txBox="1">
            <a:spLocks noChangeArrowheads="1"/>
          </p:cNvSpPr>
          <p:nvPr/>
        </p:nvSpPr>
        <p:spPr bwMode="auto">
          <a:xfrm>
            <a:off x="6553200" y="3810000"/>
            <a:ext cx="2209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Better adapted descendant outcompetes ancestral type</a:t>
            </a:r>
          </a:p>
        </p:txBody>
      </p:sp>
      <p:sp>
        <p:nvSpPr>
          <p:cNvPr id="30" name="Circular Arrow 29"/>
          <p:cNvSpPr/>
          <p:nvPr/>
        </p:nvSpPr>
        <p:spPr>
          <a:xfrm rot="13134578" flipV="1">
            <a:off x="3841750" y="4595813"/>
            <a:ext cx="876300" cy="896937"/>
          </a:xfrm>
          <a:prstGeom prst="circularArrow">
            <a:avLst>
              <a:gd name="adj1" fmla="val 12500"/>
              <a:gd name="adj2" fmla="val 1682778"/>
              <a:gd name="adj3" fmla="val 20457681"/>
              <a:gd name="adj4" fmla="val 10800000"/>
              <a:gd name="adj5" fmla="val 206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31" name="Straight Arrow Connector 30"/>
          <p:cNvCxnSpPr/>
          <p:nvPr/>
        </p:nvCxnSpPr>
        <p:spPr>
          <a:xfrm flipV="1">
            <a:off x="3581400" y="4953000"/>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87" name="TextBox 32"/>
          <p:cNvSpPr txBox="1">
            <a:spLocks noChangeArrowheads="1"/>
          </p:cNvSpPr>
          <p:nvPr/>
        </p:nvSpPr>
        <p:spPr bwMode="auto">
          <a:xfrm>
            <a:off x="381000" y="16002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34" name="Straight Arrow Connector 33"/>
          <p:cNvCxnSpPr/>
          <p:nvPr/>
        </p:nvCxnSpPr>
        <p:spPr>
          <a:xfrm>
            <a:off x="3200400" y="4114800"/>
            <a:ext cx="609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1229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4424</Words>
  <Application>Microsoft Office PowerPoint</Application>
  <PresentationFormat>On-screen Show (4:3)</PresentationFormat>
  <Paragraphs>584</Paragraphs>
  <Slides>107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107</vt:i4>
      </vt:variant>
    </vt:vector>
  </HeadingPairs>
  <TitlesOfParts>
    <vt:vector size="111"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Furman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Computing &amp; Information Services</dc:creator>
  <cp:lastModifiedBy>Wade Worthen</cp:lastModifiedBy>
  <cp:revision>63</cp:revision>
  <dcterms:created xsi:type="dcterms:W3CDTF">2006-03-08T14:55:11Z</dcterms:created>
  <dcterms:modified xsi:type="dcterms:W3CDTF">2016-06-17T02:54:24Z</dcterms:modified>
</cp:coreProperties>
</file>