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5" r:id="rId3"/>
    <p:sldId id="257" r:id="rId4"/>
    <p:sldId id="267" r:id="rId5"/>
    <p:sldId id="269" r:id="rId6"/>
    <p:sldId id="258" r:id="rId7"/>
    <p:sldId id="259" r:id="rId8"/>
    <p:sldId id="260" r:id="rId9"/>
    <p:sldId id="261" r:id="rId10"/>
    <p:sldId id="262" r:id="rId11"/>
    <p:sldId id="263" r:id="rId12"/>
    <p:sldId id="270" r:id="rId13"/>
    <p:sldId id="271" r:id="rId14"/>
    <p:sldId id="272" r:id="rId15"/>
    <p:sldId id="273" r:id="rId16"/>
    <p:sldId id="274" r:id="rId17"/>
    <p:sldId id="265" r:id="rId18"/>
    <p:sldId id="266"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5" r:id="rId75"/>
    <p:sldId id="336" r:id="rId76"/>
    <p:sldId id="337" r:id="rId77"/>
    <p:sldId id="338" r:id="rId78"/>
    <p:sldId id="331" r:id="rId79"/>
    <p:sldId id="332" r:id="rId80"/>
    <p:sldId id="333" r:id="rId81"/>
    <p:sldId id="334" r:id="rId8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7EC222-87E7-4236-B1DF-A9388574FE72}" type="datetimeFigureOut">
              <a:rPr lang="en-US"/>
              <a:pPr>
                <a:defRPr/>
              </a:pPr>
              <a:t>6/23/2016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B3360E-C034-4324-A013-6B27A1999C11}" type="slidenum">
              <a:rPr lang="en-US" altLang="en-US"/>
              <a:pPr>
                <a:defRPr/>
              </a:pPr>
              <a:t>‹#›</a:t>
            </a:fld>
            <a:endParaRPr lang="en-US" altLang="en-US"/>
          </a:p>
        </p:txBody>
      </p:sp>
    </p:spTree>
    <p:extLst>
      <p:ext uri="{BB962C8B-B14F-4D97-AF65-F5344CB8AC3E}">
        <p14:creationId xmlns:p14="http://schemas.microsoft.com/office/powerpoint/2010/main" val="406923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3118DA-05B4-4D5C-8D4E-CE95C0DC1F95}" type="datetimeFigureOut">
              <a:rPr lang="en-US"/>
              <a:pPr>
                <a:defRPr/>
              </a:pPr>
              <a:t>6/23/2016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06C96-4AC8-4774-B9FC-DF95A2B42A31}" type="slidenum">
              <a:rPr lang="en-US" altLang="en-US"/>
              <a:pPr>
                <a:defRPr/>
              </a:pPr>
              <a:t>‹#›</a:t>
            </a:fld>
            <a:endParaRPr lang="en-US" altLang="en-US"/>
          </a:p>
        </p:txBody>
      </p:sp>
    </p:spTree>
    <p:extLst>
      <p:ext uri="{BB962C8B-B14F-4D97-AF65-F5344CB8AC3E}">
        <p14:creationId xmlns:p14="http://schemas.microsoft.com/office/powerpoint/2010/main" val="402112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107A95-59DE-494C-8B41-F4690AEC0637}" type="datetimeFigureOut">
              <a:rPr lang="en-US"/>
              <a:pPr>
                <a:defRPr/>
              </a:pPr>
              <a:t>6/23/2016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B533A8-20A4-4C3C-9C7A-D47345411086}" type="slidenum">
              <a:rPr lang="en-US" altLang="en-US"/>
              <a:pPr>
                <a:defRPr/>
              </a:pPr>
              <a:t>‹#›</a:t>
            </a:fld>
            <a:endParaRPr lang="en-US" altLang="en-US"/>
          </a:p>
        </p:txBody>
      </p:sp>
    </p:spTree>
    <p:extLst>
      <p:ext uri="{BB962C8B-B14F-4D97-AF65-F5344CB8AC3E}">
        <p14:creationId xmlns:p14="http://schemas.microsoft.com/office/powerpoint/2010/main" val="230513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7972F8-6936-4FF2-9885-4BB183F084AD}" type="datetimeFigureOut">
              <a:rPr lang="en-US"/>
              <a:pPr>
                <a:defRPr/>
              </a:pPr>
              <a:t>6/23/2016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A5ADB7-C3E1-4A2A-9F53-E717716F282B}" type="slidenum">
              <a:rPr lang="en-US" altLang="en-US"/>
              <a:pPr>
                <a:defRPr/>
              </a:pPr>
              <a:t>‹#›</a:t>
            </a:fld>
            <a:endParaRPr lang="en-US" altLang="en-US"/>
          </a:p>
        </p:txBody>
      </p:sp>
    </p:spTree>
    <p:extLst>
      <p:ext uri="{BB962C8B-B14F-4D97-AF65-F5344CB8AC3E}">
        <p14:creationId xmlns:p14="http://schemas.microsoft.com/office/powerpoint/2010/main" val="341253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53FA19-4F1B-4E2D-94D4-AE0A18D042DB}" type="datetimeFigureOut">
              <a:rPr lang="en-US"/>
              <a:pPr>
                <a:defRPr/>
              </a:pPr>
              <a:t>6/23/2016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7B197-0BBD-4E38-A1AE-6705C89CEA42}" type="slidenum">
              <a:rPr lang="en-US" altLang="en-US"/>
              <a:pPr>
                <a:defRPr/>
              </a:pPr>
              <a:t>‹#›</a:t>
            </a:fld>
            <a:endParaRPr lang="en-US" altLang="en-US"/>
          </a:p>
        </p:txBody>
      </p:sp>
    </p:spTree>
    <p:extLst>
      <p:ext uri="{BB962C8B-B14F-4D97-AF65-F5344CB8AC3E}">
        <p14:creationId xmlns:p14="http://schemas.microsoft.com/office/powerpoint/2010/main" val="414901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ABB58C-24C8-4237-9D8A-142965B222DC}" type="datetimeFigureOut">
              <a:rPr lang="en-US"/>
              <a:pPr>
                <a:defRPr/>
              </a:pPr>
              <a:t>6/23/2016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49BC3D-63EF-4533-A1C3-E88816E0FE09}" type="slidenum">
              <a:rPr lang="en-US" altLang="en-US"/>
              <a:pPr>
                <a:defRPr/>
              </a:pPr>
              <a:t>‹#›</a:t>
            </a:fld>
            <a:endParaRPr lang="en-US" altLang="en-US"/>
          </a:p>
        </p:txBody>
      </p:sp>
    </p:spTree>
    <p:extLst>
      <p:ext uri="{BB962C8B-B14F-4D97-AF65-F5344CB8AC3E}">
        <p14:creationId xmlns:p14="http://schemas.microsoft.com/office/powerpoint/2010/main" val="19651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F8EE85-56BF-4ACF-8731-B54BD2FC3BDA}" type="datetimeFigureOut">
              <a:rPr lang="en-US"/>
              <a:pPr>
                <a:defRPr/>
              </a:pPr>
              <a:t>6/23/2016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D52516-27D5-4D8A-9BC5-4CD618BEF3A3}" type="slidenum">
              <a:rPr lang="en-US" altLang="en-US"/>
              <a:pPr>
                <a:defRPr/>
              </a:pPr>
              <a:t>‹#›</a:t>
            </a:fld>
            <a:endParaRPr lang="en-US" altLang="en-US"/>
          </a:p>
        </p:txBody>
      </p:sp>
    </p:spTree>
    <p:extLst>
      <p:ext uri="{BB962C8B-B14F-4D97-AF65-F5344CB8AC3E}">
        <p14:creationId xmlns:p14="http://schemas.microsoft.com/office/powerpoint/2010/main" val="308788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49F844-2738-4024-9EEC-CCA52F481296}" type="datetimeFigureOut">
              <a:rPr lang="en-US"/>
              <a:pPr>
                <a:defRPr/>
              </a:pPr>
              <a:t>6/23/2016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7F0BBC-9F7A-43BA-BEFB-32F61A58D9B8}" type="slidenum">
              <a:rPr lang="en-US" altLang="en-US"/>
              <a:pPr>
                <a:defRPr/>
              </a:pPr>
              <a:t>‹#›</a:t>
            </a:fld>
            <a:endParaRPr lang="en-US" altLang="en-US"/>
          </a:p>
        </p:txBody>
      </p:sp>
    </p:spTree>
    <p:extLst>
      <p:ext uri="{BB962C8B-B14F-4D97-AF65-F5344CB8AC3E}">
        <p14:creationId xmlns:p14="http://schemas.microsoft.com/office/powerpoint/2010/main" val="28880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7595C9-1B95-4984-883F-5693D8B10DE6}" type="datetimeFigureOut">
              <a:rPr lang="en-US"/>
              <a:pPr>
                <a:defRPr/>
              </a:pPr>
              <a:t>6/23/2016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D785FC-895A-489E-8E9B-BA30A8C6EEDD}" type="slidenum">
              <a:rPr lang="en-US" altLang="en-US"/>
              <a:pPr>
                <a:defRPr/>
              </a:pPr>
              <a:t>‹#›</a:t>
            </a:fld>
            <a:endParaRPr lang="en-US" altLang="en-US"/>
          </a:p>
        </p:txBody>
      </p:sp>
    </p:spTree>
    <p:extLst>
      <p:ext uri="{BB962C8B-B14F-4D97-AF65-F5344CB8AC3E}">
        <p14:creationId xmlns:p14="http://schemas.microsoft.com/office/powerpoint/2010/main" val="27688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8F23A1-206A-4D94-A8F9-1AB1CE5EC919}" type="datetimeFigureOut">
              <a:rPr lang="en-US"/>
              <a:pPr>
                <a:defRPr/>
              </a:pPr>
              <a:t>6/23/2016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4C29FA-6056-4E13-B4BB-1812D6598F47}" type="slidenum">
              <a:rPr lang="en-US" altLang="en-US"/>
              <a:pPr>
                <a:defRPr/>
              </a:pPr>
              <a:t>‹#›</a:t>
            </a:fld>
            <a:endParaRPr lang="en-US" altLang="en-US"/>
          </a:p>
        </p:txBody>
      </p:sp>
    </p:spTree>
    <p:extLst>
      <p:ext uri="{BB962C8B-B14F-4D97-AF65-F5344CB8AC3E}">
        <p14:creationId xmlns:p14="http://schemas.microsoft.com/office/powerpoint/2010/main" val="96009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74813F-A464-4255-B5CC-347BF036D5D1}" type="datetimeFigureOut">
              <a:rPr lang="en-US"/>
              <a:pPr>
                <a:defRPr/>
              </a:pPr>
              <a:t>6/23/2016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D982F2-18AB-4F5A-9627-C198365D1CE6}" type="slidenum">
              <a:rPr lang="en-US" altLang="en-US"/>
              <a:pPr>
                <a:defRPr/>
              </a:pPr>
              <a:t>‹#›</a:t>
            </a:fld>
            <a:endParaRPr lang="en-US" altLang="en-US"/>
          </a:p>
        </p:txBody>
      </p:sp>
    </p:spTree>
    <p:extLst>
      <p:ext uri="{BB962C8B-B14F-4D97-AF65-F5344CB8AC3E}">
        <p14:creationId xmlns:p14="http://schemas.microsoft.com/office/powerpoint/2010/main" val="265995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ACE9B7C-267D-408F-8B72-AE4ED244BA13}" type="datetimeFigureOut">
              <a:rPr lang="en-US"/>
              <a:pPr>
                <a:defRPr/>
              </a:pPr>
              <a:t>6/23/2016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CFA44895-DEB2-4670-B439-4FE6C71E0E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Water_potential#cite_note-1"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rdsofseabrookisland.org/images/Pelecaniformes/brown-pelican/e08x-pelicans_shag.jpg"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1/18/Bluefin-big.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2.bp.blogspot.com/_56ny-XFVozg/TJM7pbGPoCI/AAAAAAAAAGE/E_xrtVIda_A/s1600/38.jpg" TargetMode="External"/><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cas.vanderbilt.edu/bioimages/image/q/quru--lfsun13132.htm" TargetMode="External"/><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Y-BiwEnGMRd48M&amp;tbnid=Uho_QFrt4h7UqM:&amp;ved=0CAUQjRw&amp;url=http://www.stxmaps.com/go/wahoo.html&amp;ei=9nTZUoeLOcaLkAewjYHQBg&amp;bvm=bv.59568121,d.eW0&amp;psig=AFQjCNHSHeaxHanjyR7OuFmLJPuGNTWw1w&amp;ust=1390069358299828"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cactus-art.biz/schede/SULCOREBUTIA/Sulcorebutia_gerosenilis/Sulcorebutia_gerosenilis_KK2005_flowers.jpg" TargetMode="Externa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dartmouth.edu/~robertcox/costs_files/Cox%20%26%20Calsbeek%202010%20Evolution_1.pdf" TargetMode="External"/><Relationship Id="rId1" Type="http://schemas.openxmlformats.org/officeDocument/2006/relationships/slideLayout" Target="../slideLayouts/slideLayout7.xml"/><Relationship Id="rId6" Type="http://schemas.openxmlformats.org/officeDocument/2006/relationships/image" Target="../media/image72.emf"/><Relationship Id="rId5" Type="http://schemas.openxmlformats.org/officeDocument/2006/relationships/image" Target="../media/image71.png"/><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en.wikipedia.org/wiki/Aluminium" TargetMode="External"/><Relationship Id="rId7" Type="http://schemas.openxmlformats.org/officeDocument/2006/relationships/hyperlink" Target="http://en.wikipedia.org/wiki/Calcium" TargetMode="External"/><Relationship Id="rId2" Type="http://schemas.openxmlformats.org/officeDocument/2006/relationships/hyperlink" Target="http://en.wikipedia.org/wiki/Potassium" TargetMode="External"/><Relationship Id="rId1" Type="http://schemas.openxmlformats.org/officeDocument/2006/relationships/slideLayout" Target="../slideLayouts/slideLayout7.xml"/><Relationship Id="rId6" Type="http://schemas.openxmlformats.org/officeDocument/2006/relationships/hyperlink" Target="http://en.wikipedia.org/wiki/Sodium" TargetMode="External"/><Relationship Id="rId5" Type="http://schemas.openxmlformats.org/officeDocument/2006/relationships/hyperlink" Target="http://en.wikipedia.org/wiki/Oxygen" TargetMode="External"/><Relationship Id="rId4" Type="http://schemas.openxmlformats.org/officeDocument/2006/relationships/hyperlink" Target="http://en.wikipedia.org/wiki/Silicon"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www.nature.com/nature/journal/v428/n6979/abs/nature02367.html" TargetMode="External"/><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7315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eaLnBrk="1" fontAlgn="auto" hangingPunct="1">
              <a:spcBef>
                <a:spcPts val="0"/>
              </a:spcBef>
              <a:spcAft>
                <a:spcPts val="0"/>
              </a:spcAft>
              <a:defRPr/>
            </a:pPr>
            <a:endParaRPr lang="en-US" dirty="0">
              <a:latin typeface="+mn-lt"/>
            </a:endParaRPr>
          </a:p>
        </p:txBody>
      </p:sp>
      <p:pic>
        <p:nvPicPr>
          <p:cNvPr id="2051" name="Picture 2" descr="http://static.howstuffworks.com/gif/desert-survival-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0"/>
            <a:ext cx="29654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knittingunderwater.files.wordpress.com/2007/12/copy-of-snowy-lake-lou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6800"/>
            <a:ext cx="38385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685800" y="21336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Property: </a:t>
            </a:r>
            <a:r>
              <a:rPr lang="en-US" altLang="en-US" sz="1800">
                <a:latin typeface="Arial" panose="020B0604020202020204" pitchFamily="34" charset="0"/>
              </a:rPr>
              <a:t>Takes a large change in E to change temp and state… so water is a stable internal and external environment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315200" cy="4524375"/>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marL="400050" indent="-400050" eaLnBrk="1" fontAlgn="auto" hangingPunct="1">
              <a:spcBef>
                <a:spcPts val="0"/>
              </a:spcBef>
              <a:spcAft>
                <a:spcPts val="0"/>
              </a:spcAft>
              <a:defRPr/>
            </a:pPr>
            <a:r>
              <a:rPr lang="en-US" b="1" dirty="0">
                <a:solidFill>
                  <a:srgbClr val="00B0F0"/>
                </a:solidFill>
                <a:latin typeface="+mn-lt"/>
              </a:rPr>
              <a:t>	2. Density and Viscosity</a:t>
            </a:r>
          </a:p>
          <a:p>
            <a:pPr marL="400050" indent="-400050" eaLnBrk="1" fontAlgn="auto" hangingPunct="1">
              <a:spcBef>
                <a:spcPts val="0"/>
              </a:spcBef>
              <a:spcAft>
                <a:spcPts val="0"/>
              </a:spcAft>
              <a:defRPr/>
            </a:pPr>
            <a:r>
              <a:rPr lang="en-US" b="1" dirty="0">
                <a:solidFill>
                  <a:srgbClr val="00B0F0"/>
                </a:solidFill>
                <a:latin typeface="+mn-lt"/>
              </a:rPr>
              <a:t>	3. Universal Solvent</a:t>
            </a:r>
          </a:p>
          <a:p>
            <a:pPr marL="400050" indent="-400050" eaLnBrk="1" fontAlgn="auto" hangingPunct="1">
              <a:spcBef>
                <a:spcPts val="0"/>
              </a:spcBef>
              <a:spcAft>
                <a:spcPts val="0"/>
              </a:spcAft>
              <a:defRPr/>
            </a:pPr>
            <a:r>
              <a:rPr lang="en-US" b="1" dirty="0">
                <a:solidFill>
                  <a:srgbClr val="00B0F0"/>
                </a:solidFill>
                <a:latin typeface="+mn-lt"/>
              </a:rPr>
              <a:t>	4. Water Dissociates</a:t>
            </a:r>
          </a:p>
          <a:p>
            <a:pPr marL="400050" indent="-400050" eaLnBrk="1" fontAlgn="auto" hangingPunct="1">
              <a:spcBef>
                <a:spcPts val="0"/>
              </a:spcBef>
              <a:spcAft>
                <a:spcPts val="0"/>
              </a:spcAft>
              <a:defRPr/>
            </a:pPr>
            <a:r>
              <a:rPr lang="en-US" b="1" dirty="0">
                <a:solidFill>
                  <a:srgbClr val="00B0F0"/>
                </a:solidFill>
                <a:latin typeface="+mn-lt"/>
              </a:rPr>
              <a:t>	5. Water is Adhesive and Cohesive</a:t>
            </a:r>
          </a:p>
          <a:p>
            <a:pPr marL="400050" indent="-400050" eaLnBrk="1" fontAlgn="auto" hangingPunct="1">
              <a:spcBef>
                <a:spcPts val="0"/>
              </a:spcBef>
              <a:spcAft>
                <a:spcPts val="0"/>
              </a:spcAft>
              <a:defRPr/>
            </a:pPr>
            <a:r>
              <a:rPr lang="en-US" b="1" dirty="0">
                <a:solidFill>
                  <a:srgbClr val="00B0F0"/>
                </a:solidFill>
                <a:latin typeface="+mn-lt"/>
              </a:rPr>
              <a:t>	6. Water Potential</a:t>
            </a:r>
          </a:p>
          <a:p>
            <a:pPr marL="400050" indent="-400050" eaLnBrk="1" fontAlgn="auto" hangingPunct="1">
              <a:spcBef>
                <a:spcPts val="0"/>
              </a:spcBef>
              <a:spcAft>
                <a:spcPts val="0"/>
              </a:spcAft>
              <a:defRPr/>
            </a:pPr>
            <a:r>
              <a:rPr lang="en-US" b="1" dirty="0">
                <a:solidFill>
                  <a:srgbClr val="00B0F0"/>
                </a:solidFill>
                <a:latin typeface="+mn-lt"/>
              </a:rPr>
              <a:t>		 - mechanical pressure (+)</a:t>
            </a:r>
          </a:p>
          <a:p>
            <a:pPr marL="400050" indent="-400050" eaLnBrk="1" fontAlgn="auto" hangingPunct="1">
              <a:spcBef>
                <a:spcPts val="0"/>
              </a:spcBef>
              <a:spcAft>
                <a:spcPts val="0"/>
              </a:spcAft>
              <a:defRPr/>
            </a:pPr>
            <a:r>
              <a:rPr lang="en-US" b="1" dirty="0">
                <a:solidFill>
                  <a:srgbClr val="00B0F0"/>
                </a:solidFill>
                <a:latin typeface="+mn-lt"/>
              </a:rPr>
              <a:t>		 - gravitational pressure (+)</a:t>
            </a:r>
          </a:p>
          <a:p>
            <a:pPr marL="400050" indent="-400050" eaLnBrk="1" fontAlgn="auto" hangingPunct="1">
              <a:spcBef>
                <a:spcPts val="0"/>
              </a:spcBef>
              <a:spcAft>
                <a:spcPts val="0"/>
              </a:spcAft>
              <a:defRPr/>
            </a:pPr>
            <a:r>
              <a:rPr lang="en-US" b="1" dirty="0">
                <a:solidFill>
                  <a:srgbClr val="00B0F0"/>
                </a:solidFill>
                <a:latin typeface="+mn-lt"/>
              </a:rPr>
              <a:t>		 - humidity pressure (+)</a:t>
            </a:r>
          </a:p>
          <a:p>
            <a:pPr marL="400050" indent="-400050" eaLnBrk="1" fontAlgn="auto" hangingPunct="1">
              <a:spcBef>
                <a:spcPts val="0"/>
              </a:spcBef>
              <a:spcAft>
                <a:spcPts val="0"/>
              </a:spcAft>
              <a:defRPr/>
            </a:pPr>
            <a:r>
              <a:rPr lang="en-US" b="1" dirty="0">
                <a:solidFill>
                  <a:srgbClr val="00B0F0"/>
                </a:solidFill>
                <a:latin typeface="+mn-lt"/>
              </a:rPr>
              <a:t>		 - solute/osmotic pressure (-)</a:t>
            </a:r>
          </a:p>
          <a:p>
            <a:pPr marL="400050" indent="-400050" eaLnBrk="1" fontAlgn="auto" hangingPunct="1">
              <a:spcBef>
                <a:spcPts val="0"/>
              </a:spcBef>
              <a:spcAft>
                <a:spcPts val="0"/>
              </a:spcAft>
              <a:defRPr/>
            </a:pPr>
            <a:r>
              <a:rPr lang="en-US" b="1" dirty="0">
                <a:solidFill>
                  <a:srgbClr val="00B0F0"/>
                </a:solidFill>
                <a:latin typeface="+mn-lt"/>
              </a:rPr>
              <a:t>		 - matrix adhesion effects (-)</a:t>
            </a:r>
          </a:p>
          <a:p>
            <a:pPr eaLnBrk="1" fontAlgn="auto" hangingPunct="1">
              <a:spcBef>
                <a:spcPts val="0"/>
              </a:spcBef>
              <a:spcAft>
                <a:spcPts val="0"/>
              </a:spcAft>
              <a:defRPr/>
            </a:pPr>
            <a:endParaRPr lang="en-US" dirty="0">
              <a:latin typeface="+mn-lt"/>
            </a:endParaRPr>
          </a:p>
        </p:txBody>
      </p:sp>
      <p:pic>
        <p:nvPicPr>
          <p:cNvPr id="11267" name="Picture 2" descr="C:\Documents and Settings\wworthen\My Documents\My Pictures\Courses\ecology\New Folder\chapter2\ch02\figure_02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71600"/>
            <a:ext cx="44878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  </a:t>
            </a:r>
            <a:r>
              <a:rPr lang="en-US" altLang="en-US" sz="1200" baseline="30000">
                <a:latin typeface="Arial" panose="020B0604020202020204" pitchFamily="34" charset="0"/>
                <a:hlinkClick r:id="rId3"/>
              </a:rPr>
              <a:t>[</a:t>
            </a:r>
            <a:r>
              <a:rPr lang="en-US" altLang="en-US" sz="1800" baseline="30000">
                <a:latin typeface="Arial" panose="020B0604020202020204" pitchFamily="34" charset="0"/>
                <a:hlinkClick r:id="rId3"/>
              </a:rPr>
              <a:t>1]</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315200" cy="3416300"/>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marL="400050" indent="-400050" eaLnBrk="1" fontAlgn="auto" hangingPunct="1">
              <a:spcBef>
                <a:spcPts val="0"/>
              </a:spcBef>
              <a:spcAft>
                <a:spcPts val="0"/>
              </a:spcAft>
              <a:defRPr/>
            </a:pPr>
            <a:r>
              <a:rPr lang="en-US" b="1" dirty="0">
                <a:solidFill>
                  <a:srgbClr val="00B0F0"/>
                </a:solidFill>
                <a:latin typeface="+mn-lt"/>
              </a:rPr>
              <a:t>	2. Density and Viscosity</a:t>
            </a:r>
          </a:p>
          <a:p>
            <a:pPr marL="400050" indent="-400050" eaLnBrk="1" fontAlgn="auto" hangingPunct="1">
              <a:spcBef>
                <a:spcPts val="0"/>
              </a:spcBef>
              <a:spcAft>
                <a:spcPts val="0"/>
              </a:spcAft>
              <a:defRPr/>
            </a:pPr>
            <a:r>
              <a:rPr lang="en-US" b="1" dirty="0">
                <a:solidFill>
                  <a:srgbClr val="00B0F0"/>
                </a:solidFill>
                <a:latin typeface="+mn-lt"/>
              </a:rPr>
              <a:t>	3. Universal Solvent</a:t>
            </a:r>
          </a:p>
          <a:p>
            <a:pPr marL="400050" indent="-400050" eaLnBrk="1" fontAlgn="auto" hangingPunct="1">
              <a:spcBef>
                <a:spcPts val="0"/>
              </a:spcBef>
              <a:spcAft>
                <a:spcPts val="0"/>
              </a:spcAft>
              <a:defRPr/>
            </a:pPr>
            <a:r>
              <a:rPr lang="en-US" b="1" dirty="0">
                <a:solidFill>
                  <a:srgbClr val="00B0F0"/>
                </a:solidFill>
                <a:latin typeface="+mn-lt"/>
              </a:rPr>
              <a:t>	4. Water Dissociates</a:t>
            </a:r>
          </a:p>
          <a:p>
            <a:pPr marL="400050" indent="-400050" eaLnBrk="1" fontAlgn="auto" hangingPunct="1">
              <a:spcBef>
                <a:spcPts val="0"/>
              </a:spcBef>
              <a:spcAft>
                <a:spcPts val="0"/>
              </a:spcAft>
              <a:defRPr/>
            </a:pPr>
            <a:r>
              <a:rPr lang="en-US" b="1" dirty="0">
                <a:solidFill>
                  <a:srgbClr val="00B0F0"/>
                </a:solidFill>
                <a:latin typeface="+mn-lt"/>
              </a:rPr>
              <a:t>	5. Water is Adhesive and Cohesive</a:t>
            </a:r>
          </a:p>
          <a:p>
            <a:pPr marL="400050" indent="-400050" eaLnBrk="1" fontAlgn="auto" hangingPunct="1">
              <a:spcBef>
                <a:spcPts val="0"/>
              </a:spcBef>
              <a:spcAft>
                <a:spcPts val="0"/>
              </a:spcAft>
              <a:defRPr/>
            </a:pPr>
            <a:r>
              <a:rPr lang="en-US" b="1" dirty="0">
                <a:solidFill>
                  <a:srgbClr val="00B0F0"/>
                </a:solidFill>
                <a:latin typeface="+mn-lt"/>
              </a:rPr>
              <a:t>	6. Water Potential</a:t>
            </a:r>
          </a:p>
          <a:p>
            <a:pPr marL="400050" indent="-400050" eaLnBrk="1" fontAlgn="auto" hangingPunct="1">
              <a:spcBef>
                <a:spcPts val="0"/>
              </a:spcBef>
              <a:spcAft>
                <a:spcPts val="0"/>
              </a:spcAft>
              <a:defRPr/>
            </a:pPr>
            <a:r>
              <a:rPr lang="en-US" b="1" dirty="0">
                <a:solidFill>
                  <a:srgbClr val="00B0F0"/>
                </a:solidFill>
                <a:latin typeface="+mn-lt"/>
              </a:rPr>
              <a:t>	7. Plants</a:t>
            </a:r>
          </a:p>
          <a:p>
            <a:pPr eaLnBrk="1" fontAlgn="auto" hangingPunct="1">
              <a:spcBef>
                <a:spcPts val="0"/>
              </a:spcBef>
              <a:spcAft>
                <a:spcPts val="0"/>
              </a:spcAft>
              <a:defRPr/>
            </a:pPr>
            <a:endParaRPr lang="en-US" dirty="0">
              <a:latin typeface="+mn-lt"/>
            </a:endParaRPr>
          </a:p>
        </p:txBody>
      </p:sp>
      <p:pic>
        <p:nvPicPr>
          <p:cNvPr id="12291" name="Picture 5" descr="http://www.bio.miami.edu/dana/pix/xylem_sap_asc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58825"/>
            <a:ext cx="5230813"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315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00B0F0"/>
                </a:solidFill>
                <a:latin typeface="+mn-lt"/>
              </a:rPr>
              <a:t>	7. Plants</a:t>
            </a:r>
          </a:p>
          <a:p>
            <a:pPr eaLnBrk="1" fontAlgn="auto" hangingPunct="1">
              <a:spcBef>
                <a:spcPts val="0"/>
              </a:spcBef>
              <a:spcAft>
                <a:spcPts val="0"/>
              </a:spcAft>
              <a:defRPr/>
            </a:pPr>
            <a:endParaRPr lang="en-US" dirty="0">
              <a:latin typeface="+mn-lt"/>
            </a:endParaRPr>
          </a:p>
        </p:txBody>
      </p:sp>
      <p:pic>
        <p:nvPicPr>
          <p:cNvPr id="13315" name="Picture 2" descr="mineral absobtion in r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3788"/>
            <a:ext cx="2362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p:cNvSpPr txBox="1">
            <a:spLocks noChangeArrowheads="1"/>
          </p:cNvSpPr>
          <p:nvPr/>
        </p:nvSpPr>
        <p:spPr bwMode="auto">
          <a:xfrm>
            <a:off x="457200" y="17526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Water uptake by roots</a:t>
            </a:r>
          </a:p>
        </p:txBody>
      </p:sp>
      <p:sp>
        <p:nvSpPr>
          <p:cNvPr id="13317" name="TextBox 3"/>
          <p:cNvSpPr txBox="1">
            <a:spLocks noChangeArrowheads="1"/>
          </p:cNvSpPr>
          <p:nvPr/>
        </p:nvSpPr>
        <p:spPr bwMode="auto">
          <a:xfrm>
            <a:off x="3276600" y="259080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Plant use a H+ pump to actively transport H+ out of cell; this causes cation displacement of cations, that either diffuse into the cell or are actively transported into the cell…</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Increase solute concentration decreases water potential in cell</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Water moves in by osmosis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315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00B0F0"/>
                </a:solidFill>
                <a:latin typeface="+mn-lt"/>
              </a:rPr>
              <a:t>	7. Plants</a:t>
            </a:r>
          </a:p>
          <a:p>
            <a:pPr eaLnBrk="1" fontAlgn="auto" hangingPunct="1">
              <a:spcBef>
                <a:spcPts val="0"/>
              </a:spcBef>
              <a:spcAft>
                <a:spcPts val="0"/>
              </a:spcAft>
              <a:defRPr/>
            </a:pPr>
            <a:endParaRPr lang="en-US" dirty="0">
              <a:latin typeface="+mn-lt"/>
            </a:endParaRPr>
          </a:p>
        </p:txBody>
      </p:sp>
      <p:pic>
        <p:nvPicPr>
          <p:cNvPr id="14339" name="Picture 2" descr="mineral absobtion in r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3788"/>
            <a:ext cx="2362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apoplastic path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19600"/>
            <a:ext cx="4324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457200" y="17526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Water uptake by roots</a:t>
            </a:r>
          </a:p>
        </p:txBody>
      </p:sp>
      <p:sp>
        <p:nvSpPr>
          <p:cNvPr id="14342" name="TextBox 3"/>
          <p:cNvSpPr txBox="1">
            <a:spLocks noChangeArrowheads="1"/>
          </p:cNvSpPr>
          <p:nvPr/>
        </p:nvSpPr>
        <p:spPr bwMode="auto">
          <a:xfrm>
            <a:off x="2743200" y="28448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Water is transported between root cells through plasmodesmata – cytoplasmic connection through cell walls.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315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00B0F0"/>
                </a:solidFill>
                <a:latin typeface="+mn-lt"/>
              </a:rPr>
              <a:t>	7. Plants</a:t>
            </a:r>
          </a:p>
          <a:p>
            <a:pPr eaLnBrk="1" fontAlgn="auto" hangingPunct="1">
              <a:spcBef>
                <a:spcPts val="0"/>
              </a:spcBef>
              <a:spcAft>
                <a:spcPts val="0"/>
              </a:spcAft>
              <a:defRPr/>
            </a:pPr>
            <a:endParaRPr lang="en-US" dirty="0">
              <a:latin typeface="+mn-lt"/>
            </a:endParaRPr>
          </a:p>
        </p:txBody>
      </p:sp>
      <p:pic>
        <p:nvPicPr>
          <p:cNvPr id="15363" name="Picture 7" descr="pericycle r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2132013"/>
            <a:ext cx="2636837"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mineral absobtion in r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3788"/>
            <a:ext cx="2362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apoplastic path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419600"/>
            <a:ext cx="4324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1"/>
          <p:cNvSpPr txBox="1">
            <a:spLocks noChangeArrowheads="1"/>
          </p:cNvSpPr>
          <p:nvPr/>
        </p:nvSpPr>
        <p:spPr bwMode="auto">
          <a:xfrm>
            <a:off x="457200" y="17526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Water uptake by roots</a:t>
            </a:r>
          </a:p>
        </p:txBody>
      </p:sp>
      <p:sp>
        <p:nvSpPr>
          <p:cNvPr id="15367" name="TextBox 3"/>
          <p:cNvSpPr txBox="1">
            <a:spLocks noChangeArrowheads="1"/>
          </p:cNvSpPr>
          <p:nvPr/>
        </p:nvSpPr>
        <p:spPr bwMode="auto">
          <a:xfrm>
            <a:off x="2819400" y="2363788"/>
            <a:ext cx="3486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Cl- ions are actively transported from endodermal cells (pericycle), and water follows into the xylem by osmosis.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315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00B0F0"/>
                </a:solidFill>
                <a:latin typeface="+mn-lt"/>
              </a:rPr>
              <a:t>	7. Plants</a:t>
            </a:r>
          </a:p>
          <a:p>
            <a:pPr eaLnBrk="1" fontAlgn="auto" hangingPunct="1">
              <a:spcBef>
                <a:spcPts val="0"/>
              </a:spcBef>
              <a:spcAft>
                <a:spcPts val="0"/>
              </a:spcAft>
              <a:defRPr/>
            </a:pPr>
            <a:endParaRPr lang="en-US" dirty="0">
              <a:latin typeface="+mn-lt"/>
            </a:endParaRPr>
          </a:p>
        </p:txBody>
      </p:sp>
      <p:pic>
        <p:nvPicPr>
          <p:cNvPr id="16387" name="Picture 5" descr="http://www.bio.miami.edu/dana/pix/xylem_sap_asc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388" y="758825"/>
            <a:ext cx="5000625"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cohesion 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3454400"/>
            <a:ext cx="3067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3886200" y="758825"/>
            <a:ext cx="0" cy="5946775"/>
          </a:xfrm>
          <a:prstGeom prst="line">
            <a:avLst/>
          </a:prstGeom>
        </p:spPr>
        <p:style>
          <a:lnRef idx="1">
            <a:schemeClr val="accent1"/>
          </a:lnRef>
          <a:fillRef idx="0">
            <a:schemeClr val="accent1"/>
          </a:fillRef>
          <a:effectRef idx="0">
            <a:schemeClr val="accent1"/>
          </a:effectRef>
          <a:fontRef idx="minor">
            <a:schemeClr val="tx1"/>
          </a:fontRef>
        </p:style>
      </p:cxnSp>
      <p:sp>
        <p:nvSpPr>
          <p:cNvPr id="16390" name="TextBox 6"/>
          <p:cNvSpPr txBox="1">
            <a:spLocks noChangeArrowheads="1"/>
          </p:cNvSpPr>
          <p:nvPr/>
        </p:nvSpPr>
        <p:spPr bwMode="auto">
          <a:xfrm>
            <a:off x="457200" y="17526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Transport in xylem</a:t>
            </a:r>
          </a:p>
        </p:txBody>
      </p:sp>
      <p:sp>
        <p:nvSpPr>
          <p:cNvPr id="16391" name="TextBox 4"/>
          <p:cNvSpPr txBox="1">
            <a:spLocks noChangeArrowheads="1"/>
          </p:cNvSpPr>
          <p:nvPr/>
        </p:nvSpPr>
        <p:spPr bwMode="auto">
          <a:xfrm>
            <a:off x="411163" y="2252663"/>
            <a:ext cx="31432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Facilitated by capillary action – the combined effects of cohesive and adhesive forces in small tube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315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00B0F0"/>
                </a:solidFill>
                <a:latin typeface="+mn-lt"/>
              </a:rPr>
              <a:t>	7. Plants</a:t>
            </a:r>
          </a:p>
          <a:p>
            <a:pPr eaLnBrk="1" fontAlgn="auto" hangingPunct="1">
              <a:spcBef>
                <a:spcPts val="0"/>
              </a:spcBef>
              <a:spcAft>
                <a:spcPts val="0"/>
              </a:spcAft>
              <a:defRPr/>
            </a:pPr>
            <a:endParaRPr lang="en-US" dirty="0">
              <a:latin typeface="+mn-lt"/>
            </a:endParaRPr>
          </a:p>
        </p:txBody>
      </p:sp>
      <p:sp>
        <p:nvSpPr>
          <p:cNvPr id="17411" name="TextBox 6"/>
          <p:cNvSpPr txBox="1">
            <a:spLocks noChangeArrowheads="1"/>
          </p:cNvSpPr>
          <p:nvPr/>
        </p:nvSpPr>
        <p:spPr bwMode="auto">
          <a:xfrm>
            <a:off x="457200" y="17526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Action in the leaf</a:t>
            </a:r>
          </a:p>
        </p:txBody>
      </p:sp>
      <p:sp>
        <p:nvSpPr>
          <p:cNvPr id="17412" name="TextBox 4"/>
          <p:cNvSpPr txBox="1">
            <a:spLocks noChangeArrowheads="1"/>
          </p:cNvSpPr>
          <p:nvPr/>
        </p:nvSpPr>
        <p:spPr bwMode="auto">
          <a:xfrm>
            <a:off x="2514600" y="1762125"/>
            <a:ext cx="31432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 – water flows into cells and vaporizes in spongy mesophyll</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b – vapor moves from substomal air space (b) out of leaf (c), drawing more water into substomatal space from xylem</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c- under dry conditions, guard cells shrivel, closing the stoma, reducing evaporative water loss</a:t>
            </a:r>
          </a:p>
        </p:txBody>
      </p:sp>
      <p:pic>
        <p:nvPicPr>
          <p:cNvPr id="17413" name="Picture 2" descr="evaporation from the 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38188"/>
            <a:ext cx="30670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C:\Documents and Settings\wworthen\My Documents\My Pictures\Courses\ecology\New Folder\chapter2\ch02\figure_02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2819400"/>
            <a:ext cx="19367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http://leavingbio.net/TRANSPORT%20OF%20MATERIALS%20IN%20A%20FLOWERING%20PLANT_files/image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4495800"/>
            <a:ext cx="32575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wworthen\My Documents\My Pictures\Courses\ecology\New Folder\chapter2\ch02\figure_02_1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381000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C:\Documents and Settings\wworthen\My Documents\My Pictures\Courses\ecology\New Folder\chapter2\ch02\figure_02_1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3276600"/>
            <a:ext cx="40354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wworthen\My Documents\My Pictures\Courses\ecology\New Folder\chapter2\ch02\figure_02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725" y="762000"/>
            <a:ext cx="61356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52400"/>
            <a:ext cx="7315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00B0F0"/>
                </a:solidFill>
                <a:latin typeface="+mn-lt"/>
              </a:rPr>
              <a:t>	8. Animals</a:t>
            </a: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304800" y="304800"/>
            <a:ext cx="769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Adaptations to the Physical Environment</a:t>
            </a:r>
            <a:endParaRPr lang="en-US" altLang="en-US" sz="1800"/>
          </a:p>
          <a:p>
            <a:pPr eaLnBrk="1" hangingPunct="1">
              <a:spcBef>
                <a:spcPct val="0"/>
              </a:spcBef>
              <a:buFontTx/>
              <a:buNone/>
            </a:pPr>
            <a:r>
              <a:rPr lang="en-US" altLang="en-US" sz="1800" b="1"/>
              <a:t> II.  Light</a:t>
            </a:r>
            <a:endParaRPr lang="en-US" altLang="en-US" sz="1800"/>
          </a:p>
          <a:p>
            <a:pPr eaLnBrk="1" hangingPunct="1">
              <a:spcBef>
                <a:spcPct val="0"/>
              </a:spcBef>
              <a:buFontTx/>
              <a:buNone/>
            </a:pPr>
            <a:r>
              <a:rPr lang="en-US" altLang="en-US" sz="1800" b="1">
                <a:solidFill>
                  <a:srgbClr val="FF0000"/>
                </a:solidFill>
              </a:rPr>
              <a:t>A. Properties and Adaptations</a:t>
            </a:r>
            <a:endParaRPr lang="en-US" altLang="en-US" sz="1800">
              <a:solidFill>
                <a:srgbClr val="FF0000"/>
              </a:solidFill>
            </a:endParaRPr>
          </a:p>
          <a:p>
            <a:pPr eaLnBrk="1" hangingPunct="1">
              <a:spcBef>
                <a:spcPct val="0"/>
              </a:spcBef>
              <a:buFontTx/>
              <a:buNone/>
            </a:pPr>
            <a:r>
              <a:rPr lang="en-US" altLang="en-US" sz="1800" b="1">
                <a:solidFill>
                  <a:srgbClr val="00B0F0"/>
                </a:solidFill>
              </a:rPr>
              <a:t>1.  Pigment Absorbances</a:t>
            </a:r>
            <a:endParaRPr lang="en-US" altLang="en-US" sz="1800">
              <a:solidFill>
                <a:srgbClr val="00B0F0"/>
              </a:solidFill>
            </a:endParaRPr>
          </a:p>
          <a:p>
            <a:pPr eaLnBrk="1" hangingPunct="1">
              <a:spcBef>
                <a:spcPct val="0"/>
              </a:spcBef>
              <a:buFontTx/>
              <a:buNone/>
            </a:pPr>
            <a:endParaRPr lang="en-US" altLang="en-US" sz="1800"/>
          </a:p>
        </p:txBody>
      </p:sp>
      <p:pic>
        <p:nvPicPr>
          <p:cNvPr id="20483" name="Picture 2" descr="figure_03_0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81200"/>
            <a:ext cx="379253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figure_03_04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09800"/>
            <a:ext cx="3167063"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7315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eaLnBrk="1" fontAlgn="auto" hangingPunct="1">
              <a:spcBef>
                <a:spcPts val="0"/>
              </a:spcBef>
              <a:spcAft>
                <a:spcPts val="0"/>
              </a:spcAft>
              <a:defRPr/>
            </a:pPr>
            <a:endParaRPr lang="en-US" dirty="0">
              <a:latin typeface="+mn-lt"/>
            </a:endParaRPr>
          </a:p>
        </p:txBody>
      </p:sp>
      <p:sp>
        <p:nvSpPr>
          <p:cNvPr id="3075" name="TextBox 1"/>
          <p:cNvSpPr txBox="1">
            <a:spLocks noChangeArrowheads="1"/>
          </p:cNvSpPr>
          <p:nvPr/>
        </p:nvSpPr>
        <p:spPr bwMode="auto">
          <a:xfrm>
            <a:off x="685800" y="2133600"/>
            <a:ext cx="4038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Property: </a:t>
            </a:r>
            <a:r>
              <a:rPr lang="en-US" altLang="en-US" sz="1800">
                <a:latin typeface="Arial" panose="020B0604020202020204" pitchFamily="34" charset="0"/>
              </a:rPr>
              <a:t>Takes a large change in E to change temp and state… so water is a stable internal and external environment, </a:t>
            </a:r>
            <a:r>
              <a:rPr lang="en-US" altLang="en-US" sz="1800">
                <a:solidFill>
                  <a:srgbClr val="FF0000"/>
                </a:solidFill>
                <a:latin typeface="Arial" panose="020B0604020202020204" pitchFamily="34" charset="0"/>
              </a:rPr>
              <a:t>and evaporation cools surfaces</a:t>
            </a:r>
          </a:p>
        </p:txBody>
      </p:sp>
      <p:pic>
        <p:nvPicPr>
          <p:cNvPr id="3076" name="Picture 2" descr="Australian Pelic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3505200"/>
            <a:ext cx="428783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403225"/>
            <a:ext cx="428783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excessive panting in do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752850"/>
            <a:ext cx="40576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04800" y="304800"/>
            <a:ext cx="769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Adaptations to the Physical Environment</a:t>
            </a:r>
            <a:endParaRPr lang="en-US" altLang="en-US" sz="1800"/>
          </a:p>
          <a:p>
            <a:pPr eaLnBrk="1" hangingPunct="1">
              <a:spcBef>
                <a:spcPct val="0"/>
              </a:spcBef>
              <a:buFontTx/>
              <a:buNone/>
            </a:pPr>
            <a:r>
              <a:rPr lang="en-US" altLang="en-US" sz="1800" b="1"/>
              <a:t> II.  Light</a:t>
            </a:r>
            <a:endParaRPr lang="en-US" altLang="en-US" sz="1800"/>
          </a:p>
          <a:p>
            <a:pPr eaLnBrk="1" hangingPunct="1">
              <a:spcBef>
                <a:spcPct val="0"/>
              </a:spcBef>
              <a:buFontTx/>
              <a:buNone/>
            </a:pPr>
            <a:r>
              <a:rPr lang="en-US" altLang="en-US" sz="1800" b="1">
                <a:solidFill>
                  <a:srgbClr val="FF0000"/>
                </a:solidFill>
              </a:rPr>
              <a:t>A. Properties and Adaptations</a:t>
            </a:r>
            <a:endParaRPr lang="en-US" altLang="en-US" sz="1800">
              <a:solidFill>
                <a:srgbClr val="FF0000"/>
              </a:solidFill>
            </a:endParaRPr>
          </a:p>
          <a:p>
            <a:pPr eaLnBrk="1" hangingPunct="1">
              <a:spcBef>
                <a:spcPct val="0"/>
              </a:spcBef>
              <a:buFontTx/>
              <a:buNone/>
            </a:pPr>
            <a:r>
              <a:rPr lang="en-US" altLang="en-US" sz="1800" b="1">
                <a:solidFill>
                  <a:srgbClr val="00B0F0"/>
                </a:solidFill>
              </a:rPr>
              <a:t>1.  Pigment Absorbances</a:t>
            </a:r>
            <a:endParaRPr lang="en-US" altLang="en-US" sz="1800">
              <a:solidFill>
                <a:srgbClr val="00B0F0"/>
              </a:solidFill>
            </a:endParaRPr>
          </a:p>
          <a:p>
            <a:pPr eaLnBrk="1" hangingPunct="1">
              <a:spcBef>
                <a:spcPct val="0"/>
              </a:spcBef>
              <a:buFontTx/>
              <a:buNone/>
            </a:pPr>
            <a:endParaRPr lang="en-US" altLang="en-US" sz="1800"/>
          </a:p>
        </p:txBody>
      </p:sp>
      <p:pic>
        <p:nvPicPr>
          <p:cNvPr id="21507" name="Picture 3" descr="figure_03_04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209800"/>
            <a:ext cx="3167063"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gakuranman.com/eng/wp-content/uploads/light_penetration_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4800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304800" y="304800"/>
            <a:ext cx="769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Adaptations to the Physical Environment</a:t>
            </a:r>
            <a:endParaRPr lang="en-US" altLang="en-US" sz="1800"/>
          </a:p>
          <a:p>
            <a:pPr eaLnBrk="1" hangingPunct="1">
              <a:spcBef>
                <a:spcPct val="0"/>
              </a:spcBef>
              <a:buFontTx/>
              <a:buNone/>
            </a:pPr>
            <a:r>
              <a:rPr lang="en-US" altLang="en-US" sz="1800" b="1"/>
              <a:t> II.  Light</a:t>
            </a:r>
            <a:endParaRPr lang="en-US" altLang="en-US" sz="1800"/>
          </a:p>
          <a:p>
            <a:pPr eaLnBrk="1" hangingPunct="1">
              <a:spcBef>
                <a:spcPct val="0"/>
              </a:spcBef>
              <a:buFontTx/>
              <a:buNone/>
            </a:pPr>
            <a:r>
              <a:rPr lang="en-US" altLang="en-US" sz="1800" b="1">
                <a:solidFill>
                  <a:srgbClr val="FF0000"/>
                </a:solidFill>
              </a:rPr>
              <a:t>A. Properties and Adaptations</a:t>
            </a:r>
            <a:endParaRPr lang="en-US" altLang="en-US" sz="1800">
              <a:solidFill>
                <a:srgbClr val="FF0000"/>
              </a:solidFill>
            </a:endParaRPr>
          </a:p>
          <a:p>
            <a:pPr eaLnBrk="1" hangingPunct="1">
              <a:spcBef>
                <a:spcPct val="0"/>
              </a:spcBef>
              <a:buFontTx/>
              <a:buNone/>
            </a:pPr>
            <a:r>
              <a:rPr lang="en-US" altLang="en-US" sz="1800" b="1">
                <a:solidFill>
                  <a:srgbClr val="00B0F0"/>
                </a:solidFill>
              </a:rPr>
              <a:t>2. C3 Photosynthesis</a:t>
            </a:r>
            <a:endParaRPr lang="en-US" altLang="en-US" sz="1800">
              <a:solidFill>
                <a:srgbClr val="00B0F0"/>
              </a:solidFill>
            </a:endParaRP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5638800" y="4572000"/>
            <a:ext cx="99060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55" name="TextBox 4"/>
          <p:cNvSpPr txBox="1">
            <a:spLocks noChangeArrowheads="1"/>
          </p:cNvSpPr>
          <p:nvPr/>
        </p:nvSpPr>
        <p:spPr bwMode="auto">
          <a:xfrm>
            <a:off x="5867400" y="4572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PS I</a:t>
            </a:r>
          </a:p>
        </p:txBody>
      </p:sp>
      <p:sp>
        <p:nvSpPr>
          <p:cNvPr id="8" name="Oval 7"/>
          <p:cNvSpPr/>
          <p:nvPr/>
        </p:nvSpPr>
        <p:spPr>
          <a:xfrm>
            <a:off x="5791200" y="1905000"/>
            <a:ext cx="685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57" name="TextBox 8"/>
          <p:cNvSpPr txBox="1">
            <a:spLocks noChangeArrowheads="1"/>
          </p:cNvSpPr>
          <p:nvPr/>
        </p:nvSpPr>
        <p:spPr bwMode="auto">
          <a:xfrm>
            <a:off x="5486400" y="14478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e- acceptor</a:t>
            </a:r>
          </a:p>
        </p:txBody>
      </p:sp>
      <p:sp>
        <p:nvSpPr>
          <p:cNvPr id="14" name="Oval 13"/>
          <p:cNvSpPr/>
          <p:nvPr/>
        </p:nvSpPr>
        <p:spPr>
          <a:xfrm>
            <a:off x="3886200" y="3581400"/>
            <a:ext cx="457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4191000" y="3810000"/>
            <a:ext cx="457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p:cNvSpPr/>
          <p:nvPr/>
        </p:nvSpPr>
        <p:spPr>
          <a:xfrm>
            <a:off x="4648200" y="4038600"/>
            <a:ext cx="457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5029200" y="4267200"/>
            <a:ext cx="457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Oval 35"/>
          <p:cNvSpPr/>
          <p:nvPr/>
        </p:nvSpPr>
        <p:spPr>
          <a:xfrm>
            <a:off x="2743200" y="5257800"/>
            <a:ext cx="99060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63" name="TextBox 4"/>
          <p:cNvSpPr txBox="1">
            <a:spLocks noChangeArrowheads="1"/>
          </p:cNvSpPr>
          <p:nvPr/>
        </p:nvSpPr>
        <p:spPr bwMode="auto">
          <a:xfrm>
            <a:off x="2819400" y="5334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PS II</a:t>
            </a:r>
          </a:p>
        </p:txBody>
      </p:sp>
      <p:sp>
        <p:nvSpPr>
          <p:cNvPr id="19" name="Lightning Bolt 18"/>
          <p:cNvSpPr/>
          <p:nvPr/>
        </p:nvSpPr>
        <p:spPr>
          <a:xfrm rot="7466720">
            <a:off x="6510337" y="4076701"/>
            <a:ext cx="1076325" cy="46355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3565"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352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57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ghtning Bolt 21"/>
          <p:cNvSpPr/>
          <p:nvPr/>
        </p:nvSpPr>
        <p:spPr>
          <a:xfrm rot="5554080" flipV="1">
            <a:off x="1973263" y="4462463"/>
            <a:ext cx="641350" cy="9017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68" name="TextBox 22"/>
          <p:cNvSpPr txBox="1">
            <a:spLocks noChangeArrowheads="1"/>
          </p:cNvSpPr>
          <p:nvPr/>
        </p:nvSpPr>
        <p:spPr bwMode="auto">
          <a:xfrm>
            <a:off x="5410200" y="5181600"/>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Water is split to harvest electrons; oxygen gas is released as a waste product.</a:t>
            </a:r>
          </a:p>
        </p:txBody>
      </p:sp>
      <p:sp>
        <p:nvSpPr>
          <p:cNvPr id="24" name="Down Arrow 23"/>
          <p:cNvSpPr/>
          <p:nvPr/>
        </p:nvSpPr>
        <p:spPr>
          <a:xfrm rot="10800000">
            <a:off x="5867400" y="2667000"/>
            <a:ext cx="457200" cy="1828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Down Arrow 24"/>
          <p:cNvSpPr/>
          <p:nvPr/>
        </p:nvSpPr>
        <p:spPr>
          <a:xfrm rot="10800000">
            <a:off x="3048000" y="3200400"/>
            <a:ext cx="457200" cy="1828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p:cNvSpPr/>
          <p:nvPr/>
        </p:nvSpPr>
        <p:spPr>
          <a:xfrm>
            <a:off x="2971800" y="2514600"/>
            <a:ext cx="685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72" name="TextBox 18"/>
          <p:cNvSpPr txBox="1">
            <a:spLocks noChangeArrowheads="1"/>
          </p:cNvSpPr>
          <p:nvPr/>
        </p:nvSpPr>
        <p:spPr bwMode="auto">
          <a:xfrm>
            <a:off x="5562600" y="4648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e-</a:t>
            </a:r>
          </a:p>
        </p:txBody>
      </p:sp>
      <p:sp>
        <p:nvSpPr>
          <p:cNvPr id="23573" name="TextBox 18"/>
          <p:cNvSpPr txBox="1">
            <a:spLocks noChangeArrowheads="1"/>
          </p:cNvSpPr>
          <p:nvPr/>
        </p:nvSpPr>
        <p:spPr bwMode="auto">
          <a:xfrm>
            <a:off x="5943600" y="22860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e-</a:t>
            </a:r>
          </a:p>
        </p:txBody>
      </p:sp>
      <p:sp>
        <p:nvSpPr>
          <p:cNvPr id="29" name="Down Arrow 28"/>
          <p:cNvSpPr/>
          <p:nvPr/>
        </p:nvSpPr>
        <p:spPr>
          <a:xfrm rot="18223163">
            <a:off x="4766469" y="3182144"/>
            <a:ext cx="220662" cy="1866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Circular Arrow 29"/>
          <p:cNvSpPr/>
          <p:nvPr/>
        </p:nvSpPr>
        <p:spPr>
          <a:xfrm rot="12613351">
            <a:off x="4441825" y="3043238"/>
            <a:ext cx="1471613" cy="1090612"/>
          </a:xfrm>
          <a:prstGeom prst="circularArrow">
            <a:avLst>
              <a:gd name="adj1" fmla="val 7693"/>
              <a:gd name="adj2" fmla="val 1194492"/>
              <a:gd name="adj3" fmla="val 20367324"/>
              <a:gd name="adj4" fmla="val 11336546"/>
              <a:gd name="adj5" fmla="val 1345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3576" name="TextBox 23"/>
          <p:cNvSpPr txBox="1">
            <a:spLocks noChangeArrowheads="1"/>
          </p:cNvSpPr>
          <p:nvPr/>
        </p:nvSpPr>
        <p:spPr bwMode="auto">
          <a:xfrm>
            <a:off x="5105400" y="35814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t>ADP+P</a:t>
            </a:r>
          </a:p>
        </p:txBody>
      </p:sp>
      <p:sp>
        <p:nvSpPr>
          <p:cNvPr id="23577" name="TextBox 24"/>
          <p:cNvSpPr txBox="1">
            <a:spLocks noChangeArrowheads="1"/>
          </p:cNvSpPr>
          <p:nvPr/>
        </p:nvSpPr>
        <p:spPr bwMode="auto">
          <a:xfrm>
            <a:off x="4419600" y="28956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t>ATP</a:t>
            </a:r>
          </a:p>
        </p:txBody>
      </p:sp>
      <p:grpSp>
        <p:nvGrpSpPr>
          <p:cNvPr id="23578" name="Group 32"/>
          <p:cNvGrpSpPr>
            <a:grpSpLocks/>
          </p:cNvGrpSpPr>
          <p:nvPr/>
        </p:nvGrpSpPr>
        <p:grpSpPr bwMode="auto">
          <a:xfrm>
            <a:off x="5832475" y="1951038"/>
            <a:ext cx="3463925" cy="1268412"/>
            <a:chOff x="5833250" y="1951257"/>
            <a:chExt cx="3463150" cy="1268066"/>
          </a:xfrm>
        </p:grpSpPr>
        <p:sp>
          <p:nvSpPr>
            <p:cNvPr id="34" name="Circular Arrow 33"/>
            <p:cNvSpPr/>
            <p:nvPr/>
          </p:nvSpPr>
          <p:spPr>
            <a:xfrm rot="10562871" flipH="1" flipV="1">
              <a:off x="5833250" y="1951257"/>
              <a:ext cx="1385578" cy="1268066"/>
            </a:xfrm>
            <a:prstGeom prst="circularArrow">
              <a:avLst>
                <a:gd name="adj1" fmla="val 7693"/>
                <a:gd name="adj2" fmla="val 1071477"/>
                <a:gd name="adj3" fmla="val 20367324"/>
                <a:gd name="adj4" fmla="val 17108659"/>
                <a:gd name="adj5" fmla="val 1345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3587" name="TextBox 34"/>
            <p:cNvSpPr txBox="1">
              <a:spLocks noChangeArrowheads="1"/>
            </p:cNvSpPr>
            <p:nvPr/>
          </p:nvSpPr>
          <p:spPr bwMode="auto">
            <a:xfrm>
              <a:off x="6629400" y="25146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7030A0"/>
                  </a:solidFill>
                </a:rPr>
                <a:t>NADP</a:t>
              </a:r>
            </a:p>
          </p:txBody>
        </p:sp>
        <p:sp>
          <p:nvSpPr>
            <p:cNvPr id="38" name="Right Arrow 37"/>
            <p:cNvSpPr/>
            <p:nvPr/>
          </p:nvSpPr>
          <p:spPr>
            <a:xfrm>
              <a:off x="7468009" y="2667024"/>
              <a:ext cx="304732" cy="46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89" name="TextBox 38"/>
            <p:cNvSpPr txBox="1">
              <a:spLocks noChangeArrowheads="1"/>
            </p:cNvSpPr>
            <p:nvPr/>
          </p:nvSpPr>
          <p:spPr bwMode="auto">
            <a:xfrm>
              <a:off x="7848600" y="25146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7030A0"/>
                  </a:solidFill>
                </a:rPr>
                <a:t>NADPH</a:t>
              </a:r>
            </a:p>
          </p:txBody>
        </p:sp>
      </p:grpSp>
      <p:grpSp>
        <p:nvGrpSpPr>
          <p:cNvPr id="23579" name="Group 28"/>
          <p:cNvGrpSpPr>
            <a:grpSpLocks/>
          </p:cNvGrpSpPr>
          <p:nvPr/>
        </p:nvGrpSpPr>
        <p:grpSpPr bwMode="auto">
          <a:xfrm>
            <a:off x="1219200" y="5791200"/>
            <a:ext cx="4572000" cy="762000"/>
            <a:chOff x="4343400" y="5105400"/>
            <a:chExt cx="4572000" cy="762000"/>
          </a:xfrm>
        </p:grpSpPr>
        <p:sp>
          <p:nvSpPr>
            <p:cNvPr id="23582" name="TextBox 39"/>
            <p:cNvSpPr txBox="1">
              <a:spLocks noChangeArrowheads="1"/>
            </p:cNvSpPr>
            <p:nvPr/>
          </p:nvSpPr>
          <p:spPr bwMode="auto">
            <a:xfrm>
              <a:off x="4343400" y="54864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C00000"/>
                  </a:solidFill>
                </a:rPr>
                <a:t>2H</a:t>
              </a:r>
              <a:r>
                <a:rPr lang="en-US" altLang="en-US" sz="1800" b="1" baseline="-25000">
                  <a:solidFill>
                    <a:srgbClr val="C00000"/>
                  </a:solidFill>
                </a:rPr>
                <a:t>2</a:t>
              </a:r>
              <a:r>
                <a:rPr lang="en-US" altLang="en-US" sz="1800" b="1">
                  <a:solidFill>
                    <a:srgbClr val="C00000"/>
                  </a:solidFill>
                </a:rPr>
                <a:t>O</a:t>
              </a:r>
            </a:p>
          </p:txBody>
        </p:sp>
        <p:sp>
          <p:nvSpPr>
            <p:cNvPr id="41" name="Right Arrow 40"/>
            <p:cNvSpPr/>
            <p:nvPr/>
          </p:nvSpPr>
          <p:spPr>
            <a:xfrm>
              <a:off x="5105400" y="54864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TextBox 41"/>
            <p:cNvSpPr txBox="1"/>
            <p:nvPr/>
          </p:nvSpPr>
          <p:spPr>
            <a:xfrm>
              <a:off x="6096000" y="5486400"/>
              <a:ext cx="2819400" cy="369888"/>
            </a:xfrm>
            <a:prstGeom prst="rect">
              <a:avLst/>
            </a:prstGeom>
            <a:noFill/>
          </p:spPr>
          <p:txBody>
            <a:bodyPr>
              <a:spAutoFit/>
            </a:bodyPr>
            <a:lstStyle/>
            <a:p>
              <a:pPr eaLnBrk="1" fontAlgn="auto" hangingPunct="1">
                <a:spcBef>
                  <a:spcPts val="0"/>
                </a:spcBef>
                <a:spcAft>
                  <a:spcPts val="0"/>
                </a:spcAft>
                <a:defRPr/>
              </a:pPr>
              <a:r>
                <a:rPr lang="en-US" b="1" dirty="0">
                  <a:solidFill>
                    <a:schemeClr val="accent6">
                      <a:lumMod val="75000"/>
                    </a:schemeClr>
                  </a:solidFill>
                  <a:latin typeface="+mn-lt"/>
                </a:rPr>
                <a:t>4e  +  4H+  +  2O     (O</a:t>
              </a:r>
              <a:r>
                <a:rPr lang="en-US" b="1" baseline="-25000" dirty="0">
                  <a:solidFill>
                    <a:schemeClr val="accent6">
                      <a:lumMod val="75000"/>
                    </a:schemeClr>
                  </a:solidFill>
                  <a:latin typeface="+mn-lt"/>
                </a:rPr>
                <a:t>2</a:t>
              </a:r>
              <a:r>
                <a:rPr lang="en-US" b="1" dirty="0">
                  <a:solidFill>
                    <a:schemeClr val="accent6">
                      <a:lumMod val="75000"/>
                    </a:schemeClr>
                  </a:solidFill>
                  <a:latin typeface="+mn-lt"/>
                </a:rPr>
                <a:t>)</a:t>
              </a:r>
            </a:p>
          </p:txBody>
        </p:sp>
        <p:sp>
          <p:nvSpPr>
            <p:cNvPr id="43" name="Right Arrow 42"/>
            <p:cNvSpPr/>
            <p:nvPr/>
          </p:nvSpPr>
          <p:spPr>
            <a:xfrm rot="16200000">
              <a:off x="6057900" y="5143500"/>
              <a:ext cx="381000" cy="304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44" name="Right Arrow 43"/>
          <p:cNvSpPr/>
          <p:nvPr/>
        </p:nvSpPr>
        <p:spPr>
          <a:xfrm>
            <a:off x="4648200" y="6324600"/>
            <a:ext cx="228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81" name="TextBox 38"/>
          <p:cNvSpPr txBox="1">
            <a:spLocks noChangeArrowheads="1"/>
          </p:cNvSpPr>
          <p:nvPr/>
        </p:nvSpPr>
        <p:spPr bwMode="auto">
          <a:xfrm>
            <a:off x="304800" y="304800"/>
            <a:ext cx="769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Adaptations to the Physical Environment</a:t>
            </a:r>
            <a:endParaRPr lang="en-US" altLang="en-US" sz="1800"/>
          </a:p>
          <a:p>
            <a:pPr eaLnBrk="1" hangingPunct="1">
              <a:spcBef>
                <a:spcPct val="0"/>
              </a:spcBef>
              <a:buFontTx/>
              <a:buNone/>
            </a:pPr>
            <a:r>
              <a:rPr lang="en-US" altLang="en-US" sz="1800" b="1"/>
              <a:t> II.  Light</a:t>
            </a:r>
            <a:endParaRPr lang="en-US" altLang="en-US" sz="1800"/>
          </a:p>
          <a:p>
            <a:pPr eaLnBrk="1" hangingPunct="1">
              <a:spcBef>
                <a:spcPct val="0"/>
              </a:spcBef>
              <a:buFontTx/>
              <a:buNone/>
            </a:pPr>
            <a:r>
              <a:rPr lang="en-US" altLang="en-US" sz="1800" b="1">
                <a:solidFill>
                  <a:srgbClr val="FF0000"/>
                </a:solidFill>
              </a:rPr>
              <a:t>A. Properties and Adaptations</a:t>
            </a:r>
            <a:endParaRPr lang="en-US" altLang="en-US" sz="1800">
              <a:solidFill>
                <a:srgbClr val="FF0000"/>
              </a:solidFill>
            </a:endParaRPr>
          </a:p>
          <a:p>
            <a:pPr eaLnBrk="1" hangingPunct="1">
              <a:spcBef>
                <a:spcPct val="0"/>
              </a:spcBef>
              <a:buFontTx/>
              <a:buNone/>
            </a:pPr>
            <a:r>
              <a:rPr lang="en-US" altLang="en-US" sz="1800" b="1">
                <a:solidFill>
                  <a:srgbClr val="00B0F0"/>
                </a:solidFill>
              </a:rPr>
              <a:t>2. C3 Photosynthesis</a:t>
            </a:r>
          </a:p>
          <a:p>
            <a:pPr eaLnBrk="1" hangingPunct="1">
              <a:spcBef>
                <a:spcPct val="0"/>
              </a:spcBef>
              <a:buFontTx/>
              <a:buNone/>
            </a:pPr>
            <a:endParaRPr lang="en-US" altLang="en-US" sz="1800" b="1">
              <a:solidFill>
                <a:srgbClr val="00B0F0"/>
              </a:solidFill>
            </a:endParaRPr>
          </a:p>
          <a:p>
            <a:pPr eaLnBrk="1" hangingPunct="1">
              <a:spcBef>
                <a:spcPct val="0"/>
              </a:spcBef>
              <a:buFontTx/>
              <a:buNone/>
            </a:pPr>
            <a:r>
              <a:rPr lang="en-US" altLang="en-US" sz="1800" b="1"/>
              <a:t>THE LIGHT REACTION</a:t>
            </a:r>
            <a:endParaRPr lang="en-US" altLang="en-US" sz="1800"/>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001000" cy="954088"/>
          </a:xfrm>
          <a:prstGeom prst="rect">
            <a:avLst/>
          </a:prstGeom>
          <a:noFill/>
        </p:spPr>
        <p:txBody>
          <a:bodyPr>
            <a:spAutoFit/>
          </a:bodyPr>
          <a:lstStyle/>
          <a:p>
            <a:pPr marL="400050" indent="-400050" eaLnBrk="1" fontAlgn="auto" hangingPunct="1">
              <a:spcBef>
                <a:spcPts val="0"/>
              </a:spcBef>
              <a:spcAft>
                <a:spcPts val="0"/>
              </a:spcAft>
              <a:defRPr/>
            </a:pPr>
            <a:r>
              <a:rPr lang="en-US" sz="2000" b="1" dirty="0">
                <a:latin typeface="+mn-lt"/>
              </a:rPr>
              <a:t>The Light Dependent Reaction</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p:txBody>
      </p:sp>
      <p:pic>
        <p:nvPicPr>
          <p:cNvPr id="24579"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2209800" y="2286000"/>
            <a:ext cx="2133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Lightning Bolt 14"/>
          <p:cNvSpPr/>
          <p:nvPr/>
        </p:nvSpPr>
        <p:spPr>
          <a:xfrm rot="10977160">
            <a:off x="4381500" y="2062163"/>
            <a:ext cx="192088" cy="145732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582" name="TextBox 15"/>
          <p:cNvSpPr txBox="1">
            <a:spLocks noChangeArrowheads="1"/>
          </p:cNvSpPr>
          <p:nvPr/>
        </p:nvSpPr>
        <p:spPr bwMode="auto">
          <a:xfrm>
            <a:off x="4343400" y="3429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e-</a:t>
            </a:r>
          </a:p>
        </p:txBody>
      </p:sp>
      <p:sp>
        <p:nvSpPr>
          <p:cNvPr id="24583" name="TextBox 16"/>
          <p:cNvSpPr txBox="1">
            <a:spLocks noChangeArrowheads="1"/>
          </p:cNvSpPr>
          <p:nvPr/>
        </p:nvSpPr>
        <p:spPr bwMode="auto">
          <a:xfrm>
            <a:off x="4267200" y="16764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e-</a:t>
            </a:r>
          </a:p>
        </p:txBody>
      </p:sp>
      <p:sp>
        <p:nvSpPr>
          <p:cNvPr id="24584" name="TextBox 9"/>
          <p:cNvSpPr txBox="1">
            <a:spLocks noChangeArrowheads="1"/>
          </p:cNvSpPr>
          <p:nvPr/>
        </p:nvSpPr>
        <p:spPr bwMode="auto">
          <a:xfrm>
            <a:off x="7848600" y="3276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6 CO</a:t>
            </a:r>
            <a:r>
              <a:rPr lang="en-US" altLang="en-US" sz="1800" b="1" baseline="-25000"/>
              <a:t>2</a:t>
            </a:r>
          </a:p>
        </p:txBody>
      </p:sp>
      <p:sp>
        <p:nvSpPr>
          <p:cNvPr id="11" name="Curved Left Arrow 10"/>
          <p:cNvSpPr/>
          <p:nvPr/>
        </p:nvSpPr>
        <p:spPr>
          <a:xfrm rot="10800000">
            <a:off x="5257800" y="1981200"/>
            <a:ext cx="685800" cy="1524000"/>
          </a:xfrm>
          <a:prstGeom prst="curved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2" name="Curved Left Arrow 11"/>
          <p:cNvSpPr/>
          <p:nvPr/>
        </p:nvSpPr>
        <p:spPr>
          <a:xfrm>
            <a:off x="4724400" y="2057400"/>
            <a:ext cx="533400" cy="1524000"/>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4587" name="TextBox 18"/>
          <p:cNvSpPr txBox="1">
            <a:spLocks noChangeArrowheads="1"/>
          </p:cNvSpPr>
          <p:nvPr/>
        </p:nvSpPr>
        <p:spPr bwMode="auto">
          <a:xfrm>
            <a:off x="7924800" y="1905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C</a:t>
            </a:r>
            <a:r>
              <a:rPr lang="en-US" altLang="en-US" sz="1800" b="1" baseline="-25000"/>
              <a:t>6</a:t>
            </a:r>
            <a:r>
              <a:rPr lang="en-US" altLang="en-US" sz="1800" b="1"/>
              <a:t> (glucose)</a:t>
            </a:r>
          </a:p>
        </p:txBody>
      </p:sp>
      <p:sp>
        <p:nvSpPr>
          <p:cNvPr id="14" name="Curved Left Arrow 13"/>
          <p:cNvSpPr/>
          <p:nvPr/>
        </p:nvSpPr>
        <p:spPr>
          <a:xfrm>
            <a:off x="6705600" y="20574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4589" name="TextBox 15"/>
          <p:cNvSpPr txBox="1">
            <a:spLocks noChangeArrowheads="1"/>
          </p:cNvSpPr>
          <p:nvPr/>
        </p:nvSpPr>
        <p:spPr bwMode="auto">
          <a:xfrm>
            <a:off x="6019800" y="1981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ATP</a:t>
            </a:r>
          </a:p>
        </p:txBody>
      </p:sp>
      <p:sp>
        <p:nvSpPr>
          <p:cNvPr id="24590" name="TextBox 16"/>
          <p:cNvSpPr txBox="1">
            <a:spLocks noChangeArrowheads="1"/>
          </p:cNvSpPr>
          <p:nvPr/>
        </p:nvSpPr>
        <p:spPr bwMode="auto">
          <a:xfrm>
            <a:off x="6019800" y="32004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ADP+P</a:t>
            </a:r>
          </a:p>
        </p:txBody>
      </p:sp>
      <p:sp>
        <p:nvSpPr>
          <p:cNvPr id="18" name="Curved Left Arrow 17"/>
          <p:cNvSpPr/>
          <p:nvPr/>
        </p:nvSpPr>
        <p:spPr>
          <a:xfrm rot="10800000">
            <a:off x="7239000" y="1981200"/>
            <a:ext cx="609600" cy="1524000"/>
          </a:xfrm>
          <a:prstGeom prst="curved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4592" name="TextBox 18"/>
          <p:cNvSpPr txBox="1">
            <a:spLocks noChangeArrowheads="1"/>
          </p:cNvSpPr>
          <p:nvPr/>
        </p:nvSpPr>
        <p:spPr bwMode="auto">
          <a:xfrm>
            <a:off x="6705600" y="38862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70C0"/>
                </a:solidFill>
              </a:rPr>
              <a:t>Light Independent Reaction</a:t>
            </a:r>
          </a:p>
        </p:txBody>
      </p:sp>
      <p:sp>
        <p:nvSpPr>
          <p:cNvPr id="24593" name="TextBox 20"/>
          <p:cNvSpPr txBox="1">
            <a:spLocks noChangeArrowheads="1"/>
          </p:cNvSpPr>
          <p:nvPr/>
        </p:nvSpPr>
        <p:spPr bwMode="auto">
          <a:xfrm>
            <a:off x="4114800" y="38862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C000"/>
                </a:solidFill>
              </a:rPr>
              <a:t>Light Dependent Reaction</a:t>
            </a:r>
          </a:p>
        </p:txBody>
      </p:sp>
      <p:sp>
        <p:nvSpPr>
          <p:cNvPr id="20" name="Rectangle 19"/>
          <p:cNvSpPr/>
          <p:nvPr/>
        </p:nvSpPr>
        <p:spPr>
          <a:xfrm>
            <a:off x="533400" y="1752600"/>
            <a:ext cx="60960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686800" cy="954088"/>
          </a:xfrm>
          <a:prstGeom prst="rect">
            <a:avLst/>
          </a:prstGeom>
          <a:noFill/>
        </p:spPr>
        <p:txBody>
          <a:bodyPr>
            <a:spAutoFit/>
          </a:bodyPr>
          <a:lstStyle/>
          <a:p>
            <a:pPr marL="400050" indent="-400050" eaLnBrk="1" fontAlgn="auto" hangingPunct="1">
              <a:spcBef>
                <a:spcPts val="0"/>
              </a:spcBef>
              <a:spcAft>
                <a:spcPts val="0"/>
              </a:spcAft>
              <a:defRPr/>
            </a:pPr>
            <a:r>
              <a:rPr lang="en-US" sz="2000" b="1" dirty="0">
                <a:latin typeface="+mn-lt"/>
              </a:rPr>
              <a:t>The Light Dependent Reaction		         The Light Independent Reaction</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p:txBody>
      </p:sp>
      <p:pic>
        <p:nvPicPr>
          <p:cNvPr id="25603"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2209800" y="2286000"/>
            <a:ext cx="2133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Lightning Bolt 14"/>
          <p:cNvSpPr/>
          <p:nvPr/>
        </p:nvSpPr>
        <p:spPr>
          <a:xfrm rot="10977160">
            <a:off x="4381500" y="2062163"/>
            <a:ext cx="192088" cy="145732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606" name="TextBox 15"/>
          <p:cNvSpPr txBox="1">
            <a:spLocks noChangeArrowheads="1"/>
          </p:cNvSpPr>
          <p:nvPr/>
        </p:nvSpPr>
        <p:spPr bwMode="auto">
          <a:xfrm>
            <a:off x="4343400" y="3429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e-</a:t>
            </a:r>
          </a:p>
        </p:txBody>
      </p:sp>
      <p:sp>
        <p:nvSpPr>
          <p:cNvPr id="25607" name="TextBox 16"/>
          <p:cNvSpPr txBox="1">
            <a:spLocks noChangeArrowheads="1"/>
          </p:cNvSpPr>
          <p:nvPr/>
        </p:nvSpPr>
        <p:spPr bwMode="auto">
          <a:xfrm>
            <a:off x="4267200" y="16764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e-</a:t>
            </a:r>
          </a:p>
        </p:txBody>
      </p:sp>
      <p:sp>
        <p:nvSpPr>
          <p:cNvPr id="25608" name="TextBox 9"/>
          <p:cNvSpPr txBox="1">
            <a:spLocks noChangeArrowheads="1"/>
          </p:cNvSpPr>
          <p:nvPr/>
        </p:nvSpPr>
        <p:spPr bwMode="auto">
          <a:xfrm>
            <a:off x="7848600" y="3276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6 CO</a:t>
            </a:r>
            <a:r>
              <a:rPr lang="en-US" altLang="en-US" sz="1800" b="1" baseline="-25000"/>
              <a:t>2</a:t>
            </a:r>
          </a:p>
        </p:txBody>
      </p:sp>
      <p:sp>
        <p:nvSpPr>
          <p:cNvPr id="11" name="Curved Left Arrow 10"/>
          <p:cNvSpPr/>
          <p:nvPr/>
        </p:nvSpPr>
        <p:spPr>
          <a:xfrm rot="10800000">
            <a:off x="5257800" y="1981200"/>
            <a:ext cx="685800" cy="1524000"/>
          </a:xfrm>
          <a:prstGeom prst="curved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2" name="Curved Left Arrow 11"/>
          <p:cNvSpPr/>
          <p:nvPr/>
        </p:nvSpPr>
        <p:spPr>
          <a:xfrm>
            <a:off x="4724400" y="2057400"/>
            <a:ext cx="533400" cy="1524000"/>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5611" name="TextBox 18"/>
          <p:cNvSpPr txBox="1">
            <a:spLocks noChangeArrowheads="1"/>
          </p:cNvSpPr>
          <p:nvPr/>
        </p:nvSpPr>
        <p:spPr bwMode="auto">
          <a:xfrm>
            <a:off x="7924800" y="1905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C</a:t>
            </a:r>
            <a:r>
              <a:rPr lang="en-US" altLang="en-US" sz="1800" b="1" baseline="-25000"/>
              <a:t>6</a:t>
            </a:r>
            <a:r>
              <a:rPr lang="en-US" altLang="en-US" sz="1800" b="1"/>
              <a:t> (glucose)</a:t>
            </a:r>
          </a:p>
        </p:txBody>
      </p:sp>
      <p:sp>
        <p:nvSpPr>
          <p:cNvPr id="14" name="Curved Left Arrow 13"/>
          <p:cNvSpPr/>
          <p:nvPr/>
        </p:nvSpPr>
        <p:spPr>
          <a:xfrm>
            <a:off x="6705600" y="20574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5613" name="TextBox 15"/>
          <p:cNvSpPr txBox="1">
            <a:spLocks noChangeArrowheads="1"/>
          </p:cNvSpPr>
          <p:nvPr/>
        </p:nvSpPr>
        <p:spPr bwMode="auto">
          <a:xfrm>
            <a:off x="6019800" y="1981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ATP</a:t>
            </a:r>
          </a:p>
        </p:txBody>
      </p:sp>
      <p:sp>
        <p:nvSpPr>
          <p:cNvPr id="25614" name="TextBox 16"/>
          <p:cNvSpPr txBox="1">
            <a:spLocks noChangeArrowheads="1"/>
          </p:cNvSpPr>
          <p:nvPr/>
        </p:nvSpPr>
        <p:spPr bwMode="auto">
          <a:xfrm>
            <a:off x="6019800" y="32004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ADP+P</a:t>
            </a:r>
          </a:p>
        </p:txBody>
      </p:sp>
      <p:sp>
        <p:nvSpPr>
          <p:cNvPr id="18" name="Curved Left Arrow 17"/>
          <p:cNvSpPr/>
          <p:nvPr/>
        </p:nvSpPr>
        <p:spPr>
          <a:xfrm rot="10800000">
            <a:off x="7239000" y="1981200"/>
            <a:ext cx="609600" cy="1524000"/>
          </a:xfrm>
          <a:prstGeom prst="curved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5616" name="TextBox 18"/>
          <p:cNvSpPr txBox="1">
            <a:spLocks noChangeArrowheads="1"/>
          </p:cNvSpPr>
          <p:nvPr/>
        </p:nvSpPr>
        <p:spPr bwMode="auto">
          <a:xfrm>
            <a:off x="6705600" y="38862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70C0"/>
                </a:solidFill>
              </a:rPr>
              <a:t>Light Independent Reaction</a:t>
            </a:r>
          </a:p>
        </p:txBody>
      </p:sp>
      <p:sp>
        <p:nvSpPr>
          <p:cNvPr id="25617" name="TextBox 20"/>
          <p:cNvSpPr txBox="1">
            <a:spLocks noChangeArrowheads="1"/>
          </p:cNvSpPr>
          <p:nvPr/>
        </p:nvSpPr>
        <p:spPr bwMode="auto">
          <a:xfrm>
            <a:off x="3962400" y="38862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C000"/>
                </a:solidFill>
              </a:rPr>
              <a:t>Light Dependent Reaction</a:t>
            </a:r>
          </a:p>
        </p:txBody>
      </p:sp>
      <p:sp>
        <p:nvSpPr>
          <p:cNvPr id="20" name="Rectangle 19"/>
          <p:cNvSpPr/>
          <p:nvPr/>
        </p:nvSpPr>
        <p:spPr>
          <a:xfrm>
            <a:off x="6096000" y="1676400"/>
            <a:ext cx="3048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8001000" cy="677863"/>
          </a:xfrm>
          <a:prstGeom prst="rect">
            <a:avLst/>
          </a:prstGeom>
          <a:noFill/>
        </p:spPr>
        <p:txBody>
          <a:bodyPr>
            <a:spAutoFit/>
          </a:bodyPr>
          <a:lstStyle/>
          <a:p>
            <a:pPr marL="400050" indent="-400050" eaLnBrk="1" fontAlgn="auto" hangingPunct="1">
              <a:spcBef>
                <a:spcPts val="0"/>
              </a:spcBef>
              <a:spcAft>
                <a:spcPts val="0"/>
              </a:spcAft>
              <a:defRPr/>
            </a:pPr>
            <a:r>
              <a:rPr lang="en-US" sz="2000" b="1" dirty="0">
                <a:latin typeface="+mn-lt"/>
              </a:rPr>
              <a:t>The Light Independent Reaction</a:t>
            </a:r>
            <a:endParaRPr lang="en-US" dirty="0">
              <a:latin typeface="+mn-lt"/>
            </a:endParaRPr>
          </a:p>
          <a:p>
            <a:pPr eaLnBrk="1" fontAlgn="auto" hangingPunct="1">
              <a:spcBef>
                <a:spcPts val="0"/>
              </a:spcBef>
              <a:spcAft>
                <a:spcPts val="0"/>
              </a:spcAft>
              <a:defRPr/>
            </a:pPr>
            <a:endParaRPr lang="en-US" dirty="0">
              <a:latin typeface="+mn-lt"/>
            </a:endParaRPr>
          </a:p>
        </p:txBody>
      </p:sp>
      <p:sp>
        <p:nvSpPr>
          <p:cNvPr id="26627" name="TextBox 4"/>
          <p:cNvSpPr txBox="1">
            <a:spLocks noChangeArrowheads="1"/>
          </p:cNvSpPr>
          <p:nvPr/>
        </p:nvSpPr>
        <p:spPr bwMode="auto">
          <a:xfrm>
            <a:off x="3733800" y="1676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C</a:t>
            </a:r>
            <a:r>
              <a:rPr lang="en-US" altLang="en-US" sz="2400" b="1" baseline="-25000"/>
              <a:t>5</a:t>
            </a:r>
          </a:p>
        </p:txBody>
      </p:sp>
      <p:sp>
        <p:nvSpPr>
          <p:cNvPr id="26628" name="TextBox 5"/>
          <p:cNvSpPr txBox="1">
            <a:spLocks noChangeArrowheads="1"/>
          </p:cNvSpPr>
          <p:nvPr/>
        </p:nvSpPr>
        <p:spPr bwMode="auto">
          <a:xfrm>
            <a:off x="3429000" y="2209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rPr>
              <a:t>RuBP</a:t>
            </a:r>
          </a:p>
        </p:txBody>
      </p:sp>
      <p:sp>
        <p:nvSpPr>
          <p:cNvPr id="7" name="Circular Arrow 6"/>
          <p:cNvSpPr/>
          <p:nvPr/>
        </p:nvSpPr>
        <p:spPr>
          <a:xfrm rot="17714196">
            <a:off x="3778250" y="735013"/>
            <a:ext cx="3124200" cy="3429000"/>
          </a:xfrm>
          <a:prstGeom prst="circularArrow">
            <a:avLst>
              <a:gd name="adj1" fmla="val 12500"/>
              <a:gd name="adj2" fmla="val 1142319"/>
              <a:gd name="adj3" fmla="val 20457681"/>
              <a:gd name="adj4" fmla="val 1656669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8" name="Circular Arrow 7"/>
          <p:cNvSpPr/>
          <p:nvPr/>
        </p:nvSpPr>
        <p:spPr>
          <a:xfrm rot="17714196" flipH="1">
            <a:off x="5116512" y="-400050"/>
            <a:ext cx="1770063" cy="2325688"/>
          </a:xfrm>
          <a:prstGeom prst="circularArrow">
            <a:avLst>
              <a:gd name="adj1" fmla="val 12500"/>
              <a:gd name="adj2" fmla="val 1142319"/>
              <a:gd name="adj3" fmla="val 20457681"/>
              <a:gd name="adj4" fmla="val 17798638"/>
              <a:gd name="adj5" fmla="val 1250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6631" name="TextBox 8"/>
          <p:cNvSpPr txBox="1">
            <a:spLocks noChangeArrowheads="1"/>
          </p:cNvSpPr>
          <p:nvPr/>
        </p:nvSpPr>
        <p:spPr bwMode="auto">
          <a:xfrm>
            <a:off x="4572000" y="3048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CO</a:t>
            </a:r>
            <a:r>
              <a:rPr lang="en-US" altLang="en-US" sz="2400" b="1" baseline="-25000"/>
              <a:t>2</a:t>
            </a:r>
          </a:p>
        </p:txBody>
      </p:sp>
      <p:sp>
        <p:nvSpPr>
          <p:cNvPr id="26632" name="TextBox 9"/>
          <p:cNvSpPr txBox="1">
            <a:spLocks noChangeArrowheads="1"/>
          </p:cNvSpPr>
          <p:nvPr/>
        </p:nvSpPr>
        <p:spPr bwMode="auto">
          <a:xfrm>
            <a:off x="6019800" y="11430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C</a:t>
            </a:r>
            <a:r>
              <a:rPr lang="en-US" altLang="en-US" sz="2400" b="1" baseline="-25000"/>
              <a:t>6</a:t>
            </a:r>
          </a:p>
        </p:txBody>
      </p:sp>
      <p:sp>
        <p:nvSpPr>
          <p:cNvPr id="26633" name="TextBox 11"/>
          <p:cNvSpPr txBox="1">
            <a:spLocks noChangeArrowheads="1"/>
          </p:cNvSpPr>
          <p:nvPr/>
        </p:nvSpPr>
        <p:spPr bwMode="auto">
          <a:xfrm>
            <a:off x="1447800" y="3810000"/>
            <a:ext cx="6629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A molecule of CO</a:t>
            </a:r>
            <a:r>
              <a:rPr lang="en-US" altLang="en-US" sz="2400" b="1" baseline="-25000">
                <a:solidFill>
                  <a:srgbClr val="FF0000"/>
                </a:solidFill>
              </a:rPr>
              <a:t>2</a:t>
            </a:r>
            <a:r>
              <a:rPr lang="en-US" altLang="en-US" sz="2400" b="1">
                <a:solidFill>
                  <a:srgbClr val="FF0000"/>
                </a:solidFill>
              </a:rPr>
              <a:t> binds to Ribulose biphosphate, making a 6-carbon molecule.  This molecule is unstable, and splits into 2 3-carbon molecules of phosphoglycerate (PGA)</a:t>
            </a:r>
          </a:p>
        </p:txBody>
      </p:sp>
      <p:sp>
        <p:nvSpPr>
          <p:cNvPr id="13" name="Circular Arrow 12"/>
          <p:cNvSpPr/>
          <p:nvPr/>
        </p:nvSpPr>
        <p:spPr>
          <a:xfrm rot="21329024">
            <a:off x="3930650" y="887413"/>
            <a:ext cx="3124200" cy="3429000"/>
          </a:xfrm>
          <a:prstGeom prst="circularArrow">
            <a:avLst>
              <a:gd name="adj1" fmla="val 12500"/>
              <a:gd name="adj2" fmla="val 1142319"/>
              <a:gd name="adj3" fmla="val 20457681"/>
              <a:gd name="adj4" fmla="val 19225471"/>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6635" name="TextBox 14"/>
          <p:cNvSpPr txBox="1">
            <a:spLocks noChangeArrowheads="1"/>
          </p:cNvSpPr>
          <p:nvPr/>
        </p:nvSpPr>
        <p:spPr bwMode="auto">
          <a:xfrm>
            <a:off x="6324600" y="2590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2 C</a:t>
            </a:r>
            <a:r>
              <a:rPr lang="en-US" altLang="en-US" sz="2400" b="1" baseline="-25000"/>
              <a:t>3</a:t>
            </a:r>
            <a:r>
              <a:rPr lang="en-US" altLang="en-US" sz="2400" b="1"/>
              <a:t>  (PGA)</a:t>
            </a:r>
            <a:endParaRPr lang="en-US" altLang="en-US" sz="2400" b="1" baseline="-25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8001000" cy="677863"/>
          </a:xfrm>
          <a:prstGeom prst="rect">
            <a:avLst/>
          </a:prstGeom>
          <a:noFill/>
        </p:spPr>
        <p:txBody>
          <a:bodyPr>
            <a:spAutoFit/>
          </a:bodyPr>
          <a:lstStyle/>
          <a:p>
            <a:pPr marL="400050" indent="-400050" eaLnBrk="1" fontAlgn="auto" hangingPunct="1">
              <a:spcBef>
                <a:spcPts val="0"/>
              </a:spcBef>
              <a:spcAft>
                <a:spcPts val="0"/>
              </a:spcAft>
              <a:defRPr/>
            </a:pPr>
            <a:r>
              <a:rPr lang="en-US" sz="2000" b="1" dirty="0">
                <a:latin typeface="+mn-lt"/>
              </a:rPr>
              <a:t>III.  The Light Independent Reaction</a:t>
            </a:r>
            <a:endParaRPr lang="en-US" dirty="0">
              <a:latin typeface="+mn-lt"/>
            </a:endParaRPr>
          </a:p>
          <a:p>
            <a:pPr eaLnBrk="1" fontAlgn="auto" hangingPunct="1">
              <a:spcBef>
                <a:spcPts val="0"/>
              </a:spcBef>
              <a:spcAft>
                <a:spcPts val="0"/>
              </a:spcAft>
              <a:defRPr/>
            </a:pPr>
            <a:endParaRPr lang="en-US" dirty="0">
              <a:latin typeface="+mn-lt"/>
            </a:endParaRPr>
          </a:p>
        </p:txBody>
      </p:sp>
      <p:sp>
        <p:nvSpPr>
          <p:cNvPr id="27651" name="TextBox 4"/>
          <p:cNvSpPr txBox="1">
            <a:spLocks noChangeArrowheads="1"/>
          </p:cNvSpPr>
          <p:nvPr/>
        </p:nvSpPr>
        <p:spPr bwMode="auto">
          <a:xfrm>
            <a:off x="3657600" y="1676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6</a:t>
            </a:r>
            <a:r>
              <a:rPr lang="en-US" altLang="en-US" sz="2400" b="1"/>
              <a:t>C</a:t>
            </a:r>
            <a:r>
              <a:rPr lang="en-US" altLang="en-US" sz="2400" b="1" baseline="-25000"/>
              <a:t>5</a:t>
            </a:r>
          </a:p>
        </p:txBody>
      </p:sp>
      <p:sp>
        <p:nvSpPr>
          <p:cNvPr id="27652" name="TextBox 5"/>
          <p:cNvSpPr txBox="1">
            <a:spLocks noChangeArrowheads="1"/>
          </p:cNvSpPr>
          <p:nvPr/>
        </p:nvSpPr>
        <p:spPr bwMode="auto">
          <a:xfrm>
            <a:off x="3429000" y="2209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rPr>
              <a:t>RuBP</a:t>
            </a:r>
          </a:p>
        </p:txBody>
      </p:sp>
      <p:sp>
        <p:nvSpPr>
          <p:cNvPr id="7" name="Circular Arrow 6"/>
          <p:cNvSpPr/>
          <p:nvPr/>
        </p:nvSpPr>
        <p:spPr>
          <a:xfrm rot="17714196">
            <a:off x="3778250" y="735013"/>
            <a:ext cx="3124200" cy="3429000"/>
          </a:xfrm>
          <a:prstGeom prst="circularArrow">
            <a:avLst>
              <a:gd name="adj1" fmla="val 12500"/>
              <a:gd name="adj2" fmla="val 1142319"/>
              <a:gd name="adj3" fmla="val 20457681"/>
              <a:gd name="adj4" fmla="val 1656669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8" name="Circular Arrow 7"/>
          <p:cNvSpPr/>
          <p:nvPr/>
        </p:nvSpPr>
        <p:spPr>
          <a:xfrm rot="17714196" flipH="1">
            <a:off x="5116512" y="-400050"/>
            <a:ext cx="1770063" cy="2325688"/>
          </a:xfrm>
          <a:prstGeom prst="circularArrow">
            <a:avLst>
              <a:gd name="adj1" fmla="val 12500"/>
              <a:gd name="adj2" fmla="val 1142319"/>
              <a:gd name="adj3" fmla="val 20457681"/>
              <a:gd name="adj4" fmla="val 17798638"/>
              <a:gd name="adj5" fmla="val 1250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7655" name="TextBox 8"/>
          <p:cNvSpPr txBox="1">
            <a:spLocks noChangeArrowheads="1"/>
          </p:cNvSpPr>
          <p:nvPr/>
        </p:nvSpPr>
        <p:spPr bwMode="auto">
          <a:xfrm>
            <a:off x="4572000" y="3048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6</a:t>
            </a:r>
            <a:r>
              <a:rPr lang="en-US" altLang="en-US" sz="2400" b="1"/>
              <a:t>CO</a:t>
            </a:r>
            <a:r>
              <a:rPr lang="en-US" altLang="en-US" sz="2400" b="1" baseline="-25000"/>
              <a:t>2</a:t>
            </a:r>
          </a:p>
        </p:txBody>
      </p:sp>
      <p:sp>
        <p:nvSpPr>
          <p:cNvPr id="27656" name="TextBox 9"/>
          <p:cNvSpPr txBox="1">
            <a:spLocks noChangeArrowheads="1"/>
          </p:cNvSpPr>
          <p:nvPr/>
        </p:nvSpPr>
        <p:spPr bwMode="auto">
          <a:xfrm>
            <a:off x="5867400" y="11430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6</a:t>
            </a:r>
            <a:r>
              <a:rPr lang="en-US" altLang="en-US" sz="2400" b="1"/>
              <a:t>C</a:t>
            </a:r>
            <a:r>
              <a:rPr lang="en-US" altLang="en-US" sz="2400" b="1" baseline="-25000"/>
              <a:t>6</a:t>
            </a:r>
          </a:p>
        </p:txBody>
      </p:sp>
      <p:sp>
        <p:nvSpPr>
          <p:cNvPr id="27657" name="TextBox 11"/>
          <p:cNvSpPr txBox="1">
            <a:spLocks noChangeArrowheads="1"/>
          </p:cNvSpPr>
          <p:nvPr/>
        </p:nvSpPr>
        <p:spPr bwMode="auto">
          <a:xfrm>
            <a:off x="1447800" y="3810000"/>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Now, it is easier to understand these reactions if we watch the simultaneous reactions involving 6 CO2 molecules</a:t>
            </a:r>
          </a:p>
        </p:txBody>
      </p:sp>
      <p:sp>
        <p:nvSpPr>
          <p:cNvPr id="13" name="Circular Arrow 12"/>
          <p:cNvSpPr/>
          <p:nvPr/>
        </p:nvSpPr>
        <p:spPr>
          <a:xfrm rot="21329024">
            <a:off x="3930650" y="887413"/>
            <a:ext cx="3124200" cy="3429000"/>
          </a:xfrm>
          <a:prstGeom prst="circularArrow">
            <a:avLst>
              <a:gd name="adj1" fmla="val 12500"/>
              <a:gd name="adj2" fmla="val 1142319"/>
              <a:gd name="adj3" fmla="val 20457681"/>
              <a:gd name="adj4" fmla="val 19225471"/>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7659" name="TextBox 14"/>
          <p:cNvSpPr txBox="1">
            <a:spLocks noChangeArrowheads="1"/>
          </p:cNvSpPr>
          <p:nvPr/>
        </p:nvSpPr>
        <p:spPr bwMode="auto">
          <a:xfrm>
            <a:off x="6248400" y="25908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12</a:t>
            </a:r>
            <a:r>
              <a:rPr lang="en-US" altLang="en-US" sz="2400" b="1"/>
              <a:t> C</a:t>
            </a:r>
            <a:r>
              <a:rPr lang="en-US" altLang="en-US" sz="2400" b="1" baseline="-25000"/>
              <a:t>3</a:t>
            </a:r>
            <a:r>
              <a:rPr lang="en-US" altLang="en-US" sz="2400" b="1"/>
              <a:t>  (PGA)</a:t>
            </a:r>
            <a:endParaRPr lang="en-US" altLang="en-US" sz="2400" b="1" baseline="-25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3657600" y="1676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6</a:t>
            </a:r>
            <a:r>
              <a:rPr lang="en-US" altLang="en-US" sz="2400" b="1"/>
              <a:t>C</a:t>
            </a:r>
            <a:r>
              <a:rPr lang="en-US" altLang="en-US" sz="2400" b="1" baseline="-25000"/>
              <a:t>5</a:t>
            </a:r>
          </a:p>
        </p:txBody>
      </p:sp>
      <p:sp>
        <p:nvSpPr>
          <p:cNvPr id="28675" name="TextBox 5"/>
          <p:cNvSpPr txBox="1">
            <a:spLocks noChangeArrowheads="1"/>
          </p:cNvSpPr>
          <p:nvPr/>
        </p:nvSpPr>
        <p:spPr bwMode="auto">
          <a:xfrm>
            <a:off x="3429000" y="2209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rPr>
              <a:t>RuBP</a:t>
            </a:r>
          </a:p>
        </p:txBody>
      </p:sp>
      <p:sp>
        <p:nvSpPr>
          <p:cNvPr id="7" name="Circular Arrow 6"/>
          <p:cNvSpPr/>
          <p:nvPr/>
        </p:nvSpPr>
        <p:spPr>
          <a:xfrm rot="17714196">
            <a:off x="3778250" y="735013"/>
            <a:ext cx="3124200" cy="3429000"/>
          </a:xfrm>
          <a:prstGeom prst="circularArrow">
            <a:avLst>
              <a:gd name="adj1" fmla="val 12500"/>
              <a:gd name="adj2" fmla="val 1142319"/>
              <a:gd name="adj3" fmla="val 20457681"/>
              <a:gd name="adj4" fmla="val 1656669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8" name="Circular Arrow 7"/>
          <p:cNvSpPr/>
          <p:nvPr/>
        </p:nvSpPr>
        <p:spPr>
          <a:xfrm rot="17714196" flipH="1">
            <a:off x="5116512" y="-400050"/>
            <a:ext cx="1770063" cy="2325688"/>
          </a:xfrm>
          <a:prstGeom prst="circularArrow">
            <a:avLst>
              <a:gd name="adj1" fmla="val 12500"/>
              <a:gd name="adj2" fmla="val 1142319"/>
              <a:gd name="adj3" fmla="val 20457681"/>
              <a:gd name="adj4" fmla="val 17798638"/>
              <a:gd name="adj5" fmla="val 1250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8678" name="TextBox 8"/>
          <p:cNvSpPr txBox="1">
            <a:spLocks noChangeArrowheads="1"/>
          </p:cNvSpPr>
          <p:nvPr/>
        </p:nvSpPr>
        <p:spPr bwMode="auto">
          <a:xfrm>
            <a:off x="4572000" y="3048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6</a:t>
            </a:r>
            <a:r>
              <a:rPr lang="en-US" altLang="en-US" sz="2400" b="1"/>
              <a:t>CO</a:t>
            </a:r>
            <a:r>
              <a:rPr lang="en-US" altLang="en-US" sz="2400" b="1" baseline="-25000"/>
              <a:t>2</a:t>
            </a:r>
          </a:p>
        </p:txBody>
      </p:sp>
      <p:sp>
        <p:nvSpPr>
          <p:cNvPr id="28679" name="TextBox 9"/>
          <p:cNvSpPr txBox="1">
            <a:spLocks noChangeArrowheads="1"/>
          </p:cNvSpPr>
          <p:nvPr/>
        </p:nvSpPr>
        <p:spPr bwMode="auto">
          <a:xfrm>
            <a:off x="5867400" y="11430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6</a:t>
            </a:r>
            <a:r>
              <a:rPr lang="en-US" altLang="en-US" sz="2400" b="1"/>
              <a:t>C</a:t>
            </a:r>
            <a:r>
              <a:rPr lang="en-US" altLang="en-US" sz="2400" b="1" baseline="-25000"/>
              <a:t>6</a:t>
            </a:r>
          </a:p>
        </p:txBody>
      </p:sp>
      <p:sp>
        <p:nvSpPr>
          <p:cNvPr id="13" name="Circular Arrow 12"/>
          <p:cNvSpPr/>
          <p:nvPr/>
        </p:nvSpPr>
        <p:spPr>
          <a:xfrm rot="21329024">
            <a:off x="3930650" y="887413"/>
            <a:ext cx="3124200" cy="3429000"/>
          </a:xfrm>
          <a:prstGeom prst="circularArrow">
            <a:avLst>
              <a:gd name="adj1" fmla="val 12500"/>
              <a:gd name="adj2" fmla="val 1142319"/>
              <a:gd name="adj3" fmla="val 20457681"/>
              <a:gd name="adj4" fmla="val 19225471"/>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8681" name="TextBox 14"/>
          <p:cNvSpPr txBox="1">
            <a:spLocks noChangeArrowheads="1"/>
          </p:cNvSpPr>
          <p:nvPr/>
        </p:nvSpPr>
        <p:spPr bwMode="auto">
          <a:xfrm>
            <a:off x="6248400" y="25908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12</a:t>
            </a:r>
            <a:r>
              <a:rPr lang="en-US" altLang="en-US" sz="2400" b="1"/>
              <a:t> C</a:t>
            </a:r>
            <a:r>
              <a:rPr lang="en-US" altLang="en-US" sz="2400" b="1" baseline="-25000"/>
              <a:t>3</a:t>
            </a:r>
          </a:p>
        </p:txBody>
      </p:sp>
      <p:sp>
        <p:nvSpPr>
          <p:cNvPr id="14" name="Circular Arrow 13"/>
          <p:cNvSpPr/>
          <p:nvPr/>
        </p:nvSpPr>
        <p:spPr>
          <a:xfrm rot="8134091">
            <a:off x="3649663" y="984250"/>
            <a:ext cx="3124200" cy="3429000"/>
          </a:xfrm>
          <a:prstGeom prst="circularArrow">
            <a:avLst>
              <a:gd name="adj1" fmla="val 12286"/>
              <a:gd name="adj2" fmla="val 1166328"/>
              <a:gd name="adj3" fmla="val 17362411"/>
              <a:gd name="adj4" fmla="val 1474203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6" name="Circular Arrow 15"/>
          <p:cNvSpPr/>
          <p:nvPr/>
        </p:nvSpPr>
        <p:spPr>
          <a:xfrm rot="19299428" flipH="1">
            <a:off x="6243638" y="2368550"/>
            <a:ext cx="1817687" cy="2336800"/>
          </a:xfrm>
          <a:prstGeom prst="circularArrow">
            <a:avLst>
              <a:gd name="adj1" fmla="val 11859"/>
              <a:gd name="adj2" fmla="val 1872707"/>
              <a:gd name="adj3" fmla="val 20420408"/>
              <a:gd name="adj4" fmla="val 17798638"/>
              <a:gd name="adj5" fmla="val 12469"/>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8684" name="TextBox 17"/>
          <p:cNvSpPr txBox="1">
            <a:spLocks noChangeArrowheads="1"/>
          </p:cNvSpPr>
          <p:nvPr/>
        </p:nvSpPr>
        <p:spPr bwMode="auto">
          <a:xfrm>
            <a:off x="6781800" y="3810000"/>
            <a:ext cx="2362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2</a:t>
            </a:r>
            <a:r>
              <a:rPr lang="en-US" altLang="en-US" sz="2400" b="1"/>
              <a:t> C</a:t>
            </a:r>
            <a:r>
              <a:rPr lang="en-US" altLang="en-US" sz="2400" b="1" baseline="-25000"/>
              <a:t>3       </a:t>
            </a:r>
          </a:p>
          <a:p>
            <a:pPr eaLnBrk="1" hangingPunct="1">
              <a:spcBef>
                <a:spcPct val="0"/>
              </a:spcBef>
              <a:buFontTx/>
              <a:buNone/>
            </a:pPr>
            <a:endParaRPr lang="en-US" altLang="en-US" sz="2000" b="1" baseline="-25000"/>
          </a:p>
          <a:p>
            <a:pPr eaLnBrk="1" hangingPunct="1">
              <a:spcBef>
                <a:spcPct val="0"/>
              </a:spcBef>
              <a:buFontTx/>
              <a:buNone/>
            </a:pPr>
            <a:endParaRPr lang="en-US" altLang="en-US" sz="2000" b="1" baseline="-25000"/>
          </a:p>
          <a:p>
            <a:pPr eaLnBrk="1" hangingPunct="1">
              <a:spcBef>
                <a:spcPct val="0"/>
              </a:spcBef>
              <a:buFontTx/>
              <a:buNone/>
            </a:pPr>
            <a:r>
              <a:rPr lang="en-US" altLang="en-US" sz="2000" b="1" baseline="-25000"/>
              <a:t>	</a:t>
            </a:r>
            <a:r>
              <a:rPr lang="en-US" altLang="en-US" sz="2400" b="1"/>
              <a:t>C</a:t>
            </a:r>
            <a:r>
              <a:rPr lang="en-US" altLang="en-US" sz="2400" b="1" baseline="-25000"/>
              <a:t>6 </a:t>
            </a:r>
          </a:p>
          <a:p>
            <a:pPr eaLnBrk="1" hangingPunct="1">
              <a:spcBef>
                <a:spcPct val="0"/>
              </a:spcBef>
              <a:buFontTx/>
              <a:buNone/>
            </a:pPr>
            <a:endParaRPr lang="en-US" altLang="en-US" sz="2000" b="1" baseline="-25000"/>
          </a:p>
          <a:p>
            <a:pPr eaLnBrk="1" hangingPunct="1">
              <a:spcBef>
                <a:spcPct val="0"/>
              </a:spcBef>
              <a:buFontTx/>
              <a:buNone/>
            </a:pPr>
            <a:r>
              <a:rPr lang="en-US" altLang="en-US" sz="2000" b="1" baseline="-25000"/>
              <a:t>	</a:t>
            </a:r>
            <a:r>
              <a:rPr lang="en-US" altLang="en-US" sz="2000" b="1"/>
              <a:t>(Glucose)        </a:t>
            </a:r>
          </a:p>
        </p:txBody>
      </p:sp>
      <p:sp>
        <p:nvSpPr>
          <p:cNvPr id="19" name="Right Arrow 18"/>
          <p:cNvSpPr/>
          <p:nvPr/>
        </p:nvSpPr>
        <p:spPr>
          <a:xfrm rot="2466321">
            <a:off x="7145338" y="4319588"/>
            <a:ext cx="533400" cy="381000"/>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86" name="TextBox 19"/>
          <p:cNvSpPr txBox="1">
            <a:spLocks noChangeArrowheads="1"/>
          </p:cNvSpPr>
          <p:nvPr/>
        </p:nvSpPr>
        <p:spPr bwMode="auto">
          <a:xfrm>
            <a:off x="4419600" y="3733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10</a:t>
            </a:r>
            <a:r>
              <a:rPr lang="en-US" altLang="en-US" sz="2400" b="1"/>
              <a:t> C</a:t>
            </a:r>
            <a:r>
              <a:rPr lang="en-US" altLang="en-US" sz="2400" b="1" baseline="-25000"/>
              <a:t>3</a:t>
            </a:r>
          </a:p>
        </p:txBody>
      </p:sp>
      <p:sp>
        <p:nvSpPr>
          <p:cNvPr id="21" name="Curved Right Arrow 20"/>
          <p:cNvSpPr/>
          <p:nvPr/>
        </p:nvSpPr>
        <p:spPr>
          <a:xfrm rot="19182945">
            <a:off x="7558088" y="3502025"/>
            <a:ext cx="577850" cy="962025"/>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8688" name="TextBox 21"/>
          <p:cNvSpPr txBox="1">
            <a:spLocks noChangeArrowheads="1"/>
          </p:cNvSpPr>
          <p:nvPr/>
        </p:nvSpPr>
        <p:spPr bwMode="auto">
          <a:xfrm>
            <a:off x="7696200" y="3200400"/>
            <a:ext cx="144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  ATP</a:t>
            </a:r>
          </a:p>
          <a:p>
            <a:pPr eaLnBrk="1" hangingPunct="1">
              <a:spcBef>
                <a:spcPct val="0"/>
              </a:spcBef>
              <a:buFontTx/>
              <a:buNone/>
            </a:pPr>
            <a:endParaRPr lang="en-US" altLang="en-US" sz="1800" b="1"/>
          </a:p>
          <a:p>
            <a:pPr eaLnBrk="1" hangingPunct="1">
              <a:spcBef>
                <a:spcPct val="0"/>
              </a:spcBef>
              <a:buFontTx/>
              <a:buNone/>
            </a:pPr>
            <a:r>
              <a:rPr lang="en-US" altLang="en-US" sz="1800" b="1"/>
              <a:t>     ADP+P</a:t>
            </a:r>
          </a:p>
        </p:txBody>
      </p:sp>
      <p:sp>
        <p:nvSpPr>
          <p:cNvPr id="23" name="Curved Right Arrow 22"/>
          <p:cNvSpPr/>
          <p:nvPr/>
        </p:nvSpPr>
        <p:spPr>
          <a:xfrm rot="19182945" flipH="1">
            <a:off x="6654800" y="4310063"/>
            <a:ext cx="484188" cy="96202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8690" name="TextBox 23"/>
          <p:cNvSpPr txBox="1">
            <a:spLocks noChangeArrowheads="1"/>
          </p:cNvSpPr>
          <p:nvPr/>
        </p:nvSpPr>
        <p:spPr bwMode="auto">
          <a:xfrm>
            <a:off x="5410200" y="4648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rPr>
              <a:t>NADPH</a:t>
            </a:r>
          </a:p>
          <a:p>
            <a:pPr eaLnBrk="1" hangingPunct="1">
              <a:spcBef>
                <a:spcPct val="0"/>
              </a:spcBef>
              <a:buFontTx/>
              <a:buNone/>
            </a:pPr>
            <a:endParaRPr lang="en-US" altLang="en-US" sz="1800" b="1">
              <a:solidFill>
                <a:srgbClr val="00B050"/>
              </a:solidFill>
            </a:endParaRPr>
          </a:p>
          <a:p>
            <a:pPr eaLnBrk="1" hangingPunct="1">
              <a:spcBef>
                <a:spcPct val="0"/>
              </a:spcBef>
              <a:buFontTx/>
              <a:buNone/>
            </a:pPr>
            <a:r>
              <a:rPr lang="en-US" altLang="en-US" sz="1800" b="1">
                <a:solidFill>
                  <a:srgbClr val="00B050"/>
                </a:solidFill>
              </a:rPr>
              <a:t>            NADP</a:t>
            </a:r>
          </a:p>
        </p:txBody>
      </p:sp>
      <p:sp>
        <p:nvSpPr>
          <p:cNvPr id="28691" name="TextBox 24"/>
          <p:cNvSpPr txBox="1">
            <a:spLocks noChangeArrowheads="1"/>
          </p:cNvSpPr>
          <p:nvPr/>
        </p:nvSpPr>
        <p:spPr bwMode="auto">
          <a:xfrm>
            <a:off x="228600" y="4800600"/>
            <a:ext cx="403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2 of the 12 PGA are used to make glucose, using energy from ATP and the reduction potential of NADPH… essentially, the H is transferred to the PGA, making carbohydrate from carbon dioxide.</a:t>
            </a:r>
          </a:p>
        </p:txBody>
      </p:sp>
      <p:sp>
        <p:nvSpPr>
          <p:cNvPr id="26" name="Oval 25"/>
          <p:cNvSpPr/>
          <p:nvPr/>
        </p:nvSpPr>
        <p:spPr>
          <a:xfrm>
            <a:off x="4114800" y="2514600"/>
            <a:ext cx="5029200" cy="434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93" name="TextBox 21"/>
          <p:cNvSpPr txBox="1">
            <a:spLocks noChangeArrowheads="1"/>
          </p:cNvSpPr>
          <p:nvPr/>
        </p:nvSpPr>
        <p:spPr bwMode="auto">
          <a:xfrm>
            <a:off x="304800" y="304800"/>
            <a:ext cx="769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Adaptations to the Physical Environment</a:t>
            </a:r>
            <a:endParaRPr lang="en-US" altLang="en-US" sz="1800"/>
          </a:p>
          <a:p>
            <a:pPr eaLnBrk="1" hangingPunct="1">
              <a:spcBef>
                <a:spcPct val="0"/>
              </a:spcBef>
              <a:buFontTx/>
              <a:buNone/>
            </a:pPr>
            <a:r>
              <a:rPr lang="en-US" altLang="en-US" sz="1800" b="1"/>
              <a:t> II.  Light</a:t>
            </a:r>
            <a:endParaRPr lang="en-US" altLang="en-US" sz="1800"/>
          </a:p>
          <a:p>
            <a:pPr eaLnBrk="1" hangingPunct="1">
              <a:spcBef>
                <a:spcPct val="0"/>
              </a:spcBef>
              <a:buFontTx/>
              <a:buNone/>
            </a:pPr>
            <a:r>
              <a:rPr lang="en-US" altLang="en-US" sz="1800" b="1">
                <a:solidFill>
                  <a:srgbClr val="FF0000"/>
                </a:solidFill>
              </a:rPr>
              <a:t>A. Properties and Adaptations</a:t>
            </a:r>
            <a:endParaRPr lang="en-US" altLang="en-US" sz="1800">
              <a:solidFill>
                <a:srgbClr val="FF0000"/>
              </a:solidFill>
            </a:endParaRPr>
          </a:p>
          <a:p>
            <a:pPr eaLnBrk="1" hangingPunct="1">
              <a:spcBef>
                <a:spcPct val="0"/>
              </a:spcBef>
              <a:buFontTx/>
              <a:buNone/>
            </a:pPr>
            <a:r>
              <a:rPr lang="en-US" altLang="en-US" sz="1800" b="1">
                <a:solidFill>
                  <a:srgbClr val="00B0F0"/>
                </a:solidFill>
              </a:rPr>
              <a:t>2. C3 Photosynthesis</a:t>
            </a:r>
          </a:p>
          <a:p>
            <a:pPr eaLnBrk="1" hangingPunct="1">
              <a:spcBef>
                <a:spcPct val="0"/>
              </a:spcBef>
              <a:buFontTx/>
              <a:buNone/>
            </a:pPr>
            <a:endParaRPr lang="en-US" altLang="en-US" sz="1800" b="1">
              <a:solidFill>
                <a:srgbClr val="00B0F0"/>
              </a:solidFill>
            </a:endParaRPr>
          </a:p>
          <a:p>
            <a:pPr eaLnBrk="1" hangingPunct="1">
              <a:spcBef>
                <a:spcPct val="0"/>
              </a:spcBef>
              <a:buFontTx/>
              <a:buNone/>
            </a:pPr>
            <a:r>
              <a:rPr lang="en-US" altLang="en-US" sz="1800" b="1"/>
              <a:t>THE LIGHT </a:t>
            </a:r>
          </a:p>
          <a:p>
            <a:pPr eaLnBrk="1" hangingPunct="1">
              <a:spcBef>
                <a:spcPct val="0"/>
              </a:spcBef>
              <a:buFontTx/>
              <a:buNone/>
            </a:pPr>
            <a:r>
              <a:rPr lang="en-US" altLang="en-US" sz="1800" b="1"/>
              <a:t>INDEPENDENT REACTION</a:t>
            </a:r>
            <a:endParaRPr lang="en-US" altLang="en-US" sz="1800"/>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8001000" cy="677863"/>
          </a:xfrm>
          <a:prstGeom prst="rect">
            <a:avLst/>
          </a:prstGeom>
          <a:noFill/>
        </p:spPr>
        <p:txBody>
          <a:bodyPr>
            <a:spAutoFit/>
          </a:bodyPr>
          <a:lstStyle/>
          <a:p>
            <a:pPr marL="400050" indent="-400050" eaLnBrk="1" fontAlgn="auto" hangingPunct="1">
              <a:spcBef>
                <a:spcPts val="0"/>
              </a:spcBef>
              <a:spcAft>
                <a:spcPts val="0"/>
              </a:spcAft>
              <a:defRPr/>
            </a:pPr>
            <a:r>
              <a:rPr lang="en-US" sz="2000" b="1" dirty="0">
                <a:latin typeface="+mn-lt"/>
              </a:rPr>
              <a:t>The Light Independent Reaction</a:t>
            </a:r>
            <a:endParaRPr lang="en-US" dirty="0">
              <a:latin typeface="+mn-lt"/>
            </a:endParaRPr>
          </a:p>
          <a:p>
            <a:pPr eaLnBrk="1" fontAlgn="auto" hangingPunct="1">
              <a:spcBef>
                <a:spcPts val="0"/>
              </a:spcBef>
              <a:spcAft>
                <a:spcPts val="0"/>
              </a:spcAft>
              <a:defRPr/>
            </a:pPr>
            <a:endParaRPr lang="en-US" dirty="0">
              <a:latin typeface="+mn-lt"/>
            </a:endParaRPr>
          </a:p>
        </p:txBody>
      </p:sp>
      <p:sp>
        <p:nvSpPr>
          <p:cNvPr id="29699" name="TextBox 4"/>
          <p:cNvSpPr txBox="1">
            <a:spLocks noChangeArrowheads="1"/>
          </p:cNvSpPr>
          <p:nvPr/>
        </p:nvSpPr>
        <p:spPr bwMode="auto">
          <a:xfrm>
            <a:off x="3657600" y="1676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6</a:t>
            </a:r>
            <a:r>
              <a:rPr lang="en-US" altLang="en-US" sz="2400" b="1"/>
              <a:t>C</a:t>
            </a:r>
            <a:r>
              <a:rPr lang="en-US" altLang="en-US" sz="2400" b="1" baseline="-25000"/>
              <a:t>5</a:t>
            </a:r>
          </a:p>
        </p:txBody>
      </p:sp>
      <p:sp>
        <p:nvSpPr>
          <p:cNvPr id="29700" name="TextBox 5"/>
          <p:cNvSpPr txBox="1">
            <a:spLocks noChangeArrowheads="1"/>
          </p:cNvSpPr>
          <p:nvPr/>
        </p:nvSpPr>
        <p:spPr bwMode="auto">
          <a:xfrm>
            <a:off x="3429000" y="2209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rPr>
              <a:t>RuBP</a:t>
            </a:r>
          </a:p>
        </p:txBody>
      </p:sp>
      <p:sp>
        <p:nvSpPr>
          <p:cNvPr id="7" name="Circular Arrow 6"/>
          <p:cNvSpPr/>
          <p:nvPr/>
        </p:nvSpPr>
        <p:spPr>
          <a:xfrm rot="17714196">
            <a:off x="3778250" y="735013"/>
            <a:ext cx="3124200" cy="3429000"/>
          </a:xfrm>
          <a:prstGeom prst="circularArrow">
            <a:avLst>
              <a:gd name="adj1" fmla="val 12500"/>
              <a:gd name="adj2" fmla="val 1142319"/>
              <a:gd name="adj3" fmla="val 20457681"/>
              <a:gd name="adj4" fmla="val 1656669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8" name="Circular Arrow 7"/>
          <p:cNvSpPr/>
          <p:nvPr/>
        </p:nvSpPr>
        <p:spPr>
          <a:xfrm rot="17714196" flipH="1">
            <a:off x="5116512" y="-400050"/>
            <a:ext cx="1770063" cy="2325688"/>
          </a:xfrm>
          <a:prstGeom prst="circularArrow">
            <a:avLst>
              <a:gd name="adj1" fmla="val 12500"/>
              <a:gd name="adj2" fmla="val 1142319"/>
              <a:gd name="adj3" fmla="val 20457681"/>
              <a:gd name="adj4" fmla="val 17798638"/>
              <a:gd name="adj5" fmla="val 1250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9703" name="TextBox 8"/>
          <p:cNvSpPr txBox="1">
            <a:spLocks noChangeArrowheads="1"/>
          </p:cNvSpPr>
          <p:nvPr/>
        </p:nvSpPr>
        <p:spPr bwMode="auto">
          <a:xfrm>
            <a:off x="4572000" y="3048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6</a:t>
            </a:r>
            <a:r>
              <a:rPr lang="en-US" altLang="en-US" sz="2400" b="1"/>
              <a:t>CO</a:t>
            </a:r>
            <a:r>
              <a:rPr lang="en-US" altLang="en-US" sz="2400" b="1" baseline="-25000"/>
              <a:t>2</a:t>
            </a:r>
          </a:p>
        </p:txBody>
      </p:sp>
      <p:sp>
        <p:nvSpPr>
          <p:cNvPr id="29704" name="TextBox 9"/>
          <p:cNvSpPr txBox="1">
            <a:spLocks noChangeArrowheads="1"/>
          </p:cNvSpPr>
          <p:nvPr/>
        </p:nvSpPr>
        <p:spPr bwMode="auto">
          <a:xfrm>
            <a:off x="5867400" y="11430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6</a:t>
            </a:r>
            <a:r>
              <a:rPr lang="en-US" altLang="en-US" sz="2400" b="1"/>
              <a:t>C</a:t>
            </a:r>
            <a:r>
              <a:rPr lang="en-US" altLang="en-US" sz="2400" b="1" baseline="-25000"/>
              <a:t>6</a:t>
            </a:r>
          </a:p>
        </p:txBody>
      </p:sp>
      <p:sp>
        <p:nvSpPr>
          <p:cNvPr id="13" name="Circular Arrow 12"/>
          <p:cNvSpPr/>
          <p:nvPr/>
        </p:nvSpPr>
        <p:spPr>
          <a:xfrm rot="21329024">
            <a:off x="3930650" y="887413"/>
            <a:ext cx="3124200" cy="3429000"/>
          </a:xfrm>
          <a:prstGeom prst="circularArrow">
            <a:avLst>
              <a:gd name="adj1" fmla="val 12500"/>
              <a:gd name="adj2" fmla="val 1142319"/>
              <a:gd name="adj3" fmla="val 20457681"/>
              <a:gd name="adj4" fmla="val 19225471"/>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9706" name="TextBox 14"/>
          <p:cNvSpPr txBox="1">
            <a:spLocks noChangeArrowheads="1"/>
          </p:cNvSpPr>
          <p:nvPr/>
        </p:nvSpPr>
        <p:spPr bwMode="auto">
          <a:xfrm>
            <a:off x="6248400" y="25908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12</a:t>
            </a:r>
            <a:r>
              <a:rPr lang="en-US" altLang="en-US" sz="2400" b="1"/>
              <a:t> C</a:t>
            </a:r>
            <a:r>
              <a:rPr lang="en-US" altLang="en-US" sz="2400" b="1" baseline="-25000"/>
              <a:t>3</a:t>
            </a:r>
          </a:p>
        </p:txBody>
      </p:sp>
      <p:sp>
        <p:nvSpPr>
          <p:cNvPr id="14" name="Circular Arrow 13"/>
          <p:cNvSpPr/>
          <p:nvPr/>
        </p:nvSpPr>
        <p:spPr>
          <a:xfrm rot="8134091">
            <a:off x="3649663" y="984250"/>
            <a:ext cx="3124200" cy="3429000"/>
          </a:xfrm>
          <a:prstGeom prst="circularArrow">
            <a:avLst>
              <a:gd name="adj1" fmla="val 12286"/>
              <a:gd name="adj2" fmla="val 1166328"/>
              <a:gd name="adj3" fmla="val 17362411"/>
              <a:gd name="adj4" fmla="val 1474203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6" name="Circular Arrow 15"/>
          <p:cNvSpPr/>
          <p:nvPr/>
        </p:nvSpPr>
        <p:spPr>
          <a:xfrm rot="19299428" flipH="1">
            <a:off x="6243638" y="2368550"/>
            <a:ext cx="1817687" cy="2336800"/>
          </a:xfrm>
          <a:prstGeom prst="circularArrow">
            <a:avLst>
              <a:gd name="adj1" fmla="val 11859"/>
              <a:gd name="adj2" fmla="val 1872707"/>
              <a:gd name="adj3" fmla="val 20420408"/>
              <a:gd name="adj4" fmla="val 17798638"/>
              <a:gd name="adj5" fmla="val 12469"/>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9709" name="TextBox 17"/>
          <p:cNvSpPr txBox="1">
            <a:spLocks noChangeArrowheads="1"/>
          </p:cNvSpPr>
          <p:nvPr/>
        </p:nvSpPr>
        <p:spPr bwMode="auto">
          <a:xfrm>
            <a:off x="6781800" y="3810000"/>
            <a:ext cx="2362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2</a:t>
            </a:r>
            <a:r>
              <a:rPr lang="en-US" altLang="en-US" sz="2400" b="1"/>
              <a:t> C</a:t>
            </a:r>
            <a:r>
              <a:rPr lang="en-US" altLang="en-US" sz="2400" b="1" baseline="-25000"/>
              <a:t>3       </a:t>
            </a:r>
          </a:p>
          <a:p>
            <a:pPr eaLnBrk="1" hangingPunct="1">
              <a:spcBef>
                <a:spcPct val="0"/>
              </a:spcBef>
              <a:buFontTx/>
              <a:buNone/>
            </a:pPr>
            <a:endParaRPr lang="en-US" altLang="en-US" sz="2000" b="1" baseline="-25000"/>
          </a:p>
          <a:p>
            <a:pPr eaLnBrk="1" hangingPunct="1">
              <a:spcBef>
                <a:spcPct val="0"/>
              </a:spcBef>
              <a:buFontTx/>
              <a:buNone/>
            </a:pPr>
            <a:endParaRPr lang="en-US" altLang="en-US" sz="2000" b="1" baseline="-25000"/>
          </a:p>
          <a:p>
            <a:pPr eaLnBrk="1" hangingPunct="1">
              <a:spcBef>
                <a:spcPct val="0"/>
              </a:spcBef>
              <a:buFontTx/>
              <a:buNone/>
            </a:pPr>
            <a:r>
              <a:rPr lang="en-US" altLang="en-US" sz="2000" b="1" baseline="-25000"/>
              <a:t>	</a:t>
            </a:r>
            <a:r>
              <a:rPr lang="en-US" altLang="en-US" sz="2400" b="1"/>
              <a:t>C</a:t>
            </a:r>
            <a:r>
              <a:rPr lang="en-US" altLang="en-US" sz="2400" b="1" baseline="-25000"/>
              <a:t>6 </a:t>
            </a:r>
          </a:p>
          <a:p>
            <a:pPr eaLnBrk="1" hangingPunct="1">
              <a:spcBef>
                <a:spcPct val="0"/>
              </a:spcBef>
              <a:buFontTx/>
              <a:buNone/>
            </a:pPr>
            <a:endParaRPr lang="en-US" altLang="en-US" sz="2000" b="1" baseline="-25000"/>
          </a:p>
          <a:p>
            <a:pPr eaLnBrk="1" hangingPunct="1">
              <a:spcBef>
                <a:spcPct val="0"/>
              </a:spcBef>
              <a:buFontTx/>
              <a:buNone/>
            </a:pPr>
            <a:r>
              <a:rPr lang="en-US" altLang="en-US" sz="2000" b="1" baseline="-25000"/>
              <a:t>	</a:t>
            </a:r>
            <a:r>
              <a:rPr lang="en-US" altLang="en-US" sz="2000" b="1"/>
              <a:t>(Glucose)        </a:t>
            </a:r>
          </a:p>
        </p:txBody>
      </p:sp>
      <p:sp>
        <p:nvSpPr>
          <p:cNvPr id="19" name="Right Arrow 18"/>
          <p:cNvSpPr/>
          <p:nvPr/>
        </p:nvSpPr>
        <p:spPr>
          <a:xfrm rot="2466321">
            <a:off x="7145338" y="4319588"/>
            <a:ext cx="533400" cy="381000"/>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711" name="TextBox 19"/>
          <p:cNvSpPr txBox="1">
            <a:spLocks noChangeArrowheads="1"/>
          </p:cNvSpPr>
          <p:nvPr/>
        </p:nvSpPr>
        <p:spPr bwMode="auto">
          <a:xfrm>
            <a:off x="4419600" y="3733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10</a:t>
            </a:r>
            <a:r>
              <a:rPr lang="en-US" altLang="en-US" sz="2400" b="1"/>
              <a:t> C</a:t>
            </a:r>
            <a:r>
              <a:rPr lang="en-US" altLang="en-US" sz="2400" b="1" baseline="-25000"/>
              <a:t>3</a:t>
            </a:r>
          </a:p>
        </p:txBody>
      </p:sp>
      <p:grpSp>
        <p:nvGrpSpPr>
          <p:cNvPr id="29712" name="Group 26"/>
          <p:cNvGrpSpPr>
            <a:grpSpLocks/>
          </p:cNvGrpSpPr>
          <p:nvPr/>
        </p:nvGrpSpPr>
        <p:grpSpPr bwMode="auto">
          <a:xfrm>
            <a:off x="7558088" y="3200400"/>
            <a:ext cx="1585912" cy="1263650"/>
            <a:chOff x="7557866" y="3200400"/>
            <a:chExt cx="1586134" cy="1263612"/>
          </a:xfrm>
        </p:grpSpPr>
        <p:sp>
          <p:nvSpPr>
            <p:cNvPr id="21" name="Curved Right Arrow 20"/>
            <p:cNvSpPr/>
            <p:nvPr/>
          </p:nvSpPr>
          <p:spPr>
            <a:xfrm rot="19182945">
              <a:off x="7557866" y="3502016"/>
              <a:ext cx="577931" cy="96199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9723" name="TextBox 21"/>
            <p:cNvSpPr txBox="1">
              <a:spLocks noChangeArrowheads="1"/>
            </p:cNvSpPr>
            <p:nvPr/>
          </p:nvSpPr>
          <p:spPr bwMode="auto">
            <a:xfrm>
              <a:off x="7696200" y="3200400"/>
              <a:ext cx="144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  ATP</a:t>
              </a:r>
            </a:p>
            <a:p>
              <a:pPr eaLnBrk="1" hangingPunct="1">
                <a:spcBef>
                  <a:spcPct val="0"/>
                </a:spcBef>
                <a:buFontTx/>
                <a:buNone/>
              </a:pPr>
              <a:endParaRPr lang="en-US" altLang="en-US" sz="1800" b="1"/>
            </a:p>
            <a:p>
              <a:pPr eaLnBrk="1" hangingPunct="1">
                <a:spcBef>
                  <a:spcPct val="0"/>
                </a:spcBef>
                <a:buFontTx/>
                <a:buNone/>
              </a:pPr>
              <a:r>
                <a:rPr lang="en-US" altLang="en-US" sz="1800" b="1"/>
                <a:t>     ADP+P</a:t>
              </a:r>
            </a:p>
          </p:txBody>
        </p:sp>
      </p:grpSp>
      <p:grpSp>
        <p:nvGrpSpPr>
          <p:cNvPr id="29713" name="Group 30"/>
          <p:cNvGrpSpPr>
            <a:grpSpLocks/>
          </p:cNvGrpSpPr>
          <p:nvPr/>
        </p:nvGrpSpPr>
        <p:grpSpPr bwMode="auto">
          <a:xfrm>
            <a:off x="5410200" y="4310063"/>
            <a:ext cx="1728788" cy="1262062"/>
            <a:chOff x="5410200" y="4309478"/>
            <a:chExt cx="1728155" cy="1262052"/>
          </a:xfrm>
        </p:grpSpPr>
        <p:sp>
          <p:nvSpPr>
            <p:cNvPr id="23" name="Curved Right Arrow 22"/>
            <p:cNvSpPr/>
            <p:nvPr/>
          </p:nvSpPr>
          <p:spPr>
            <a:xfrm rot="19182945" flipH="1">
              <a:off x="6654344" y="4309478"/>
              <a:ext cx="484011" cy="962017"/>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9721" name="TextBox 23"/>
            <p:cNvSpPr txBox="1">
              <a:spLocks noChangeArrowheads="1"/>
            </p:cNvSpPr>
            <p:nvPr/>
          </p:nvSpPr>
          <p:spPr bwMode="auto">
            <a:xfrm>
              <a:off x="5410200" y="4648200"/>
              <a:ext cx="160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rPr>
                <a:t>NADPH</a:t>
              </a:r>
            </a:p>
            <a:p>
              <a:pPr eaLnBrk="1" hangingPunct="1">
                <a:spcBef>
                  <a:spcPct val="0"/>
                </a:spcBef>
                <a:buFontTx/>
                <a:buNone/>
              </a:pPr>
              <a:endParaRPr lang="en-US" altLang="en-US" sz="1800" b="1">
                <a:solidFill>
                  <a:srgbClr val="00B050"/>
                </a:solidFill>
              </a:endParaRPr>
            </a:p>
            <a:p>
              <a:pPr eaLnBrk="1" hangingPunct="1">
                <a:spcBef>
                  <a:spcPct val="0"/>
                </a:spcBef>
                <a:buFontTx/>
                <a:buNone/>
              </a:pPr>
              <a:r>
                <a:rPr lang="en-US" altLang="en-US" sz="1800" b="1">
                  <a:solidFill>
                    <a:srgbClr val="00B050"/>
                  </a:solidFill>
                </a:rPr>
                <a:t>            NADP</a:t>
              </a:r>
            </a:p>
          </p:txBody>
        </p:sp>
      </p:grpSp>
      <p:sp>
        <p:nvSpPr>
          <p:cNvPr id="29714" name="TextBox 24"/>
          <p:cNvSpPr txBox="1">
            <a:spLocks noChangeArrowheads="1"/>
          </p:cNvSpPr>
          <p:nvPr/>
        </p:nvSpPr>
        <p:spPr bwMode="auto">
          <a:xfrm>
            <a:off x="228600" y="48006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More energy is used to rearrange the 10 C</a:t>
            </a:r>
            <a:r>
              <a:rPr lang="en-US" altLang="en-US" sz="1800" b="1" baseline="-25000">
                <a:solidFill>
                  <a:srgbClr val="FF0000"/>
                </a:solidFill>
              </a:rPr>
              <a:t>3</a:t>
            </a:r>
            <a:r>
              <a:rPr lang="en-US" altLang="en-US" sz="1800" b="1">
                <a:solidFill>
                  <a:srgbClr val="FF0000"/>
                </a:solidFill>
              </a:rPr>
              <a:t> molecules (30 carbons) into 6 C</a:t>
            </a:r>
            <a:r>
              <a:rPr lang="en-US" altLang="en-US" sz="1800" b="1" baseline="-25000">
                <a:solidFill>
                  <a:srgbClr val="FF0000"/>
                </a:solidFill>
              </a:rPr>
              <a:t>5</a:t>
            </a:r>
            <a:r>
              <a:rPr lang="en-US" altLang="en-US" sz="1800" b="1">
                <a:solidFill>
                  <a:srgbClr val="FF0000"/>
                </a:solidFill>
              </a:rPr>
              <a:t> molecules (30 carbons); regenerating the 6 RuBP.</a:t>
            </a:r>
          </a:p>
        </p:txBody>
      </p:sp>
      <p:sp>
        <p:nvSpPr>
          <p:cNvPr id="26" name="Circular Arrow 25"/>
          <p:cNvSpPr/>
          <p:nvPr/>
        </p:nvSpPr>
        <p:spPr>
          <a:xfrm rot="13901194">
            <a:off x="3646488" y="1031875"/>
            <a:ext cx="3124200" cy="3429000"/>
          </a:xfrm>
          <a:prstGeom prst="circularArrow">
            <a:avLst>
              <a:gd name="adj1" fmla="val 12286"/>
              <a:gd name="adj2" fmla="val 1166328"/>
              <a:gd name="adj3" fmla="val 17362411"/>
              <a:gd name="adj4" fmla="val 1535724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9716" name="Group 27"/>
          <p:cNvGrpSpPr>
            <a:grpSpLocks/>
          </p:cNvGrpSpPr>
          <p:nvPr/>
        </p:nvGrpSpPr>
        <p:grpSpPr bwMode="auto">
          <a:xfrm>
            <a:off x="2424113" y="3100388"/>
            <a:ext cx="1447800" cy="1176337"/>
            <a:chOff x="7696200" y="2948116"/>
            <a:chExt cx="1447800" cy="1175614"/>
          </a:xfrm>
        </p:grpSpPr>
        <p:sp>
          <p:nvSpPr>
            <p:cNvPr id="29" name="Curved Right Arrow 28"/>
            <p:cNvSpPr/>
            <p:nvPr/>
          </p:nvSpPr>
          <p:spPr>
            <a:xfrm rot="19182945" flipH="1">
              <a:off x="8620125" y="2948116"/>
              <a:ext cx="490537" cy="8948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9719" name="TextBox 29"/>
            <p:cNvSpPr txBox="1">
              <a:spLocks noChangeArrowheads="1"/>
            </p:cNvSpPr>
            <p:nvPr/>
          </p:nvSpPr>
          <p:spPr bwMode="auto">
            <a:xfrm>
              <a:off x="7696200" y="3200400"/>
              <a:ext cx="144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  ATP</a:t>
              </a:r>
            </a:p>
            <a:p>
              <a:pPr eaLnBrk="1" hangingPunct="1">
                <a:spcBef>
                  <a:spcPct val="0"/>
                </a:spcBef>
                <a:buFontTx/>
                <a:buNone/>
              </a:pPr>
              <a:endParaRPr lang="en-US" altLang="en-US" sz="1800" b="1"/>
            </a:p>
            <a:p>
              <a:pPr eaLnBrk="1" hangingPunct="1">
                <a:spcBef>
                  <a:spcPct val="0"/>
                </a:spcBef>
                <a:buFontTx/>
                <a:buNone/>
              </a:pPr>
              <a:r>
                <a:rPr lang="en-US" altLang="en-US" sz="1800" b="1"/>
                <a:t>     ADP+P</a:t>
              </a:r>
            </a:p>
          </p:txBody>
        </p:sp>
      </p:grpSp>
      <p:sp>
        <p:nvSpPr>
          <p:cNvPr id="35" name="Oval 34"/>
          <p:cNvSpPr/>
          <p:nvPr/>
        </p:nvSpPr>
        <p:spPr>
          <a:xfrm>
            <a:off x="1600200" y="1371600"/>
            <a:ext cx="4343400" cy="3429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0_05PhotosynthOverview_4-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01638"/>
            <a:ext cx="4200525"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81000"/>
            <a:ext cx="8001000" cy="4062413"/>
          </a:xfrm>
          <a:prstGeom prst="rect">
            <a:avLst/>
          </a:prstGeom>
          <a:noFill/>
        </p:spPr>
        <p:txBody>
          <a:bodyPr>
            <a:spAutoFit/>
          </a:bodyPr>
          <a:lstStyle/>
          <a:p>
            <a:pPr marL="400050" indent="-400050" eaLnBrk="1" fontAlgn="auto" hangingPunct="1">
              <a:spcBef>
                <a:spcPts val="0"/>
              </a:spcBef>
              <a:spcAft>
                <a:spcPts val="0"/>
              </a:spcAft>
              <a:defRPr/>
            </a:pPr>
            <a:r>
              <a:rPr lang="en-US" sz="2000" b="1" dirty="0">
                <a:solidFill>
                  <a:srgbClr val="FF0000"/>
                </a:solidFill>
                <a:latin typeface="+mn-lt"/>
              </a:rPr>
              <a:t>Review:</a:t>
            </a:r>
          </a:p>
          <a:p>
            <a:pPr marL="400050" indent="-400050" eaLnBrk="1" fontAlgn="auto" hangingPunct="1">
              <a:spcBef>
                <a:spcPts val="0"/>
              </a:spcBef>
              <a:spcAft>
                <a:spcPts val="0"/>
              </a:spcAft>
              <a:defRPr/>
            </a:pPr>
            <a:endParaRPr lang="en-US" sz="2000" b="1" dirty="0">
              <a:latin typeface="+mn-lt"/>
            </a:endParaRPr>
          </a:p>
          <a:p>
            <a:pPr marL="400050" indent="-400050" eaLnBrk="1" fontAlgn="auto" hangingPunct="1">
              <a:spcBef>
                <a:spcPts val="0"/>
              </a:spcBef>
              <a:spcAft>
                <a:spcPts val="0"/>
              </a:spcAft>
              <a:defRPr/>
            </a:pPr>
            <a:r>
              <a:rPr lang="en-US" sz="2000" b="1" dirty="0">
                <a:latin typeface="+mn-lt"/>
              </a:rPr>
              <a:t>Need water (from the xylem)</a:t>
            </a:r>
          </a:p>
          <a:p>
            <a:pPr marL="400050" indent="-400050" eaLnBrk="1" fontAlgn="auto" hangingPunct="1">
              <a:spcBef>
                <a:spcPts val="0"/>
              </a:spcBef>
              <a:spcAft>
                <a:spcPts val="0"/>
              </a:spcAft>
              <a:defRPr/>
            </a:pPr>
            <a:r>
              <a:rPr lang="en-US" sz="2000" b="1" dirty="0">
                <a:latin typeface="+mn-lt"/>
              </a:rPr>
              <a:t>And CO</a:t>
            </a:r>
            <a:r>
              <a:rPr lang="en-US" sz="2000" b="1" baseline="-25000" dirty="0">
                <a:latin typeface="+mn-lt"/>
              </a:rPr>
              <a:t>2</a:t>
            </a:r>
            <a:r>
              <a:rPr lang="en-US" sz="2000" b="1" dirty="0">
                <a:latin typeface="+mn-lt"/>
              </a:rPr>
              <a:t> (through the stoma).</a:t>
            </a:r>
          </a:p>
          <a:p>
            <a:pPr marL="400050" indent="-400050" eaLnBrk="1" fontAlgn="auto" hangingPunct="1">
              <a:spcBef>
                <a:spcPts val="0"/>
              </a:spcBef>
              <a:spcAft>
                <a:spcPts val="0"/>
              </a:spcAft>
              <a:defRPr/>
            </a:pPr>
            <a:endParaRPr lang="en-US" sz="2000" b="1" dirty="0">
              <a:latin typeface="+mn-lt"/>
            </a:endParaRPr>
          </a:p>
          <a:p>
            <a:pPr marL="400050" indent="-400050" eaLnBrk="1" fontAlgn="auto" hangingPunct="1">
              <a:spcBef>
                <a:spcPts val="0"/>
              </a:spcBef>
              <a:spcAft>
                <a:spcPts val="0"/>
              </a:spcAft>
              <a:defRPr/>
            </a:pPr>
            <a:r>
              <a:rPr lang="en-US" sz="2000" b="1" dirty="0">
                <a:latin typeface="+mn-lt"/>
              </a:rPr>
              <a:t>Water vapor and waste O</a:t>
            </a:r>
            <a:r>
              <a:rPr lang="en-US" sz="2000" b="1" baseline="-25000" dirty="0">
                <a:latin typeface="+mn-lt"/>
              </a:rPr>
              <a:t>2</a:t>
            </a:r>
            <a:r>
              <a:rPr lang="en-US" sz="2000" b="1" dirty="0">
                <a:latin typeface="+mn-lt"/>
              </a:rPr>
              <a:t> </a:t>
            </a:r>
          </a:p>
          <a:p>
            <a:pPr marL="400050" indent="-400050" eaLnBrk="1" fontAlgn="auto" hangingPunct="1">
              <a:spcBef>
                <a:spcPts val="0"/>
              </a:spcBef>
              <a:spcAft>
                <a:spcPts val="0"/>
              </a:spcAft>
              <a:defRPr/>
            </a:pPr>
            <a:r>
              <a:rPr lang="en-US" sz="2000" b="1" dirty="0">
                <a:latin typeface="+mn-lt"/>
              </a:rPr>
              <a:t>Are released (through stoma)</a:t>
            </a:r>
          </a:p>
          <a:p>
            <a:pPr marL="400050" indent="-400050" eaLnBrk="1" fontAlgn="auto" hangingPunct="1">
              <a:spcBef>
                <a:spcPts val="0"/>
              </a:spcBef>
              <a:spcAft>
                <a:spcPts val="0"/>
              </a:spcAft>
              <a:defRPr/>
            </a:pPr>
            <a:endParaRPr lang="en-US" sz="2000" b="1" dirty="0">
              <a:latin typeface="+mn-lt"/>
            </a:endParaRPr>
          </a:p>
          <a:p>
            <a:pPr marL="400050" indent="-400050" eaLnBrk="1" fontAlgn="auto" hangingPunct="1">
              <a:spcBef>
                <a:spcPts val="0"/>
              </a:spcBef>
              <a:spcAft>
                <a:spcPts val="0"/>
              </a:spcAft>
              <a:defRPr/>
            </a:pPr>
            <a:r>
              <a:rPr lang="en-US" sz="2000" b="1" dirty="0">
                <a:latin typeface="+mn-lt"/>
              </a:rPr>
              <a:t>Sugars are shunted into the phloem,</a:t>
            </a:r>
          </a:p>
          <a:p>
            <a:pPr marL="400050" indent="-400050" eaLnBrk="1" fontAlgn="auto" hangingPunct="1">
              <a:spcBef>
                <a:spcPts val="0"/>
              </a:spcBef>
              <a:spcAft>
                <a:spcPts val="0"/>
              </a:spcAft>
              <a:defRPr/>
            </a:pPr>
            <a:r>
              <a:rPr lang="en-US" sz="2000" b="1" dirty="0">
                <a:latin typeface="+mn-lt"/>
              </a:rPr>
              <a:t>Next to the xylem in vascular</a:t>
            </a:r>
          </a:p>
          <a:p>
            <a:pPr marL="400050" indent="-400050" eaLnBrk="1" fontAlgn="auto" hangingPunct="1">
              <a:spcBef>
                <a:spcPts val="0"/>
              </a:spcBef>
              <a:spcAft>
                <a:spcPts val="0"/>
              </a:spcAft>
              <a:defRPr/>
            </a:pPr>
            <a:r>
              <a:rPr lang="en-US" sz="2000" b="1" dirty="0">
                <a:latin typeface="+mn-lt"/>
              </a:rPr>
              <a:t>bundles, and distributed to the </a:t>
            </a:r>
          </a:p>
          <a:p>
            <a:pPr marL="400050" indent="-400050" eaLnBrk="1" fontAlgn="auto" hangingPunct="1">
              <a:spcBef>
                <a:spcPts val="0"/>
              </a:spcBef>
              <a:spcAft>
                <a:spcPts val="0"/>
              </a:spcAft>
              <a:defRPr/>
            </a:pPr>
            <a:r>
              <a:rPr lang="en-US" sz="2000" b="1" dirty="0">
                <a:latin typeface="+mn-lt"/>
              </a:rPr>
              <a:t>rest of the plant.</a:t>
            </a:r>
            <a:endParaRPr lang="en-US" dirty="0">
              <a:latin typeface="+mn-lt"/>
            </a:endParaRPr>
          </a:p>
          <a:p>
            <a:pPr eaLnBrk="1" fontAlgn="auto" hangingPunct="1">
              <a:spcBef>
                <a:spcPts val="0"/>
              </a:spcBef>
              <a:spcAft>
                <a:spcPts val="0"/>
              </a:spcAft>
              <a:defRPr/>
            </a:pPr>
            <a:endParaRPr lang="en-US" dirty="0">
              <a:latin typeface="+mn-lt"/>
            </a:endParaRPr>
          </a:p>
        </p:txBody>
      </p:sp>
      <p:pic>
        <p:nvPicPr>
          <p:cNvPr id="30724" name="Picture 2" descr="http://www2.estrellamountain.edu/faculty/farabee/BIOBK/leafstru.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22675"/>
            <a:ext cx="43434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315200" cy="2032000"/>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marL="400050" indent="-400050" eaLnBrk="1" fontAlgn="auto" hangingPunct="1">
              <a:spcBef>
                <a:spcPts val="0"/>
              </a:spcBef>
              <a:spcAft>
                <a:spcPts val="0"/>
              </a:spcAft>
              <a:defRPr/>
            </a:pPr>
            <a:r>
              <a:rPr lang="en-US" b="1" dirty="0">
                <a:solidFill>
                  <a:srgbClr val="00B0F0"/>
                </a:solidFill>
                <a:latin typeface="+mn-lt"/>
              </a:rPr>
              <a:t>	2. Density </a:t>
            </a:r>
            <a:r>
              <a:rPr lang="en-US" b="1" dirty="0">
                <a:solidFill>
                  <a:schemeClr val="accent1">
                    <a:lumMod val="40000"/>
                    <a:lumOff val="60000"/>
                  </a:schemeClr>
                </a:solidFill>
                <a:latin typeface="+mn-lt"/>
              </a:rPr>
              <a:t>and Viscosity</a:t>
            </a:r>
          </a:p>
          <a:p>
            <a:pPr eaLnBrk="1" fontAlgn="auto" hangingPunct="1">
              <a:spcBef>
                <a:spcPts val="0"/>
              </a:spcBef>
              <a:spcAft>
                <a:spcPts val="0"/>
              </a:spcAft>
              <a:defRPr/>
            </a:pPr>
            <a:endParaRPr lang="en-US" dirty="0">
              <a:latin typeface="+mn-lt"/>
            </a:endParaRPr>
          </a:p>
        </p:txBody>
      </p:sp>
      <p:pic>
        <p:nvPicPr>
          <p:cNvPr id="4099" name="Picture 2" descr="http://www.fao.org/docrep/t0713e/T0713E0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46894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46488" y="2362200"/>
            <a:ext cx="76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Brace 5"/>
          <p:cNvSpPr/>
          <p:nvPr/>
        </p:nvSpPr>
        <p:spPr>
          <a:xfrm rot="5400000">
            <a:off x="1028700" y="5067300"/>
            <a:ext cx="304800" cy="83820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102" name="TextBox 7"/>
          <p:cNvSpPr txBox="1">
            <a:spLocks noChangeArrowheads="1"/>
          </p:cNvSpPr>
          <p:nvPr/>
        </p:nvSpPr>
        <p:spPr bwMode="auto">
          <a:xfrm>
            <a:off x="3352800" y="5334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ocean</a:t>
            </a:r>
          </a:p>
        </p:txBody>
      </p:sp>
      <p:sp>
        <p:nvSpPr>
          <p:cNvPr id="4103" name="TextBox 8"/>
          <p:cNvSpPr txBox="1">
            <a:spLocks noChangeArrowheads="1"/>
          </p:cNvSpPr>
          <p:nvPr/>
        </p:nvSpPr>
        <p:spPr bwMode="auto">
          <a:xfrm>
            <a:off x="766763" y="56388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“fresh”</a:t>
            </a:r>
          </a:p>
        </p:txBody>
      </p:sp>
      <p:pic>
        <p:nvPicPr>
          <p:cNvPr id="41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0013"/>
            <a:ext cx="41179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28600" y="381000"/>
            <a:ext cx="4724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Problem:</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solidFill>
                  <a:srgbClr val="FF0000"/>
                </a:solidFill>
                <a:latin typeface="Arial" panose="020B0604020202020204" pitchFamily="34" charset="0"/>
              </a:rPr>
              <a:t>If </a:t>
            </a:r>
            <a:r>
              <a:rPr lang="en-US" altLang="en-US" sz="1800">
                <a:latin typeface="Arial" panose="020B0604020202020204" pitchFamily="34" charset="0"/>
              </a:rPr>
              <a:t>the rate of </a:t>
            </a:r>
            <a:r>
              <a:rPr lang="en-US" altLang="en-US" sz="1800">
                <a:solidFill>
                  <a:srgbClr val="FF0000"/>
                </a:solidFill>
                <a:latin typeface="Arial" panose="020B0604020202020204" pitchFamily="34" charset="0"/>
              </a:rPr>
              <a:t>water loss </a:t>
            </a:r>
            <a:r>
              <a:rPr lang="en-US" altLang="en-US" sz="1800">
                <a:latin typeface="Arial" panose="020B0604020202020204" pitchFamily="34" charset="0"/>
              </a:rPr>
              <a:t>through the stoma</a:t>
            </a:r>
          </a:p>
          <a:p>
            <a:pPr eaLnBrk="1" hangingPunct="1">
              <a:spcBef>
                <a:spcPct val="0"/>
              </a:spcBef>
              <a:buFontTx/>
              <a:buNone/>
            </a:pPr>
            <a:r>
              <a:rPr lang="en-US" altLang="en-US" sz="1800">
                <a:latin typeface="Arial" panose="020B0604020202020204" pitchFamily="34" charset="0"/>
              </a:rPr>
              <a:t>(determined by relative humidity and temperature of air, relative to leaf)</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solidFill>
                  <a:srgbClr val="FF0000"/>
                </a:solidFill>
                <a:latin typeface="Arial" panose="020B0604020202020204" pitchFamily="34" charset="0"/>
              </a:rPr>
              <a:t>IS GREATER THAN</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rate of </a:t>
            </a:r>
            <a:r>
              <a:rPr lang="en-US" altLang="en-US" sz="1800">
                <a:solidFill>
                  <a:srgbClr val="FF0000"/>
                </a:solidFill>
                <a:latin typeface="Arial" panose="020B0604020202020204" pitchFamily="34" charset="0"/>
              </a:rPr>
              <a:t>water absorption</a:t>
            </a:r>
          </a:p>
          <a:p>
            <a:pPr eaLnBrk="1" hangingPunct="1">
              <a:spcBef>
                <a:spcPct val="0"/>
              </a:spcBef>
              <a:buFontTx/>
              <a:buNone/>
            </a:pPr>
            <a:r>
              <a:rPr lang="en-US" altLang="en-US" sz="1800">
                <a:latin typeface="Arial" panose="020B0604020202020204" pitchFamily="34" charset="0"/>
              </a:rPr>
              <a:t>(dependent on amount of water and soil characteristics determining water availability)</a:t>
            </a:r>
          </a:p>
        </p:txBody>
      </p:sp>
      <p:sp>
        <p:nvSpPr>
          <p:cNvPr id="3" name="Right Arrow 2"/>
          <p:cNvSpPr/>
          <p:nvPr/>
        </p:nvSpPr>
        <p:spPr>
          <a:xfrm>
            <a:off x="4724400" y="1447800"/>
            <a:ext cx="1219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748" name="TextBox 3"/>
          <p:cNvSpPr txBox="1">
            <a:spLocks noChangeArrowheads="1"/>
          </p:cNvSpPr>
          <p:nvPr/>
        </p:nvSpPr>
        <p:spPr bwMode="auto">
          <a:xfrm>
            <a:off x="6324600" y="1668463"/>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THE LEAF DRIES AND STOMATES CLOSE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28600" y="381000"/>
            <a:ext cx="4724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Problem:</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solidFill>
                  <a:srgbClr val="FF0000"/>
                </a:solidFill>
                <a:latin typeface="Arial" panose="020B0604020202020204" pitchFamily="34" charset="0"/>
              </a:rPr>
              <a:t>If </a:t>
            </a:r>
            <a:r>
              <a:rPr lang="en-US" altLang="en-US" sz="1800">
                <a:latin typeface="Arial" panose="020B0604020202020204" pitchFamily="34" charset="0"/>
              </a:rPr>
              <a:t>the rate of </a:t>
            </a:r>
            <a:r>
              <a:rPr lang="en-US" altLang="en-US" sz="1800">
                <a:solidFill>
                  <a:srgbClr val="FF0000"/>
                </a:solidFill>
                <a:latin typeface="Arial" panose="020B0604020202020204" pitchFamily="34" charset="0"/>
              </a:rPr>
              <a:t>water loss </a:t>
            </a:r>
            <a:r>
              <a:rPr lang="en-US" altLang="en-US" sz="1800">
                <a:latin typeface="Arial" panose="020B0604020202020204" pitchFamily="34" charset="0"/>
              </a:rPr>
              <a:t>through the stoma</a:t>
            </a:r>
          </a:p>
          <a:p>
            <a:pPr eaLnBrk="1" hangingPunct="1">
              <a:spcBef>
                <a:spcPct val="0"/>
              </a:spcBef>
              <a:buFontTx/>
              <a:buNone/>
            </a:pPr>
            <a:r>
              <a:rPr lang="en-US" altLang="en-US" sz="1800">
                <a:latin typeface="Arial" panose="020B0604020202020204" pitchFamily="34" charset="0"/>
              </a:rPr>
              <a:t>(determined by relative humidity and temperature of air, relative to leaf)</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solidFill>
                  <a:srgbClr val="FF0000"/>
                </a:solidFill>
                <a:latin typeface="Arial" panose="020B0604020202020204" pitchFamily="34" charset="0"/>
              </a:rPr>
              <a:t>IS GREATER THAN</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rate of </a:t>
            </a:r>
            <a:r>
              <a:rPr lang="en-US" altLang="en-US" sz="1800">
                <a:solidFill>
                  <a:srgbClr val="FF0000"/>
                </a:solidFill>
                <a:latin typeface="Arial" panose="020B0604020202020204" pitchFamily="34" charset="0"/>
              </a:rPr>
              <a:t>water absorption</a:t>
            </a:r>
          </a:p>
          <a:p>
            <a:pPr eaLnBrk="1" hangingPunct="1">
              <a:spcBef>
                <a:spcPct val="0"/>
              </a:spcBef>
              <a:buFontTx/>
              <a:buNone/>
            </a:pPr>
            <a:r>
              <a:rPr lang="en-US" altLang="en-US" sz="1800">
                <a:latin typeface="Arial" panose="020B0604020202020204" pitchFamily="34" charset="0"/>
              </a:rPr>
              <a:t>(dependent on amount of water and soil characteristics determining water availability)</a:t>
            </a:r>
          </a:p>
        </p:txBody>
      </p:sp>
      <p:sp>
        <p:nvSpPr>
          <p:cNvPr id="3" name="Right Arrow 2"/>
          <p:cNvSpPr/>
          <p:nvPr/>
        </p:nvSpPr>
        <p:spPr>
          <a:xfrm>
            <a:off x="4724400" y="1447800"/>
            <a:ext cx="1219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772" name="TextBox 3"/>
          <p:cNvSpPr txBox="1">
            <a:spLocks noChangeArrowheads="1"/>
          </p:cNvSpPr>
          <p:nvPr/>
        </p:nvSpPr>
        <p:spPr bwMode="auto">
          <a:xfrm>
            <a:off x="6324600" y="1668463"/>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THE LEAF DRIES AND STOMATES CLOSE</a:t>
            </a:r>
          </a:p>
        </p:txBody>
      </p:sp>
      <p:sp>
        <p:nvSpPr>
          <p:cNvPr id="5" name="Right Arrow 4"/>
          <p:cNvSpPr/>
          <p:nvPr/>
        </p:nvSpPr>
        <p:spPr>
          <a:xfrm rot="5400000">
            <a:off x="6705600" y="2870200"/>
            <a:ext cx="990600" cy="132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774" name="TextBox 5"/>
          <p:cNvSpPr txBox="1">
            <a:spLocks noChangeArrowheads="1"/>
          </p:cNvSpPr>
          <p:nvPr/>
        </p:nvSpPr>
        <p:spPr bwMode="auto">
          <a:xfrm>
            <a:off x="2590800" y="3657600"/>
            <a:ext cx="6324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Water vapor is retained, but:</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 - as photosynthesis continues, [CO</a:t>
            </a:r>
            <a:r>
              <a:rPr lang="en-US" altLang="en-US" sz="1800" baseline="-25000">
                <a:latin typeface="Arial" panose="020B0604020202020204" pitchFamily="34" charset="0"/>
              </a:rPr>
              <a:t>2</a:t>
            </a:r>
            <a:r>
              <a:rPr lang="en-US" altLang="en-US" sz="1800">
                <a:latin typeface="Arial" panose="020B0604020202020204" pitchFamily="34" charset="0"/>
              </a:rPr>
              <a:t>] declines and [O</a:t>
            </a:r>
            <a:r>
              <a:rPr lang="en-US" altLang="en-US" sz="1800" baseline="-25000">
                <a:latin typeface="Arial" panose="020B0604020202020204" pitchFamily="34" charset="0"/>
              </a:rPr>
              <a:t>2</a:t>
            </a:r>
            <a:r>
              <a:rPr lang="en-US" altLang="en-US" sz="1800">
                <a:latin typeface="Arial" panose="020B0604020202020204" pitchFamily="34" charset="0"/>
              </a:rPr>
              <a:t>] increases inside the closed leaf.  </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 - When [CO</a:t>
            </a:r>
            <a:r>
              <a:rPr lang="en-US" altLang="en-US" sz="1800" baseline="-25000">
                <a:latin typeface="Arial" panose="020B0604020202020204" pitchFamily="34" charset="0"/>
              </a:rPr>
              <a:t>2</a:t>
            </a:r>
            <a:r>
              <a:rPr lang="en-US" altLang="en-US" sz="1800">
                <a:latin typeface="Arial" panose="020B0604020202020204" pitchFamily="34" charset="0"/>
              </a:rPr>
              <a:t>] is low, RuBP won’t bind it anymore and photosynthesis stops. Indeed, RuBP is broken down (photorespiration).</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 - In hot, dry habitats, stomates close early in the day and C3 plants can’t make enough glucose to survive.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ras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37235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304800" y="304800"/>
            <a:ext cx="769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Adaptations to the Physical Environment</a:t>
            </a:r>
            <a:endParaRPr lang="en-US" altLang="en-US" sz="1800"/>
          </a:p>
          <a:p>
            <a:pPr eaLnBrk="1" hangingPunct="1">
              <a:spcBef>
                <a:spcPct val="0"/>
              </a:spcBef>
              <a:buFontTx/>
              <a:buNone/>
            </a:pPr>
            <a:r>
              <a:rPr lang="en-US" altLang="en-US" sz="1800" b="1"/>
              <a:t> II.  Light</a:t>
            </a:r>
            <a:endParaRPr lang="en-US" altLang="en-US" sz="1800"/>
          </a:p>
          <a:p>
            <a:pPr eaLnBrk="1" hangingPunct="1">
              <a:spcBef>
                <a:spcPct val="0"/>
              </a:spcBef>
              <a:buFontTx/>
              <a:buNone/>
            </a:pPr>
            <a:r>
              <a:rPr lang="en-US" altLang="en-US" sz="1800" b="1">
                <a:solidFill>
                  <a:srgbClr val="FF0000"/>
                </a:solidFill>
              </a:rPr>
              <a:t>A. Properties and Adaptations</a:t>
            </a:r>
            <a:endParaRPr lang="en-US" altLang="en-US" sz="1800">
              <a:solidFill>
                <a:srgbClr val="FF0000"/>
              </a:solidFill>
            </a:endParaRPr>
          </a:p>
          <a:p>
            <a:pPr eaLnBrk="1" hangingPunct="1">
              <a:spcBef>
                <a:spcPct val="0"/>
              </a:spcBef>
              <a:buFontTx/>
              <a:buNone/>
            </a:pPr>
            <a:r>
              <a:rPr lang="en-US" altLang="en-US" sz="1800" b="1">
                <a:solidFill>
                  <a:srgbClr val="00B0F0"/>
                </a:solidFill>
              </a:rPr>
              <a:t>2. C3 Photosynthesis</a:t>
            </a:r>
          </a:p>
          <a:p>
            <a:pPr eaLnBrk="1" hangingPunct="1">
              <a:spcBef>
                <a:spcPct val="0"/>
              </a:spcBef>
              <a:buFontTx/>
              <a:buNone/>
            </a:pPr>
            <a:r>
              <a:rPr lang="en-US" altLang="en-US" sz="1800" b="1">
                <a:solidFill>
                  <a:srgbClr val="00B0F0"/>
                </a:solidFill>
              </a:rPr>
              <a:t>3. C4 Photosynthesis</a:t>
            </a:r>
          </a:p>
        </p:txBody>
      </p:sp>
      <p:pic>
        <p:nvPicPr>
          <p:cNvPr id="34819" name="Picture 5" descr="http://www.melonacres.com/img/Produce/Sweet%20Corn/Corn-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
            <a:ext cx="43815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7" descr="http://www.food-info.net/images/sugarc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86175"/>
            <a:ext cx="30099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2"/>
          <p:cNvSpPr txBox="1">
            <a:spLocks noChangeArrowheads="1"/>
          </p:cNvSpPr>
          <p:nvPr/>
        </p:nvSpPr>
        <p:spPr bwMode="auto">
          <a:xfrm>
            <a:off x="457200" y="2743200"/>
            <a:ext cx="350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Many plants that live in dry habitats have a modified carbon fixation pathway</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Grasses, including important crops like cane and maize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304800" y="304800"/>
            <a:ext cx="769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Adaptations to the Physical Environment</a:t>
            </a:r>
            <a:endParaRPr lang="en-US" altLang="en-US" sz="1800"/>
          </a:p>
          <a:p>
            <a:pPr eaLnBrk="1" hangingPunct="1">
              <a:spcBef>
                <a:spcPct val="0"/>
              </a:spcBef>
              <a:buFontTx/>
              <a:buNone/>
            </a:pPr>
            <a:r>
              <a:rPr lang="en-US" altLang="en-US" sz="1800" b="1"/>
              <a:t> II.  Light</a:t>
            </a:r>
            <a:endParaRPr lang="en-US" altLang="en-US" sz="1800"/>
          </a:p>
          <a:p>
            <a:pPr eaLnBrk="1" hangingPunct="1">
              <a:spcBef>
                <a:spcPct val="0"/>
              </a:spcBef>
              <a:buFontTx/>
              <a:buNone/>
            </a:pPr>
            <a:r>
              <a:rPr lang="en-US" altLang="en-US" sz="1800" b="1">
                <a:solidFill>
                  <a:srgbClr val="FF0000"/>
                </a:solidFill>
              </a:rPr>
              <a:t>A. Properties and Adaptations</a:t>
            </a:r>
            <a:endParaRPr lang="en-US" altLang="en-US" sz="1800">
              <a:solidFill>
                <a:srgbClr val="FF0000"/>
              </a:solidFill>
            </a:endParaRPr>
          </a:p>
          <a:p>
            <a:pPr eaLnBrk="1" hangingPunct="1">
              <a:spcBef>
                <a:spcPct val="0"/>
              </a:spcBef>
              <a:buFontTx/>
              <a:buNone/>
            </a:pPr>
            <a:r>
              <a:rPr lang="en-US" altLang="en-US" sz="1800" b="1">
                <a:solidFill>
                  <a:srgbClr val="00B0F0"/>
                </a:solidFill>
              </a:rPr>
              <a:t>2. C3 Photosynthesis</a:t>
            </a:r>
          </a:p>
          <a:p>
            <a:pPr eaLnBrk="1" hangingPunct="1">
              <a:spcBef>
                <a:spcPct val="0"/>
              </a:spcBef>
              <a:buFontTx/>
              <a:buNone/>
            </a:pPr>
            <a:r>
              <a:rPr lang="en-US" altLang="en-US" sz="1800" b="1">
                <a:solidFill>
                  <a:srgbClr val="00B0F0"/>
                </a:solidFill>
              </a:rPr>
              <a:t>3. C4 Photosynthesis</a:t>
            </a:r>
          </a:p>
        </p:txBody>
      </p:sp>
      <p:pic>
        <p:nvPicPr>
          <p:cNvPr id="35843" name="Picture 2" descr="http://www2.estrellamountain.edu/faculty/farabee/BIOBK/C4lea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712913"/>
            <a:ext cx="590867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p:cNvSpPr txBox="1">
            <a:spLocks noChangeArrowheads="1"/>
          </p:cNvSpPr>
          <p:nvPr/>
        </p:nvSpPr>
        <p:spPr bwMode="auto">
          <a:xfrm>
            <a:off x="4419600" y="661988"/>
            <a:ext cx="548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Leaf Anatomy of a C4 Plant</a:t>
            </a:r>
          </a:p>
        </p:txBody>
      </p:sp>
      <p:sp>
        <p:nvSpPr>
          <p:cNvPr id="35845" name="TextBox 4"/>
          <p:cNvSpPr txBox="1">
            <a:spLocks noChangeArrowheads="1"/>
          </p:cNvSpPr>
          <p:nvPr/>
        </p:nvSpPr>
        <p:spPr bwMode="auto">
          <a:xfrm>
            <a:off x="304800" y="4090988"/>
            <a:ext cx="24638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latin typeface="Arial" panose="020B0604020202020204" pitchFamily="34" charset="0"/>
              </a:rPr>
              <a:t>Note that the Bundle Sheath cells </a:t>
            </a:r>
            <a:r>
              <a:rPr lang="en-US" altLang="en-US" sz="1800">
                <a:solidFill>
                  <a:schemeClr val="tx2"/>
                </a:solidFill>
                <a:latin typeface="Arial" panose="020B0604020202020204" pitchFamily="34" charset="0"/>
              </a:rPr>
              <a:t>ARE</a:t>
            </a:r>
            <a:r>
              <a:rPr lang="en-US" altLang="en-US" sz="1800">
                <a:solidFill>
                  <a:srgbClr val="FF0000"/>
                </a:solidFill>
                <a:latin typeface="Arial" panose="020B0604020202020204" pitchFamily="34" charset="0"/>
              </a:rPr>
              <a:t> surrounded by another layer of tissue – photosynthetic mesophyll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10_19bC4Pathway-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66725"/>
            <a:ext cx="4551363"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2"/>
          <p:cNvSpPr txBox="1">
            <a:spLocks noChangeArrowheads="1"/>
          </p:cNvSpPr>
          <p:nvPr/>
        </p:nvSpPr>
        <p:spPr bwMode="auto">
          <a:xfrm>
            <a:off x="381000" y="3048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C4 - Spatial Separation</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Carbon fixation, by PEP occurs in the mesophyll. PEP can bind CO2 even at low CO2 concentrations.</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10_19bC4Pathway-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66725"/>
            <a:ext cx="4551363"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txBox="1">
            <a:spLocks noChangeArrowheads="1"/>
          </p:cNvSpPr>
          <p:nvPr/>
        </p:nvSpPr>
        <p:spPr bwMode="auto">
          <a:xfrm>
            <a:off x="381000" y="304800"/>
            <a:ext cx="365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C4 - Spatial Separation</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Carbon fixation, by PEP occurs in the mesophyll. PEP can bind CO2 even at low CO2 concentrations.</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product, a C4 malate, is transferred to the bundle sheath and dissociates, recycling the PEP and releasing the CO2</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10_19bC4Pathway-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66725"/>
            <a:ext cx="4551363"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2"/>
          <p:cNvSpPr txBox="1">
            <a:spLocks noChangeArrowheads="1"/>
          </p:cNvSpPr>
          <p:nvPr/>
        </p:nvSpPr>
        <p:spPr bwMode="auto">
          <a:xfrm>
            <a:off x="381000" y="304800"/>
            <a:ext cx="3657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C4 - Spatial Separation</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Carbon fixation, by PEP occurs in the mesophyll. PEP can bind CO2 even at low CO2 concentrations.</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product, a C4 malate, is transferred to the bundle sheath and dissociates, recycling the PEP and releasing the CO2</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So, CO2 is pumped into the BSC, keeping concentrations high enough for RUBP to bind CO2 in the Calvin Cycle and produce glucose, even when CO2 concentrations are low in the leaf because the stomates are closed.</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85800"/>
            <a:ext cx="7653338" cy="573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TextBox 2"/>
          <p:cNvSpPr txBox="1">
            <a:spLocks noChangeArrowheads="1"/>
          </p:cNvSpPr>
          <p:nvPr/>
        </p:nvSpPr>
        <p:spPr bwMode="auto">
          <a:xfrm>
            <a:off x="152400" y="2582863"/>
            <a:ext cx="2819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Whereas C3 plants shut down at high light intensity and temp, C4 continue to photosynthesize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hoto: Desert land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1026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315200" cy="2032000"/>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marL="400050" indent="-400050" eaLnBrk="1" fontAlgn="auto" hangingPunct="1">
              <a:spcBef>
                <a:spcPts val="0"/>
              </a:spcBef>
              <a:spcAft>
                <a:spcPts val="0"/>
              </a:spcAft>
              <a:defRPr/>
            </a:pPr>
            <a:r>
              <a:rPr lang="en-US" b="1" dirty="0">
                <a:solidFill>
                  <a:srgbClr val="00B0F0"/>
                </a:solidFill>
                <a:latin typeface="+mn-lt"/>
              </a:rPr>
              <a:t>	2. Density </a:t>
            </a:r>
            <a:r>
              <a:rPr lang="en-US" b="1" dirty="0">
                <a:solidFill>
                  <a:schemeClr val="accent1">
                    <a:lumMod val="40000"/>
                    <a:lumOff val="60000"/>
                  </a:schemeClr>
                </a:solidFill>
                <a:latin typeface="+mn-lt"/>
              </a:rPr>
              <a:t>and Viscosity</a:t>
            </a:r>
          </a:p>
          <a:p>
            <a:pPr eaLnBrk="1" fontAlgn="auto" hangingPunct="1">
              <a:spcBef>
                <a:spcPts val="0"/>
              </a:spcBef>
              <a:spcAft>
                <a:spcPts val="0"/>
              </a:spcAft>
              <a:defRPr/>
            </a:pPr>
            <a:endParaRPr lang="en-US" dirty="0">
              <a:latin typeface="+mn-lt"/>
            </a:endParaRPr>
          </a:p>
        </p:txBody>
      </p:sp>
      <p:pic>
        <p:nvPicPr>
          <p:cNvPr id="5123" name="Picture 4" descr="File:Bluefin-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97100"/>
            <a:ext cx="38481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
          <p:cNvSpPr txBox="1">
            <a:spLocks noChangeArrowheads="1"/>
          </p:cNvSpPr>
          <p:nvPr/>
        </p:nvSpPr>
        <p:spPr bwMode="auto">
          <a:xfrm>
            <a:off x="6096000" y="1295400"/>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Gases (swim bladder)</a:t>
            </a:r>
          </a:p>
          <a:p>
            <a:pPr eaLnBrk="1" hangingPunct="1">
              <a:spcBef>
                <a:spcPct val="0"/>
              </a:spcBef>
              <a:buFontTx/>
              <a:buNone/>
            </a:pPr>
            <a:r>
              <a:rPr lang="en-US" altLang="en-US" sz="1800">
                <a:latin typeface="Arial" panose="020B0604020202020204" pitchFamily="34" charset="0"/>
              </a:rPr>
              <a:t>Low Density Fluids</a:t>
            </a:r>
          </a:p>
          <a:p>
            <a:pPr eaLnBrk="1" hangingPunct="1">
              <a:spcBef>
                <a:spcPct val="0"/>
              </a:spcBef>
              <a:buFontTx/>
              <a:buNone/>
            </a:pPr>
            <a:r>
              <a:rPr lang="en-US" altLang="en-US" sz="1800">
                <a:latin typeface="Arial" panose="020B0604020202020204" pitchFamily="34" charset="0"/>
              </a:rPr>
              <a:t>Fats, Oils</a:t>
            </a:r>
          </a:p>
          <a:p>
            <a:pPr eaLnBrk="1" hangingPunct="1">
              <a:spcBef>
                <a:spcPct val="0"/>
              </a:spcBef>
              <a:buFontTx/>
              <a:buNone/>
            </a:pPr>
            <a:endParaRPr lang="en-US" altLang="en-US" sz="1800">
              <a:latin typeface="Arial" panose="020B0604020202020204" pitchFamily="34" charset="0"/>
            </a:endParaRPr>
          </a:p>
        </p:txBody>
      </p:sp>
      <p:sp>
        <p:nvSpPr>
          <p:cNvPr id="5125" name="TextBox 3"/>
          <p:cNvSpPr txBox="1">
            <a:spLocks noChangeArrowheads="1"/>
          </p:cNvSpPr>
          <p:nvPr/>
        </p:nvSpPr>
        <p:spPr bwMode="auto">
          <a:xfrm>
            <a:off x="5715000" y="838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Positively Affect Buoyancy</a:t>
            </a:r>
          </a:p>
        </p:txBody>
      </p:sp>
      <p:sp>
        <p:nvSpPr>
          <p:cNvPr id="5" name="Up-Down Arrow 4"/>
          <p:cNvSpPr/>
          <p:nvPr/>
        </p:nvSpPr>
        <p:spPr>
          <a:xfrm>
            <a:off x="6629400" y="2362200"/>
            <a:ext cx="914400" cy="2209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27" name="TextBox 7"/>
          <p:cNvSpPr txBox="1">
            <a:spLocks noChangeArrowheads="1"/>
          </p:cNvSpPr>
          <p:nvPr/>
        </p:nvSpPr>
        <p:spPr bwMode="auto">
          <a:xfrm>
            <a:off x="5713413" y="5791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B050"/>
                </a:solidFill>
                <a:latin typeface="Arial" panose="020B0604020202020204" pitchFamily="34" charset="0"/>
              </a:rPr>
              <a:t>Negatively Affect Buoyancy</a:t>
            </a:r>
          </a:p>
        </p:txBody>
      </p:sp>
      <p:sp>
        <p:nvSpPr>
          <p:cNvPr id="5128" name="TextBox 8"/>
          <p:cNvSpPr txBox="1">
            <a:spLocks noChangeArrowheads="1"/>
          </p:cNvSpPr>
          <p:nvPr/>
        </p:nvSpPr>
        <p:spPr bwMode="auto">
          <a:xfrm>
            <a:off x="5980113" y="4578350"/>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Bone, Cartilage</a:t>
            </a:r>
          </a:p>
          <a:p>
            <a:pPr eaLnBrk="1" hangingPunct="1">
              <a:spcBef>
                <a:spcPct val="0"/>
              </a:spcBef>
              <a:buFontTx/>
              <a:buNone/>
            </a:pPr>
            <a:r>
              <a:rPr lang="en-US" altLang="en-US" sz="1800">
                <a:latin typeface="Arial" panose="020B0604020202020204" pitchFamily="34" charset="0"/>
              </a:rPr>
              <a:t>Shell</a:t>
            </a:r>
          </a:p>
          <a:p>
            <a:pPr eaLnBrk="1" hangingPunct="1">
              <a:spcBef>
                <a:spcPct val="0"/>
              </a:spcBef>
              <a:buFontTx/>
              <a:buNone/>
            </a:pPr>
            <a:r>
              <a:rPr lang="en-US" altLang="en-US" sz="1800">
                <a:latin typeface="Arial" panose="020B0604020202020204" pitchFamily="34" charset="0"/>
              </a:rPr>
              <a:t>Chitinous Exoskeleton</a:t>
            </a:r>
          </a:p>
          <a:p>
            <a:pPr eaLnBrk="1" hangingPunct="1">
              <a:spcBef>
                <a:spcPct val="0"/>
              </a:spcBef>
              <a:buFontTx/>
              <a:buNone/>
            </a:pPr>
            <a:r>
              <a:rPr lang="en-US" altLang="en-US" sz="1800">
                <a:latin typeface="Arial" panose="020B0604020202020204" pitchFamily="34" charset="0"/>
              </a:rPr>
              <a:t>Heavy Ions</a:t>
            </a:r>
          </a:p>
        </p:txBody>
      </p:sp>
      <p:sp>
        <p:nvSpPr>
          <p:cNvPr id="5129" name="TextBox 5"/>
          <p:cNvSpPr txBox="1">
            <a:spLocks noChangeArrowheads="1"/>
          </p:cNvSpPr>
          <p:nvPr/>
        </p:nvSpPr>
        <p:spPr bwMode="auto">
          <a:xfrm>
            <a:off x="1447800" y="4737100"/>
            <a:ext cx="350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“Buoyancy” is a function of relative density of the organism to its environment.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304800" y="304800"/>
            <a:ext cx="7696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Adaptations to the Physical Environment</a:t>
            </a:r>
            <a:endParaRPr lang="en-US" altLang="en-US" sz="1800"/>
          </a:p>
          <a:p>
            <a:pPr eaLnBrk="1" hangingPunct="1">
              <a:spcBef>
                <a:spcPct val="0"/>
              </a:spcBef>
              <a:buFontTx/>
              <a:buNone/>
            </a:pPr>
            <a:r>
              <a:rPr lang="en-US" altLang="en-US" sz="1800" b="1"/>
              <a:t> II.  Light</a:t>
            </a:r>
            <a:endParaRPr lang="en-US" altLang="en-US" sz="1800"/>
          </a:p>
          <a:p>
            <a:pPr eaLnBrk="1" hangingPunct="1">
              <a:spcBef>
                <a:spcPct val="0"/>
              </a:spcBef>
              <a:buFontTx/>
              <a:buNone/>
            </a:pPr>
            <a:r>
              <a:rPr lang="en-US" altLang="en-US" sz="1800" b="1">
                <a:solidFill>
                  <a:srgbClr val="FF0000"/>
                </a:solidFill>
              </a:rPr>
              <a:t>A. Properties and Adaptations</a:t>
            </a:r>
            <a:endParaRPr lang="en-US" altLang="en-US" sz="1800">
              <a:solidFill>
                <a:srgbClr val="FF0000"/>
              </a:solidFill>
            </a:endParaRPr>
          </a:p>
          <a:p>
            <a:pPr eaLnBrk="1" hangingPunct="1">
              <a:spcBef>
                <a:spcPct val="0"/>
              </a:spcBef>
              <a:buFontTx/>
              <a:buNone/>
            </a:pPr>
            <a:r>
              <a:rPr lang="en-US" altLang="en-US" sz="1800" b="1">
                <a:solidFill>
                  <a:srgbClr val="00B0F0"/>
                </a:solidFill>
              </a:rPr>
              <a:t>2. C3 Photosynthesis</a:t>
            </a:r>
          </a:p>
          <a:p>
            <a:pPr eaLnBrk="1" hangingPunct="1">
              <a:spcBef>
                <a:spcPct val="0"/>
              </a:spcBef>
              <a:buFontTx/>
              <a:buNone/>
            </a:pPr>
            <a:r>
              <a:rPr lang="en-US" altLang="en-US" sz="1800" b="1">
                <a:solidFill>
                  <a:srgbClr val="00B0F0"/>
                </a:solidFill>
              </a:rPr>
              <a:t>3. C4 Photosynthesis</a:t>
            </a:r>
          </a:p>
          <a:p>
            <a:pPr eaLnBrk="1" hangingPunct="1">
              <a:spcBef>
                <a:spcPct val="0"/>
              </a:spcBef>
              <a:buFontTx/>
              <a:buNone/>
            </a:pPr>
            <a:r>
              <a:rPr lang="en-US" altLang="en-US" sz="1800" b="1">
                <a:solidFill>
                  <a:srgbClr val="00B0F0"/>
                </a:solidFill>
              </a:rPr>
              <a:t>4. CAM Photosynthesis</a:t>
            </a:r>
          </a:p>
        </p:txBody>
      </p:sp>
      <p:pic>
        <p:nvPicPr>
          <p:cNvPr id="41987" name="Picture 2" descr="http://www.ag.unr.edu/cam/images/Education/CAMDay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80105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
          <p:cNvSpPr txBox="1">
            <a:spLocks noChangeArrowheads="1"/>
          </p:cNvSpPr>
          <p:nvPr/>
        </p:nvSpPr>
        <p:spPr bwMode="auto">
          <a:xfrm>
            <a:off x="4505325" y="828675"/>
            <a:ext cx="4343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latin typeface="Arial" panose="020B0604020202020204" pitchFamily="34" charset="0"/>
              </a:rPr>
              <a:t>Temporal Separation of Carbon Fixation and Calvin Cycle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04800" y="3048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Adaptations to the Physical Environment</a:t>
            </a:r>
            <a:endParaRPr lang="en-US" altLang="en-US" sz="1800"/>
          </a:p>
          <a:p>
            <a:pPr eaLnBrk="1" hangingPunct="1">
              <a:spcBef>
                <a:spcPct val="0"/>
              </a:spcBef>
              <a:buFontTx/>
              <a:buNone/>
            </a:pPr>
            <a:r>
              <a:rPr lang="en-US" altLang="en-US" sz="1800" b="1"/>
              <a:t> II.  Light</a:t>
            </a:r>
            <a:endParaRPr lang="en-US" altLang="en-US" sz="1800"/>
          </a:p>
          <a:p>
            <a:pPr eaLnBrk="1" hangingPunct="1">
              <a:spcBef>
                <a:spcPct val="0"/>
              </a:spcBef>
              <a:buFontTx/>
              <a:buNone/>
            </a:pPr>
            <a:r>
              <a:rPr lang="en-US" altLang="en-US" sz="1800" b="1"/>
              <a:t>III. Heat Exchange</a:t>
            </a:r>
            <a:endParaRPr lang="en-US" altLang="en-US" sz="1800"/>
          </a:p>
          <a:p>
            <a:pPr eaLnBrk="1" hangingPunct="1">
              <a:spcBef>
                <a:spcPct val="0"/>
              </a:spcBef>
              <a:buFontTx/>
              <a:buNone/>
            </a:pPr>
            <a:r>
              <a:rPr lang="en-US" altLang="en-US" sz="1800" b="1">
                <a:solidFill>
                  <a:srgbClr val="FF0000"/>
                </a:solidFill>
              </a:rPr>
              <a:t>A. Pathways of Exchange</a:t>
            </a:r>
            <a:endParaRPr lang="en-US" altLang="en-US" sz="1800">
              <a:solidFill>
                <a:srgbClr val="FF0000"/>
              </a:solidFill>
            </a:endParaRPr>
          </a:p>
        </p:txBody>
      </p:sp>
      <p:pic>
        <p:nvPicPr>
          <p:cNvPr id="43011" name="Picture 4" descr="figure_03_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34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1"/>
          <p:cNvSpPr txBox="1">
            <a:spLocks noChangeArrowheads="1"/>
          </p:cNvSpPr>
          <p:nvPr/>
        </p:nvSpPr>
        <p:spPr bwMode="auto">
          <a:xfrm>
            <a:off x="4572000" y="228600"/>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Radiation – E emitted from a surface</a:t>
            </a:r>
          </a:p>
          <a:p>
            <a:pPr eaLnBrk="1" hangingPunct="1">
              <a:spcBef>
                <a:spcPct val="0"/>
              </a:spcBef>
              <a:buFontTx/>
              <a:buNone/>
            </a:pPr>
            <a:r>
              <a:rPr lang="en-US" altLang="en-US" sz="1800">
                <a:latin typeface="Arial" panose="020B0604020202020204" pitchFamily="34" charset="0"/>
              </a:rPr>
              <a:t>Conduction – kinetic E trans. By contact</a:t>
            </a:r>
          </a:p>
          <a:p>
            <a:pPr eaLnBrk="1" hangingPunct="1">
              <a:spcBef>
                <a:spcPct val="0"/>
              </a:spcBef>
              <a:buFontTx/>
              <a:buNone/>
            </a:pPr>
            <a:r>
              <a:rPr lang="en-US" altLang="en-US" sz="1800">
                <a:latin typeface="Arial" panose="020B0604020202020204" pitchFamily="34" charset="0"/>
              </a:rPr>
              <a:t>Convection – moving air/liquid (boundary)</a:t>
            </a:r>
          </a:p>
          <a:p>
            <a:pPr eaLnBrk="1" hangingPunct="1">
              <a:spcBef>
                <a:spcPct val="0"/>
              </a:spcBef>
              <a:buFontTx/>
              <a:buNone/>
            </a:pPr>
            <a:r>
              <a:rPr lang="en-US" altLang="en-US" sz="1800">
                <a:latin typeface="Arial" panose="020B0604020202020204" pitchFamily="34" charset="0"/>
              </a:rPr>
              <a:t>Evaporation – exchange of latent 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defRPr/>
            </a:pPr>
            <a:r>
              <a:rPr lang="en-US" sz="1600" b="1" dirty="0">
                <a:solidFill>
                  <a:srgbClr val="00B0F0"/>
                </a:solidFill>
                <a:latin typeface="+mn-lt"/>
              </a:rPr>
              <a:t>       1. Heat Budget</a:t>
            </a:r>
            <a:endParaRPr lang="en-US" sz="1600" dirty="0">
              <a:solidFill>
                <a:srgbClr val="00B0F0"/>
              </a:solidFill>
              <a:latin typeface="+mn-lt"/>
            </a:endParaRPr>
          </a:p>
        </p:txBody>
      </p:sp>
      <p:pic>
        <p:nvPicPr>
          <p:cNvPr id="44035" name="Picture 2" descr="figure_03_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0"/>
            <a:ext cx="587216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19700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defRPr/>
            </a:pPr>
            <a:r>
              <a:rPr lang="en-US" sz="1600" b="1" dirty="0">
                <a:solidFill>
                  <a:srgbClr val="00B0F0"/>
                </a:solidFill>
                <a:latin typeface="+mn-lt"/>
              </a:rPr>
              <a:t>       1. Heat Budget</a:t>
            </a:r>
          </a:p>
          <a:p>
            <a:pPr marL="342900" indent="-342900" eaLnBrk="1" fontAlgn="auto" hangingPunct="1">
              <a:spcBef>
                <a:spcPts val="0"/>
              </a:spcBef>
              <a:spcAft>
                <a:spcPts val="0"/>
              </a:spcAft>
              <a:defRPr/>
            </a:pPr>
            <a:r>
              <a:rPr lang="en-US" sz="1600" b="1" dirty="0">
                <a:solidFill>
                  <a:srgbClr val="00B0F0"/>
                </a:solidFill>
                <a:latin typeface="+mn-lt"/>
              </a:rPr>
              <a:t>	2. Body Size and SA/V ratio</a:t>
            </a:r>
            <a:endParaRPr lang="en-US" sz="1600" dirty="0">
              <a:solidFill>
                <a:srgbClr val="00B0F0"/>
              </a:solidFill>
              <a:latin typeface="+mn-lt"/>
            </a:endParaRPr>
          </a:p>
        </p:txBody>
      </p:sp>
      <p:pic>
        <p:nvPicPr>
          <p:cNvPr id="45059" name="Picture 4" descr="http://www.as.ua.edu/ant/bindon/ant475/heatcold/bergma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7038975"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bergman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
            <a:ext cx="417195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6019800" y="3505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FF0000"/>
                </a:solidFill>
              </a:rPr>
              <a:t>Bears</a:t>
            </a:r>
          </a:p>
        </p:txBody>
      </p:sp>
      <p:pic>
        <p:nvPicPr>
          <p:cNvPr id="46084" name="Picture 4" descr="Bergma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44538"/>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762000" y="320833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FF0000"/>
                </a:solidFill>
              </a:rPr>
              <a:t>White-tailed Deer</a:t>
            </a:r>
          </a:p>
        </p:txBody>
      </p:sp>
      <p:sp>
        <p:nvSpPr>
          <p:cNvPr id="46086" name="TextBox 1"/>
          <p:cNvSpPr txBox="1">
            <a:spLocks noChangeArrowheads="1"/>
          </p:cNvSpPr>
          <p:nvPr/>
        </p:nvSpPr>
        <p:spPr bwMode="auto">
          <a:xfrm>
            <a:off x="533400" y="5334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rPr>
              <a:t>Bergman’s Rule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rob_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495300"/>
            <a:ext cx="68961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533400" y="4343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FF0000"/>
                </a:solidFill>
              </a:rPr>
              <a:t>humans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216150"/>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defRPr/>
            </a:pPr>
            <a:r>
              <a:rPr lang="en-US" sz="1600" b="1" dirty="0">
                <a:solidFill>
                  <a:srgbClr val="00B0F0"/>
                </a:solidFill>
                <a:latin typeface="+mn-lt"/>
              </a:rPr>
              <a:t>       1. Heat Budget</a:t>
            </a:r>
          </a:p>
          <a:p>
            <a:pPr marL="342900" indent="-342900" eaLnBrk="1" fontAlgn="auto" hangingPunct="1">
              <a:spcBef>
                <a:spcPts val="0"/>
              </a:spcBef>
              <a:spcAft>
                <a:spcPts val="0"/>
              </a:spcAft>
              <a:defRPr/>
            </a:pPr>
            <a:r>
              <a:rPr lang="en-US" sz="1600" b="1" dirty="0">
                <a:solidFill>
                  <a:srgbClr val="00B0F0"/>
                </a:solidFill>
                <a:latin typeface="+mn-lt"/>
              </a:rPr>
              <a:t>       2. Body Size and SA/V Ratio</a:t>
            </a:r>
          </a:p>
          <a:p>
            <a:pPr marL="342900" indent="-342900" eaLnBrk="1" fontAlgn="auto" hangingPunct="1">
              <a:spcBef>
                <a:spcPts val="0"/>
              </a:spcBef>
              <a:spcAft>
                <a:spcPts val="0"/>
              </a:spcAft>
              <a:defRPr/>
            </a:pPr>
            <a:r>
              <a:rPr lang="en-US" sz="1600" b="1" dirty="0">
                <a:solidFill>
                  <a:srgbClr val="00B0F0"/>
                </a:solidFill>
                <a:latin typeface="+mn-lt"/>
              </a:rPr>
              <a:t>       3. Effects of Temperature</a:t>
            </a:r>
            <a:endParaRPr lang="en-US" sz="1600" dirty="0">
              <a:solidFill>
                <a:srgbClr val="00B0F0"/>
              </a:solidFill>
              <a:latin typeface="+mn-lt"/>
            </a:endParaRPr>
          </a:p>
        </p:txBody>
      </p:sp>
      <p:pic>
        <p:nvPicPr>
          <p:cNvPr id="48131" name="Picture 2" descr="figure_03_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95400"/>
            <a:ext cx="52482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2"/>
          <p:cNvSpPr txBox="1">
            <a:spLocks noChangeArrowheads="1"/>
          </p:cNvSpPr>
          <p:nvPr/>
        </p:nvSpPr>
        <p:spPr bwMode="auto">
          <a:xfrm>
            <a:off x="304800" y="3200400"/>
            <a:ext cx="2743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Increase metabolism, increase production of metabolic waste</a:t>
            </a:r>
          </a:p>
          <a:p>
            <a:pPr eaLnBrk="1" hangingPunct="1">
              <a:spcBef>
                <a:spcPct val="0"/>
              </a:spcBef>
              <a:buFontTx/>
              <a:buNone/>
            </a:pPr>
            <a:r>
              <a:rPr lang="en-US" altLang="en-US" sz="1800">
                <a:latin typeface="Arial" panose="020B0604020202020204" pitchFamily="34" charset="0"/>
              </a:rPr>
              <a:t>Increase evaporation</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Increase water demand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CU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495800"/>
            <a:ext cx="31242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p:cNvSpPr txBox="1">
            <a:spLocks noChangeArrowheads="1"/>
          </p:cNvSpPr>
          <p:nvPr/>
        </p:nvSpPr>
        <p:spPr bwMode="auto">
          <a:xfrm>
            <a:off x="5638800" y="4137025"/>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Cushion plants</a:t>
            </a:r>
          </a:p>
        </p:txBody>
      </p:sp>
      <p:pic>
        <p:nvPicPr>
          <p:cNvPr id="49156" name="Picture 8" descr="http://2.bp.blogspot.com/_56ny-XFVozg/TJM7pbGPoCI/AAAAAAAAAGE/E_xrtVIda_A/s400/3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5" y="4276725"/>
            <a:ext cx="2979738"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p:cNvSpPr txBox="1">
            <a:spLocks noChangeArrowheads="1"/>
          </p:cNvSpPr>
          <p:nvPr/>
        </p:nvSpPr>
        <p:spPr bwMode="auto">
          <a:xfrm>
            <a:off x="3325813" y="6153150"/>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Cacti</a:t>
            </a:r>
          </a:p>
        </p:txBody>
      </p:sp>
      <p:sp>
        <p:nvSpPr>
          <p:cNvPr id="49158" name="TextBox 5"/>
          <p:cNvSpPr txBox="1">
            <a:spLocks noChangeArrowheads="1"/>
          </p:cNvSpPr>
          <p:nvPr/>
        </p:nvSpPr>
        <p:spPr bwMode="auto">
          <a:xfrm>
            <a:off x="1752600" y="2074863"/>
            <a:ext cx="67405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chemeClr val="accent1"/>
                </a:solidFill>
                <a:latin typeface="Arial" panose="020B0604020202020204" pitchFamily="34" charset="0"/>
              </a:rPr>
              <a:t>Concept of flux:</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rate of exchange of energy or matter (water) is a function of:</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 - SA/V</a:t>
            </a:r>
          </a:p>
          <a:p>
            <a:pPr eaLnBrk="1" hangingPunct="1">
              <a:spcBef>
                <a:spcPct val="0"/>
              </a:spcBef>
              <a:buFontTx/>
              <a:buNone/>
            </a:pPr>
            <a:r>
              <a:rPr lang="en-US" altLang="en-US" sz="1800">
                <a:latin typeface="Arial" panose="020B0604020202020204" pitchFamily="34" charset="0"/>
              </a:rPr>
              <a:t> - energy/matter concentration gradient</a:t>
            </a:r>
          </a:p>
          <a:p>
            <a:pPr eaLnBrk="1" hangingPunct="1">
              <a:spcBef>
                <a:spcPct val="0"/>
              </a:spcBef>
              <a:buFontTx/>
              <a:buNone/>
            </a:pPr>
            <a:r>
              <a:rPr lang="en-US" altLang="en-US" sz="1800">
                <a:latin typeface="Arial" panose="020B0604020202020204" pitchFamily="34" charset="0"/>
              </a:rPr>
              <a:t> - characteristics of the surface (covered by oils or hairs?)</a:t>
            </a:r>
          </a:p>
        </p:txBody>
      </p:sp>
      <p:sp>
        <p:nvSpPr>
          <p:cNvPr id="8" name="TextBox 7"/>
          <p:cNvSpPr txBox="1"/>
          <p:nvPr/>
        </p:nvSpPr>
        <p:spPr>
          <a:xfrm>
            <a:off x="304800" y="304800"/>
            <a:ext cx="7696200" cy="17541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032000"/>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p:txBody>
      </p:sp>
      <p:pic>
        <p:nvPicPr>
          <p:cNvPr id="50179" name="Picture 3" descr="Lepus_var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40263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4"/>
          <p:cNvSpPr txBox="1">
            <a:spLocks noChangeArrowheads="1"/>
          </p:cNvSpPr>
          <p:nvPr/>
        </p:nvSpPr>
        <p:spPr bwMode="auto">
          <a:xfrm>
            <a:off x="3505200" y="29718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Allen’s Rule</a:t>
            </a:r>
          </a:p>
        </p:txBody>
      </p:sp>
      <p:sp>
        <p:nvSpPr>
          <p:cNvPr id="50181" name="TextBox 2"/>
          <p:cNvSpPr txBox="1">
            <a:spLocks noChangeArrowheads="1"/>
          </p:cNvSpPr>
          <p:nvPr/>
        </p:nvSpPr>
        <p:spPr bwMode="auto">
          <a:xfrm>
            <a:off x="609600" y="2336800"/>
            <a:ext cx="468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Reduce limb length as latitude increases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85800" y="304800"/>
            <a:ext cx="8077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solidFill>
                <a:srgbClr val="FF0000"/>
              </a:solidFill>
            </a:endParaRPr>
          </a:p>
          <a:p>
            <a:pPr eaLnBrk="1" hangingPunct="1">
              <a:spcBef>
                <a:spcPct val="0"/>
              </a:spcBef>
              <a:buFontTx/>
              <a:buNone/>
            </a:pPr>
            <a:r>
              <a:rPr lang="en-US" altLang="en-US" sz="1800" b="1"/>
              <a:t> </a:t>
            </a:r>
          </a:p>
          <a:p>
            <a:pPr eaLnBrk="1" hangingPunct="1">
              <a:spcBef>
                <a:spcPct val="0"/>
              </a:spcBef>
              <a:buFontTx/>
              <a:buNone/>
            </a:pPr>
            <a:r>
              <a:rPr lang="en-US" altLang="en-US" sz="1800" b="1">
                <a:solidFill>
                  <a:srgbClr val="FF0000"/>
                </a:solidFill>
              </a:rPr>
              <a:t>increase edge/SA ratios, and increase SA/V ratios - maximize the loss of absorbed heat energy </a:t>
            </a:r>
          </a:p>
          <a:p>
            <a:pPr eaLnBrk="1" hangingPunct="1">
              <a:spcBef>
                <a:spcPct val="0"/>
              </a:spcBef>
              <a:buFontTx/>
              <a:buNone/>
            </a:pPr>
            <a:endParaRPr lang="en-US" altLang="en-US" sz="1800" b="1">
              <a:solidFill>
                <a:srgbClr val="FF0000"/>
              </a:solidFill>
            </a:endParaRPr>
          </a:p>
          <a:p>
            <a:pPr eaLnBrk="1" hangingPunct="1">
              <a:spcBef>
                <a:spcPct val="0"/>
              </a:spcBef>
              <a:buFontTx/>
              <a:buChar char="•"/>
            </a:pPr>
            <a:endParaRPr lang="en-US" altLang="en-US" sz="1800" b="1">
              <a:solidFill>
                <a:schemeClr val="accent2"/>
              </a:solidFill>
            </a:endParaRPr>
          </a:p>
          <a:p>
            <a:pPr lvl="1" eaLnBrk="1" hangingPunct="1">
              <a:spcBef>
                <a:spcPct val="0"/>
              </a:spcBef>
              <a:buFontTx/>
              <a:buNone/>
            </a:pPr>
            <a:r>
              <a:rPr lang="en-US" altLang="en-US" sz="1800" b="1"/>
              <a:t>	</a:t>
            </a:r>
            <a:r>
              <a:rPr lang="en-US" altLang="en-US" sz="1800"/>
              <a:t> </a:t>
            </a:r>
            <a:r>
              <a:rPr lang="en-US" altLang="en-US" sz="1800" b="1">
                <a:solidFill>
                  <a:srgbClr val="FF0000"/>
                </a:solidFill>
              </a:rPr>
              <a:t>	</a:t>
            </a:r>
          </a:p>
        </p:txBody>
      </p:sp>
      <p:pic>
        <p:nvPicPr>
          <p:cNvPr id="51203" name="Picture 3" descr="63695974_01d2fbd3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28860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Quercus rubra - Leaf - northern red oa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098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1524000" y="19050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sun leaf - deeply cut; narrow</a:t>
            </a:r>
          </a:p>
        </p:txBody>
      </p:sp>
      <p:sp>
        <p:nvSpPr>
          <p:cNvPr id="51206" name="Text Box 6"/>
          <p:cNvSpPr txBox="1">
            <a:spLocks noChangeArrowheads="1"/>
          </p:cNvSpPr>
          <p:nvPr/>
        </p:nvSpPr>
        <p:spPr bwMode="auto">
          <a:xfrm>
            <a:off x="5334000" y="18288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shade leaf - broad</a:t>
            </a:r>
          </a:p>
        </p:txBody>
      </p:sp>
      <p:sp>
        <p:nvSpPr>
          <p:cNvPr id="51207" name="AutoShape 7"/>
          <p:cNvSpPr>
            <a:spLocks noChangeArrowheads="1"/>
          </p:cNvSpPr>
          <p:nvPr/>
        </p:nvSpPr>
        <p:spPr bwMode="auto">
          <a:xfrm>
            <a:off x="6324600" y="4038600"/>
            <a:ext cx="1066800" cy="152400"/>
          </a:xfrm>
          <a:prstGeom prst="leftRightArrow">
            <a:avLst>
              <a:gd name="adj1" fmla="val 50000"/>
              <a:gd name="adj2" fmla="val 140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08" name="AutoShape 8"/>
          <p:cNvSpPr>
            <a:spLocks noChangeArrowheads="1"/>
          </p:cNvSpPr>
          <p:nvPr/>
        </p:nvSpPr>
        <p:spPr bwMode="auto">
          <a:xfrm rot="3216939">
            <a:off x="3278982" y="3904456"/>
            <a:ext cx="609600" cy="242887"/>
          </a:xfrm>
          <a:prstGeom prst="leftRightArrow">
            <a:avLst>
              <a:gd name="adj1" fmla="val 50000"/>
              <a:gd name="adj2" fmla="val 50196"/>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315200" cy="2032000"/>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marL="400050" indent="-400050" eaLnBrk="1" fontAlgn="auto" hangingPunct="1">
              <a:spcBef>
                <a:spcPts val="0"/>
              </a:spcBef>
              <a:spcAft>
                <a:spcPts val="0"/>
              </a:spcAft>
              <a:defRPr/>
            </a:pPr>
            <a:r>
              <a:rPr lang="en-US" b="1" dirty="0">
                <a:solidFill>
                  <a:srgbClr val="00B0F0"/>
                </a:solidFill>
                <a:latin typeface="+mn-lt"/>
              </a:rPr>
              <a:t>	2. </a:t>
            </a:r>
            <a:r>
              <a:rPr lang="en-US" b="1" dirty="0">
                <a:solidFill>
                  <a:schemeClr val="accent1">
                    <a:lumMod val="40000"/>
                    <a:lumOff val="60000"/>
                  </a:schemeClr>
                </a:solidFill>
                <a:latin typeface="+mn-lt"/>
              </a:rPr>
              <a:t>Density and </a:t>
            </a:r>
            <a:r>
              <a:rPr lang="en-US" b="1" dirty="0">
                <a:solidFill>
                  <a:srgbClr val="00B0F0"/>
                </a:solidFill>
                <a:latin typeface="+mn-lt"/>
              </a:rPr>
              <a:t>Viscosity</a:t>
            </a:r>
          </a:p>
          <a:p>
            <a:pPr eaLnBrk="1" fontAlgn="auto" hangingPunct="1">
              <a:spcBef>
                <a:spcPts val="0"/>
              </a:spcBef>
              <a:spcAft>
                <a:spcPts val="0"/>
              </a:spcAft>
              <a:defRPr/>
            </a:pPr>
            <a:endParaRPr lang="en-US" dirty="0">
              <a:latin typeface="+mn-lt"/>
            </a:endParaRPr>
          </a:p>
        </p:txBody>
      </p:sp>
      <p:graphicFrame>
        <p:nvGraphicFramePr>
          <p:cNvPr id="3" name="Table 2"/>
          <p:cNvGraphicFramePr>
            <a:graphicFrameLocks noGrp="1"/>
          </p:cNvGraphicFramePr>
          <p:nvPr/>
        </p:nvGraphicFramePr>
        <p:xfrm>
          <a:off x="4876800" y="2438400"/>
          <a:ext cx="4038600" cy="4022898"/>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65702">
                <a:tc>
                  <a:txBody>
                    <a:bodyPr/>
                    <a:lstStyle/>
                    <a:p>
                      <a:r>
                        <a:rPr lang="en-US" sz="1800" dirty="0"/>
                        <a:t>Temperature [°C]</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a:t>Viscosity [mPa·s]</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365702">
                <a:tc>
                  <a:txBody>
                    <a:bodyPr/>
                    <a:lstStyle/>
                    <a:p>
                      <a:r>
                        <a:rPr lang="en-US" sz="1800" dirty="0"/>
                        <a:t>10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a:t>1.308</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365702">
                <a:tc>
                  <a:txBody>
                    <a:bodyPr/>
                    <a:lstStyle/>
                    <a:p>
                      <a:r>
                        <a:rPr lang="en-US" sz="1800" dirty="0"/>
                        <a:t>20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a:t>1.002</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365702">
                <a:tc>
                  <a:txBody>
                    <a:bodyPr/>
                    <a:lstStyle/>
                    <a:p>
                      <a:r>
                        <a:rPr lang="en-US" sz="1800" dirty="0"/>
                        <a:t>30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a:t>0.7978</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365702">
                <a:tc>
                  <a:txBody>
                    <a:bodyPr/>
                    <a:lstStyle/>
                    <a:p>
                      <a:r>
                        <a:rPr lang="en-US" sz="1800" dirty="0"/>
                        <a:t>40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a:t>0.6531</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365702">
                <a:tc>
                  <a:txBody>
                    <a:bodyPr/>
                    <a:lstStyle/>
                    <a:p>
                      <a:r>
                        <a:rPr lang="en-US" sz="1800" dirty="0"/>
                        <a:t>50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a:t>0.5471</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65702">
                <a:tc>
                  <a:txBody>
                    <a:bodyPr/>
                    <a:lstStyle/>
                    <a:p>
                      <a:r>
                        <a:rPr lang="en-US" sz="1800" dirty="0"/>
                        <a:t>60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dirty="0"/>
                        <a:t>0.4658</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365702">
                <a:tc>
                  <a:txBody>
                    <a:bodyPr/>
                    <a:lstStyle/>
                    <a:p>
                      <a:r>
                        <a:rPr lang="en-US" sz="1800"/>
                        <a:t>70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dirty="0"/>
                        <a:t>0.4044</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365702">
                <a:tc>
                  <a:txBody>
                    <a:bodyPr/>
                    <a:lstStyle/>
                    <a:p>
                      <a:r>
                        <a:rPr lang="en-US" sz="1800"/>
                        <a:t>80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dirty="0"/>
                        <a:t>0.3550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365702">
                <a:tc>
                  <a:txBody>
                    <a:bodyPr/>
                    <a:lstStyle/>
                    <a:p>
                      <a:r>
                        <a:rPr lang="en-US" sz="1800"/>
                        <a:t>90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dirty="0"/>
                        <a:t>0.3150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9"/>
                  </a:ext>
                </a:extLst>
              </a:tr>
              <a:tr h="365702">
                <a:tc>
                  <a:txBody>
                    <a:bodyPr/>
                    <a:lstStyle/>
                    <a:p>
                      <a:r>
                        <a:rPr lang="en-US" sz="1800"/>
                        <a:t>100</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800" dirty="0"/>
                        <a:t>0.2822</a:t>
                      </a:r>
                    </a:p>
                  </a:txBody>
                  <a:tcPr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6185" name="TextBox 3"/>
          <p:cNvSpPr txBox="1">
            <a:spLocks noChangeArrowheads="1"/>
          </p:cNvSpPr>
          <p:nvPr/>
        </p:nvSpPr>
        <p:spPr bwMode="auto">
          <a:xfrm>
            <a:off x="5638800" y="1981200"/>
            <a:ext cx="320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Viscosity of Water</a:t>
            </a:r>
          </a:p>
        </p:txBody>
      </p:sp>
      <p:pic>
        <p:nvPicPr>
          <p:cNvPr id="6186" name="Picture 2" descr="figure_02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4648200"/>
            <a:ext cx="25669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7" name="TextBox 6"/>
          <p:cNvSpPr txBox="1">
            <a:spLocks noChangeArrowheads="1"/>
          </p:cNvSpPr>
          <p:nvPr/>
        </p:nvSpPr>
        <p:spPr bwMode="auto">
          <a:xfrm>
            <a:off x="161925" y="4843463"/>
            <a:ext cx="2057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Small organisms may exploit viscosity and drag to slow sinking rate</a:t>
            </a:r>
          </a:p>
        </p:txBody>
      </p:sp>
      <p:sp>
        <p:nvSpPr>
          <p:cNvPr id="6188" name="AutoShape 2" descr="data:image/jpeg;base64,/9j/4AAQSkZJRgABAQAAAQABAAD/2wCEAAkGBxESEhQREhMVExUVFxUXFxcYGRQXGBYYGBUXFxcVGBcYHSggGBolHBUUITIhJSkrLi4uFx8zODMsNygtLi0BCgoKDg0OGhAQGy8kICQsLCwsLC0rLCwsNSwsLCwsLCwtLCwsLCwsLCwsLCwsLCwsLCwsNiwsKywsLCwsLiwsLP/AABEIAKABLAMBIgACEQEDEQH/xAAcAAEAAQUBAQAAAAAAAAAAAAAABwEDBAUGAgj/xABBEAACAQIDBQUDCQYFBQAAAAABAgADEQQSIQUGMUFREyJhcYEHMpEjQlJicqGxwdEUM0NTkrIWVOHw8RVzgqKz/8QAFwEBAQEBAAAAAAAAAAAAAAAAAAECA//EACMRAQEAAgICAgIDAQAAAAAAAAABAhESUSFBMWETgSJScQP/2gAMAwEAAhEDEQA/AJxiIgIiICIiAiIgIiICIiAiIgIiICIiAiIgIiICIiAiIgIiICIiAiIgIiICIiAiIgIiICIiAiIgIiICIiAiIgIiICIiAiIgIiICIiAiIgIiICIiAiIgIiICIiAiIgIiICJ5zi9r69Oc9QEREBERAREQEREBERAREQERKQKxKXlYCIiAiJS8CsSl4vArEpeVgIiICIiAiIgIiICIiAiIgR17XNgdolLGJfNRur2JByORZrjUFW/uM1m5m/8AUpMtDGsXpnRax95PCp15a8uMlLGYVKtN6TjMrqVYdQRYz592ngnw1eph2BJRsvLvAe4/qpH3iZy8LH0MjAgEEEHUEagjrPUiX2c73GiwwldvkWNqbH+Ex+YSfmHl0PnJall2hERKEREBERAREQERPNVwoLMQANSSbADqTA9TTb2q37M7qzKadnupINl4jTwnvaG8mDoItSriKSq98pzAhrdLcZHO+3tUw9SjUw+DVqhqAq1Q3VQp0OUcWPwHnA6TdHfhKzjD1mGc/u6nAVPqkfNfh5zt58m4fGBfeYdePTn5yYdxvajhmTscbXRWUd2qxsHHR+jDrzgSlLWJxCU1LuwVRxJ0AnF7X9quy6KkpXWu30Uv/da04zaftGw1Ry7VGqED5MCm2XqUZfh3pqY2s3JJGN3rVb9nTLBSM7McoVT88aEsJjrtutmbtWVVS2fILEI3u1lJJuv+si+p7R6Cm9NKndF6RK6gH36L/TpnSx5TBXfpVsVo1AqE5NBore9RJvqnTym+LPKe6lLH7TxNJiGraAhWIC6Bv3dYeB4ESlXbmLAuaighuzfughG+Y4+o36SLq/tCLLTTsXIpq6a5btSbgp8RpaWaO+5IydjUN0NOpbKS6DVCfrL18YmN6S5Y9pVTerGXsUp5rMMuVvfp6tTvm4sNQZkne+sAW7KmVAR75mF6b6BhpyPGRIm/DNYCnULkIbixPaJqrjXpoZkjfumGANN7Kzm1tMlQfK0/s31HlLw+jnO0rHejEcOypghghJZrZmF0PDRTw9Z4fe6sq5zSS2XPxbgDlqL5obE9RI2p74UQoRy63pGm2dWBKqc1GofI/jMihvzhuLMAQ61LWNvlAVrodOB4jxk4/SyztLOxdt9szU3UIwvYA3zAWuRoOTKfJhNzIbwe9WHXs3p1UZ6RIIzDvCmb0zfxRqin0kv4esrqrqbqwBB6g6ic7G4uxESKREQEREBERASMvazsWxp41RcaU6w/+b38NV9RJNmJtXApXo1KNQZkdSpHmOXjJR88YkqQTxB+PlJM9l2+JrA4LEN8qg+SY/xEHzT9Zbeo8jI62dsglA9QsSeI0W1tDmLcDpL/AGeHp2LV8PQKkFT2l6gI1BXIO6R6zOO9tZV9CXiQw3tPxWTIlbC1GA/eBKlz/wCPC8wae8+1tSMUSG0/d+7fmMy3E6zGuVzkTrMdcbSOYCohye93l7v2tdPWQdQwu0DmP7XiWzcbVKoB6mw4ekxsLuipezqjEgnMy5idCdWY3vea4T3WfydRLqb+7LJZf2yjdL3BbpzHUeU0tP2rYNqhRaOJZfmutMkN5A2InD4fd0qyKxtqARYAcQOU2D7rhWJz3YMSNba3uLRJiXLL1ptcb7TcVnzUMIvY8LVqiozEcSChbL5WM1e19/NqVcj0+wwi62AZqxY/Wug/KNpbHplaZp2HHMOIzfOtPeJ2CDQpAkAh3zeI0tH8fUTeXutZt3ezadSmqvikQMD+5pFS1uN2LXHpNftHaOPaktB8XXqKQCQxp636kJcjzM6mrsZWoU15qz2Nie6baT1jtmLlpFSbinY6HWx/1mv0nn3a4TE7AZaSNnqFKxuy52sxXmRexPiRPW2d1UolAEHeW+ut/WSDtDZimhRXoDrY8wJ625gRVSgRe6qQdD4S+dJqRwW7u7y1GcdmrZVvaw08ZZwOyV7VBlGrAG4HPSSJu7QFJnqAEnKo4G2pN/wljaWy1DllFgTm4cOcnns8ebr5cfj93Vp4g3AFmU2t14y5jdhhMRlYX7w0HQ2nYbewfav2gvdlU+tpYxuHJ7OtYmyrm0OuX/iaZ3r05feDYgp1imUcAZWhs9f2epcahg1p2G9GDWo6VdQCluB85rKODXsaovxKDUHqfDwjx8rdzw0WzNmKwqgqL9mxt4jgZ42HsZSWvx7N7W8p12wsIiVb5gQUcfESmwNn5X7ozXRx0AuvUyeF839uY3Z2ciVQLe8uXXqZgPsgdpwBs34Gdjs/ZuWrROt8w+EwNuYBlq1TyufwvJr0vL20u3tgl6pYgjReXhp91pYfdvNRUKuobU6i+k22+VDHq9N1VeyKKFZe85sBcsDwOvK802Gr1qi5GxLLY3tlQa+RAMcocf8AFnB7rZmYMnAEi4NvDSYuGwFeic1F3o2502ZOPTKQeU6fCJiKYYiuNRazIraeeluM2mG2NiRTatVqUgqC7JkJY2F8tw1lJkuV9LMGnwe8e16dgmIdxcizFW4dSykzocB7RsahtXpo56FGU+jUy39kz9l7EdwruVANzYDUA6hR4CbGpsakzhLC9s7G19L2tbqfykl/tIvG68ZMfB+1fC3tXpVaB58HH5N/6zotl777Or6JiqYb6LnI3we04je3Y6U1XKdD8zqOYB+la9pH+7+7T4v5NqaByz8RZQLKUsTqDfPfw46xJjfWl3lPt9LK4IuDcHmNRPUhWjuTVw9zhq9TDhbklXKj1sbH4TNw+8G2cOtyVrLe1qosSBzFrNaX8fVT8uvmJdicVsDe7H1WC19l1kBIHaIylQL2zFauRgPK87S852adJdqzC2ztBcPQqV21FNS1up5L6mwmbI49sO0z2dLBrxqHtH+yhGUW5kseH1ZKqPMHtZqaKrltL3OhBJNyTcHW8zcFtirUZaVFRWeobIpRL3PO9tAOJPITnsQRqb2CjU8gf9/hJj9mO6hw1P8Aaaw+WqgWB/hU+IX7R4n0ExjVyi/h9wVKjtcRVLm2bs8qKPqqLXt4k3mRT3Gpq10xGIVfo5kb72UmdZaJ03WeMcj/AITxAJy405bcGpKT8VZZg0d2sdSfQ06w+kXZLeliZ3kS8qlxlRjXweNo1B2lCpUFxlKWqcPEWPxAmHihikB7WmyZjcs6vz8gRf1ktWlGUEWIuJZmxf8An9ofp7ZpqEpgghLnQgkseo5TbttRAqhx3mJPXjy0khvhKZXIUXKfm5Rl+E1Sbp4IXtRAvzBYH0sdJecT8eXbmWx9IWp6Ejl4mZ+IalZVNtByMyDuPRuStWsp5aq1v6lJM1NfcrFAlxiEaw0GR7n4NYfAxuGsumzqBCi3HlPHZA0114X++cVtDaeIRzSqIUKnkQCw5EBrRW27iO7ZCqD6QJv4XF5dJy+nX0aAUVOV8n5/rL2KpLmCk6lQLdbTkcRvMig3cM2nd90+XenuhvCCxrNlJtooIvfpxl41nlHV1sMDZegEpTwgym9hY6eRmnpbZptYjNfLa5HdHjfrKVNr9oRSVvdszvaw8rxqtco3taiDTynle3pNVs7BGzeJX7iZap7cFRiuoRQVzBTrfiRK/wDUO6zFWVB3UWxux6xqlsrbYWgwdrcAunmf+JdwWEysL9D+E0p26aa6g5iNBbXz/GeqG3QouxN7aCxufSTVWZRt/wBiysh6NMXb+z82ZhzHpoJj0Ns2GqnMbFVOlzzY9AJdbbiF+zJAW3ec2A8h1jVLZYzamGWpSpg8lB4crWImI+7+HJ76A5gB5GWKu8tMAvTGYABE1tfXVvKev8Q0QVDOgVQCWzDVugjVN4tTiNymFVTRrKEvqrgkrbpY2M2e1qiCgtPqTcfdrMfCb00BdmdNOABuSfhNdsvCVcbmIu4BYXUd0X1sSbXOssmvlLemds/eBKSIrWHcU2vqbqD6S5T28DU7TS2Qrz5OCPxaWTuDiGUAspZdAXtqONu6ZsNlbkV01erSHkrv6gkixjeJ/NlDHUKovo3hz+BllKJstkReI7xKDQ6WUe98Rwm3TdYcDXq24aG2n3zIobsYZRYq1QHiHZmB9OEzyjfG1yuIwwZwamMQFT3UQLZT4Lrr46zMpYGo2iVcU3ioFMf1HLedjhcHSpi1OmiD6qgfhL8nNeDkaO7OIaxbE16Y/wC87k+mgH3zqMPRyqFuWsLZm1J8SesvRM27ak0SAN9dqjE42s6HQHsw19Mqd3u9Lm+vlJg332ucLg6tRb5yMlOwJOd9BYDW/OR/uX7PKtXLUximnTGvZnR3+19ETGU21D2abpdu64usvyNP90p/iOD75H0Vt6nykvieKNJUUKoCqoAAAsABwAE9yyaS0iIlCIiAiIgIiICIiBhbU2ZRxC5KqBhrY81vzB5SDagalWemCTZ2UDX5rEDxJ/XhJ5xbsEYouZrHKOFzynN7tbnU8O5r1SKlYm9+SeV+fjLKzZtZ3P3X7O1fEKDU4qpscnifrfhOpfCU296mh81Bl6Vi3ayaYDbGwx/gUv6FH4CWX3dwh40V+/8AWbWI3TUaQ7p4L+Qvxb9ZQbpYH+Qvxb9ZvIjle04zpphuvgv8un3/AKz0N2cH/l0+Bm3iN1dTprBsDCfyKf8ASJcGxsN/Ipf0J+kz4jdNRYTCUxwpoPJVH5S3jEC03KqoIViNB0My55dAQQdQdD5SKhzaFBiAgGpsLc9eC/a8OAuOZkobs7IGEw6URx4uerHify9JqthbrmnUFSrl7miKNR9snqeNv0nUgTVrOM0rERMtEREBERAREQKWlYiAiIgIiICIiAiIgIiICIiAiIgIiICIiAiIgIiICIiAiIgIiICIiAiIgIiICIiAiIgIiICIiAiIgIiICIiAiIgIiICIiAiIgIiICIiAiIgIiICIiAiIgIiICIiAiIgIiICIiAiIgIiICIiAiIgIiICIiAiIgIiICIiAiIgIiICIiAiIgIiICIiAiIgIiIH/2Q==">
            <a:hlinkClick r:id="rId3"/>
          </p:cNvPr>
          <p:cNvSpPr>
            <a:spLocks noChangeAspect="1" noChangeArrowheads="1"/>
          </p:cNvSpPr>
          <p:nvPr/>
        </p:nvSpPr>
        <p:spPr bwMode="auto">
          <a:xfrm>
            <a:off x="0" y="-914400"/>
            <a:ext cx="3571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89" name="AutoShape 4" descr="data:image/jpeg;base64,/9j/4AAQSkZJRgABAQAAAQABAAD/2wCEAAkGBxESEhQREhMVExUVFxUXFxcYGRQXGBYYGBUXFxcVGBcYHSggGBolHBUUITIhJSkrLi4uFx8zODMsNygtLi0BCgoKDg0OGhAQGy8kICQsLCwsLC0rLCwsNSwsLCwsLCwtLCwsLCwsLCwsLCwsLCwsLCwsNiwsKywsLCwsLiwsLP/AABEIAKABLAMBIgACEQEDEQH/xAAcAAEAAQUBAQAAAAAAAAAAAAAABwEDBAUGAgj/xABBEAACAQIDBQUDCQYFBQAAAAABAgADEQQSIQUGMUFREyJhcYEHMpEjQlJicqGxwdEUM0NTkrIWVOHw8RVzgqKz/8QAFwEBAQEBAAAAAAAAAAAAAAAAAAECA//EACMRAQEAAgICAgIDAQAAAAAAAAABAhESUSFBMWETgSJScQP/2gAMAwEAAhEDEQA/AJxiIgIiICIiAiIgIiICIiAiIgIiICIiAiIgIiICIiAiIgIiICIiAiIgIiICIiAiIgIiICIiAiIgIiICIiAiIgIiICIiAiIgIiICIiAiIgIiICIiAiIgIiICIiAiIgIiICJ5zi9r69Oc9QEREBERAREQEREBERAREQERKQKxKXlYCIiAiJS8CsSl4vArEpeVgIiICIiAiIgIiICIiAiIgR17XNgdolLGJfNRur2JByORZrjUFW/uM1m5m/8AUpMtDGsXpnRax95PCp15a8uMlLGYVKtN6TjMrqVYdQRYz592ngnw1eph2BJRsvLvAe4/qpH3iZy8LH0MjAgEEEHUEagjrPUiX2c73GiwwldvkWNqbH+Ex+YSfmHl0PnJall2hERKEREBERAREQERPNVwoLMQANSSbADqTA9TTb2q37M7qzKadnupINl4jTwnvaG8mDoItSriKSq98pzAhrdLcZHO+3tUw9SjUw+DVqhqAq1Q3VQp0OUcWPwHnA6TdHfhKzjD1mGc/u6nAVPqkfNfh5zt58m4fGBfeYdePTn5yYdxvajhmTscbXRWUd2qxsHHR+jDrzgSlLWJxCU1LuwVRxJ0AnF7X9quy6KkpXWu30Uv/da04zaftGw1Ry7VGqED5MCm2XqUZfh3pqY2s3JJGN3rVb9nTLBSM7McoVT88aEsJjrtutmbtWVVS2fILEI3u1lJJuv+si+p7R6Cm9NKndF6RK6gH36L/TpnSx5TBXfpVsVo1AqE5NBore9RJvqnTym+LPKe6lLH7TxNJiGraAhWIC6Bv3dYeB4ESlXbmLAuaighuzfughG+Y4+o36SLq/tCLLTTsXIpq6a5btSbgp8RpaWaO+5IydjUN0NOpbKS6DVCfrL18YmN6S5Y9pVTerGXsUp5rMMuVvfp6tTvm4sNQZkne+sAW7KmVAR75mF6b6BhpyPGRIm/DNYCnULkIbixPaJqrjXpoZkjfumGANN7Kzm1tMlQfK0/s31HlLw+jnO0rHejEcOypghghJZrZmF0PDRTw9Z4fe6sq5zSS2XPxbgDlqL5obE9RI2p74UQoRy63pGm2dWBKqc1GofI/jMihvzhuLMAQ61LWNvlAVrodOB4jxk4/SyztLOxdt9szU3UIwvYA3zAWuRoOTKfJhNzIbwe9WHXs3p1UZ6RIIzDvCmb0zfxRqin0kv4esrqrqbqwBB6g6ic7G4uxESKREQEREBERASMvazsWxp41RcaU6w/+b38NV9RJNmJtXApXo1KNQZkdSpHmOXjJR88YkqQTxB+PlJM9l2+JrA4LEN8qg+SY/xEHzT9Zbeo8jI62dsglA9QsSeI0W1tDmLcDpL/AGeHp2LV8PQKkFT2l6gI1BXIO6R6zOO9tZV9CXiQw3tPxWTIlbC1GA/eBKlz/wCPC8wae8+1tSMUSG0/d+7fmMy3E6zGuVzkTrMdcbSOYCohye93l7v2tdPWQdQwu0DmP7XiWzcbVKoB6mw4ekxsLuipezqjEgnMy5idCdWY3vea4T3WfydRLqb+7LJZf2yjdL3BbpzHUeU0tP2rYNqhRaOJZfmutMkN5A2InD4fd0qyKxtqARYAcQOU2D7rhWJz3YMSNba3uLRJiXLL1ptcb7TcVnzUMIvY8LVqiozEcSChbL5WM1e19/NqVcj0+wwi62AZqxY/Wug/KNpbHplaZp2HHMOIzfOtPeJ2CDQpAkAh3zeI0tH8fUTeXutZt3ezadSmqvikQMD+5pFS1uN2LXHpNftHaOPaktB8XXqKQCQxp636kJcjzM6mrsZWoU15qz2Nie6baT1jtmLlpFSbinY6HWx/1mv0nn3a4TE7AZaSNnqFKxuy52sxXmRexPiRPW2d1UolAEHeW+ut/WSDtDZimhRXoDrY8wJ625gRVSgRe6qQdD4S+dJqRwW7u7y1GcdmrZVvaw08ZZwOyV7VBlGrAG4HPSSJu7QFJnqAEnKo4G2pN/wljaWy1DllFgTm4cOcnns8ebr5cfj93Vp4g3AFmU2t14y5jdhhMRlYX7w0HQ2nYbewfav2gvdlU+tpYxuHJ7OtYmyrm0OuX/iaZ3r05feDYgp1imUcAZWhs9f2epcahg1p2G9GDWo6VdQCluB85rKODXsaovxKDUHqfDwjx8rdzw0WzNmKwqgqL9mxt4jgZ42HsZSWvx7N7W8p12wsIiVb5gQUcfESmwNn5X7ozXRx0AuvUyeF839uY3Z2ciVQLe8uXXqZgPsgdpwBs34Gdjs/ZuWrROt8w+EwNuYBlq1TyufwvJr0vL20u3tgl6pYgjReXhp91pYfdvNRUKuobU6i+k22+VDHq9N1VeyKKFZe85sBcsDwOvK802Gr1qi5GxLLY3tlQa+RAMcocf8AFnB7rZmYMnAEi4NvDSYuGwFeic1F3o2502ZOPTKQeU6fCJiKYYiuNRazIraeeluM2mG2NiRTatVqUgqC7JkJY2F8tw1lJkuV9LMGnwe8e16dgmIdxcizFW4dSykzocB7RsahtXpo56FGU+jUy39kz9l7EdwruVANzYDUA6hR4CbGpsakzhLC9s7G19L2tbqfykl/tIvG68ZMfB+1fC3tXpVaB58HH5N/6zotl777Or6JiqYb6LnI3we04je3Y6U1XKdD8zqOYB+la9pH+7+7T4v5NqaByz8RZQLKUsTqDfPfw46xJjfWl3lPt9LK4IuDcHmNRPUhWjuTVw9zhq9TDhbklXKj1sbH4TNw+8G2cOtyVrLe1qosSBzFrNaX8fVT8uvmJdicVsDe7H1WC19l1kBIHaIylQL2zFauRgPK87S852adJdqzC2ztBcPQqV21FNS1up5L6mwmbI49sO0z2dLBrxqHtH+yhGUW5kseH1ZKqPMHtZqaKrltL3OhBJNyTcHW8zcFtirUZaVFRWeobIpRL3PO9tAOJPITnsQRqb2CjU8gf9/hJj9mO6hw1P8Aaaw+WqgWB/hU+IX7R4n0ExjVyi/h9wVKjtcRVLm2bs8qKPqqLXt4k3mRT3Gpq10xGIVfo5kb72UmdZaJ03WeMcj/AITxAJy405bcGpKT8VZZg0d2sdSfQ06w+kXZLeliZ3kS8qlxlRjXweNo1B2lCpUFxlKWqcPEWPxAmHihikB7WmyZjcs6vz8gRf1ktWlGUEWIuJZmxf8An9ofp7ZpqEpgghLnQgkseo5TbttRAqhx3mJPXjy0khvhKZXIUXKfm5Rl+E1Sbp4IXtRAvzBYH0sdJecT8eXbmWx9IWp6Ejl4mZ+IalZVNtByMyDuPRuStWsp5aq1v6lJM1NfcrFAlxiEaw0GR7n4NYfAxuGsumzqBCi3HlPHZA0114X++cVtDaeIRzSqIUKnkQCw5EBrRW27iO7ZCqD6QJv4XF5dJy+nX0aAUVOV8n5/rL2KpLmCk6lQLdbTkcRvMig3cM2nd90+XenuhvCCxrNlJtooIvfpxl41nlHV1sMDZegEpTwgym9hY6eRmnpbZptYjNfLa5HdHjfrKVNr9oRSVvdszvaw8rxqtco3taiDTynle3pNVs7BGzeJX7iZap7cFRiuoRQVzBTrfiRK/wDUO6zFWVB3UWxux6xqlsrbYWgwdrcAunmf+JdwWEysL9D+E0p26aa6g5iNBbXz/GeqG3QouxN7aCxufSTVWZRt/wBiysh6NMXb+z82ZhzHpoJj0Ns2GqnMbFVOlzzY9AJdbbiF+zJAW3ec2A8h1jVLZYzamGWpSpg8lB4crWImI+7+HJ76A5gB5GWKu8tMAvTGYABE1tfXVvKev8Q0QVDOgVQCWzDVugjVN4tTiNymFVTRrKEvqrgkrbpY2M2e1qiCgtPqTcfdrMfCb00BdmdNOABuSfhNdsvCVcbmIu4BYXUd0X1sSbXOssmvlLemds/eBKSIrWHcU2vqbqD6S5T28DU7TS2Qrz5OCPxaWTuDiGUAspZdAXtqONu6ZsNlbkV01erSHkrv6gkixjeJ/NlDHUKovo3hz+BllKJstkReI7xKDQ6WUe98Rwm3TdYcDXq24aG2n3zIobsYZRYq1QHiHZmB9OEzyjfG1yuIwwZwamMQFT3UQLZT4Lrr46zMpYGo2iVcU3ioFMf1HLedjhcHSpi1OmiD6qgfhL8nNeDkaO7OIaxbE16Y/wC87k+mgH3zqMPRyqFuWsLZm1J8SesvRM27ak0SAN9dqjE42s6HQHsw19Mqd3u9Lm+vlJg332ucLg6tRb5yMlOwJOd9BYDW/OR/uX7PKtXLUximnTGvZnR3+19ETGU21D2abpdu64usvyNP90p/iOD75H0Vt6nykvieKNJUUKoCqoAAAsABwAE9yyaS0iIlCIiAiIgIiICIiBhbU2ZRxC5KqBhrY81vzB5SDagalWemCTZ2UDX5rEDxJ/XhJ5xbsEYouZrHKOFzynN7tbnU8O5r1SKlYm9+SeV+fjLKzZtZ3P3X7O1fEKDU4qpscnifrfhOpfCU296mh81Bl6Vi3ayaYDbGwx/gUv6FH4CWX3dwh40V+/8AWbWI3TUaQ7p4L+Qvxb9ZQbpYH+Qvxb9ZvIjle04zpphuvgv8un3/AKz0N2cH/l0+Bm3iN1dTprBsDCfyKf8ASJcGxsN/Ipf0J+kz4jdNRYTCUxwpoPJVH5S3jEC03KqoIViNB0My55dAQQdQdD5SKhzaFBiAgGpsLc9eC/a8OAuOZkobs7IGEw6URx4uerHify9JqthbrmnUFSrl7miKNR9snqeNv0nUgTVrOM0rERMtEREBERAREQKWlYiAiIgIiICIiAiIgIiICIiAiIgIiICIiAiIgIiICIiAiIgIiICIiAiIgIiICIiAiIgIiICIiAiIgIiICIiAiIgIiICIiAiIgIiICIiAiIgIiICIiAiIgIiICIiAiIgIiICIiAiIgIiICIiAiIgIiICIiAiIgIiICIiAiIgIiICIiAiIgIiICIiAiIgIiIH/2Q==">
            <a:hlinkClick r:id="rId3"/>
          </p:cNvPr>
          <p:cNvSpPr>
            <a:spLocks noChangeAspect="1" noChangeArrowheads="1"/>
          </p:cNvSpPr>
          <p:nvPr/>
        </p:nvSpPr>
        <p:spPr bwMode="auto">
          <a:xfrm>
            <a:off x="152400" y="-762000"/>
            <a:ext cx="3571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619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925" y="2576513"/>
            <a:ext cx="28575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91" name="TextBox 9"/>
          <p:cNvSpPr txBox="1">
            <a:spLocks noChangeArrowheads="1"/>
          </p:cNvSpPr>
          <p:nvPr/>
        </p:nvSpPr>
        <p:spPr bwMode="auto">
          <a:xfrm>
            <a:off x="161925" y="2743200"/>
            <a:ext cx="17764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Hydrodynamic shape is adaptive in mobile organisms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98608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a:p>
            <a:pPr marL="342900" indent="-342900" eaLnBrk="1" fontAlgn="auto" hangingPunct="1">
              <a:spcBef>
                <a:spcPts val="0"/>
              </a:spcBef>
              <a:spcAft>
                <a:spcPts val="0"/>
              </a:spcAft>
              <a:defRPr/>
            </a:pPr>
            <a:endParaRPr lang="en-US" sz="1600" b="1" dirty="0">
              <a:solidFill>
                <a:srgbClr val="00B0F0"/>
              </a:solidFill>
              <a:latin typeface="+mn-lt"/>
            </a:endParaRPr>
          </a:p>
          <a:p>
            <a:pPr marL="342900" indent="-342900" eaLnBrk="1" fontAlgn="auto" hangingPunct="1">
              <a:spcBef>
                <a:spcPts val="0"/>
              </a:spcBef>
              <a:spcAft>
                <a:spcPts val="0"/>
              </a:spcAft>
              <a:defRPr/>
            </a:pPr>
            <a:r>
              <a:rPr lang="en-US" sz="1600" dirty="0">
                <a:latin typeface="+mn-lt"/>
              </a:rPr>
              <a:t>Hairs, spines, feathers…</a:t>
            </a:r>
          </a:p>
          <a:p>
            <a:pPr marL="342900" indent="-342900" eaLnBrk="1" fontAlgn="auto" hangingPunct="1">
              <a:spcBef>
                <a:spcPts val="0"/>
              </a:spcBef>
              <a:spcAft>
                <a:spcPts val="0"/>
              </a:spcAft>
              <a:defRPr/>
            </a:pPr>
            <a:r>
              <a:rPr lang="en-US" sz="1600" dirty="0">
                <a:latin typeface="+mn-lt"/>
              </a:rPr>
              <a:t> create boundary layer.</a:t>
            </a:r>
          </a:p>
          <a:p>
            <a:pPr marL="342900" indent="-342900" eaLnBrk="1" fontAlgn="auto" hangingPunct="1">
              <a:spcBef>
                <a:spcPts val="0"/>
              </a:spcBef>
              <a:spcAft>
                <a:spcPts val="0"/>
              </a:spcAft>
              <a:defRPr/>
            </a:pPr>
            <a:endParaRPr lang="en-US" sz="1600" b="1" dirty="0">
              <a:solidFill>
                <a:srgbClr val="00B0F0"/>
              </a:solidFill>
              <a:latin typeface="+mn-lt"/>
            </a:endParaRPr>
          </a:p>
        </p:txBody>
      </p:sp>
      <p:pic>
        <p:nvPicPr>
          <p:cNvPr id="52227" name="Picture 4" descr="Sulcorebutia gerosenilis KK 2005 Flowering siz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26289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http://www.alaskaone.com/wildlife/images/musko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685800"/>
            <a:ext cx="523875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http://www.bbc.co.uk/gloucestershire/content/images/2009/02/04/rob_winter_bird_1_47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419600"/>
            <a:ext cx="310515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246313"/>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a:p>
            <a:pPr marL="342900" indent="-342900" eaLnBrk="1" fontAlgn="auto" hangingPunct="1">
              <a:spcBef>
                <a:spcPts val="0"/>
              </a:spcBef>
              <a:spcAft>
                <a:spcPts val="0"/>
              </a:spcAft>
              <a:defRPr/>
            </a:pPr>
            <a:r>
              <a:rPr lang="en-US" sz="1600" b="1" dirty="0">
                <a:solidFill>
                  <a:srgbClr val="00B0F0"/>
                </a:solidFill>
                <a:latin typeface="+mn-lt"/>
              </a:rPr>
              <a:t>        2. Physiological</a:t>
            </a:r>
          </a:p>
        </p:txBody>
      </p:sp>
      <p:pic>
        <p:nvPicPr>
          <p:cNvPr id="53251" name="Picture 2" descr="Body temperature regulation by blood flow control: (left) blood vessels in the dermis get narrower when cold, so limiting the amount of heat brought by the blood to the skin surface and lost; (right) the vessels widen when warm, so that heat is brought to the surface and esc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838200"/>
            <a:ext cx="47244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246313"/>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a:p>
            <a:pPr marL="342900" indent="-342900" eaLnBrk="1" fontAlgn="auto" hangingPunct="1">
              <a:spcBef>
                <a:spcPts val="0"/>
              </a:spcBef>
              <a:spcAft>
                <a:spcPts val="0"/>
              </a:spcAft>
              <a:defRPr/>
            </a:pPr>
            <a:r>
              <a:rPr lang="en-US" sz="1600" b="1" dirty="0">
                <a:solidFill>
                  <a:srgbClr val="00B0F0"/>
                </a:solidFill>
                <a:latin typeface="+mn-lt"/>
              </a:rPr>
              <a:t>        2. Physiological</a:t>
            </a:r>
          </a:p>
        </p:txBody>
      </p:sp>
      <p:pic>
        <p:nvPicPr>
          <p:cNvPr id="54275" name="Picture 2" descr="CounterCurrent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1600200"/>
            <a:ext cx="60579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cience.kennesaw.edu/~jdirnber/Bio2108/Lecture/LecPhysio/44_14Nephron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323850"/>
            <a:ext cx="8397875"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The Loop of Hen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81400"/>
            <a:ext cx="41719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http://www.bio.davidson.edu/Courses/anphys/1999/Chisholm/fig-rat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070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246313"/>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a:p>
            <a:pPr marL="342900" indent="-342900" eaLnBrk="1" fontAlgn="auto" hangingPunct="1">
              <a:spcBef>
                <a:spcPts val="0"/>
              </a:spcBef>
              <a:spcAft>
                <a:spcPts val="0"/>
              </a:spcAft>
              <a:defRPr/>
            </a:pPr>
            <a:r>
              <a:rPr lang="en-US" sz="1600" b="1" dirty="0">
                <a:solidFill>
                  <a:srgbClr val="00B0F0"/>
                </a:solidFill>
                <a:latin typeface="+mn-lt"/>
              </a:rPr>
              <a:t>        2. Physiological</a:t>
            </a:r>
          </a:p>
        </p:txBody>
      </p:sp>
      <p:pic>
        <p:nvPicPr>
          <p:cNvPr id="57347" name="Picture 3" descr="figure_03_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
            <a:ext cx="3883025"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246313"/>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a:p>
            <a:pPr marL="342900" indent="-342900" eaLnBrk="1" fontAlgn="auto" hangingPunct="1">
              <a:spcBef>
                <a:spcPts val="0"/>
              </a:spcBef>
              <a:spcAft>
                <a:spcPts val="0"/>
              </a:spcAft>
              <a:defRPr/>
            </a:pPr>
            <a:r>
              <a:rPr lang="en-US" sz="1600" b="1" dirty="0">
                <a:solidFill>
                  <a:srgbClr val="00B0F0"/>
                </a:solidFill>
                <a:latin typeface="+mn-lt"/>
              </a:rPr>
              <a:t>        2. Physiological</a:t>
            </a:r>
          </a:p>
        </p:txBody>
      </p:sp>
      <p:pic>
        <p:nvPicPr>
          <p:cNvPr id="58371" name="Picture 3" descr="figure_03_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762000"/>
            <a:ext cx="46164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246313"/>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a:p>
            <a:pPr marL="342900" indent="-342900" eaLnBrk="1" fontAlgn="auto" hangingPunct="1">
              <a:spcBef>
                <a:spcPts val="0"/>
              </a:spcBef>
              <a:spcAft>
                <a:spcPts val="0"/>
              </a:spcAft>
              <a:defRPr/>
            </a:pPr>
            <a:r>
              <a:rPr lang="en-US" sz="1600" b="1" dirty="0">
                <a:solidFill>
                  <a:srgbClr val="00B0F0"/>
                </a:solidFill>
                <a:latin typeface="+mn-lt"/>
              </a:rPr>
              <a:t>        2. Physiological</a:t>
            </a:r>
          </a:p>
        </p:txBody>
      </p:sp>
      <p:pic>
        <p:nvPicPr>
          <p:cNvPr id="59395" name="Picture 2" descr="hibernation body temperatur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90800"/>
            <a:ext cx="52387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Richardson's ground squirrel in state of torp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914400"/>
            <a:ext cx="4762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246313"/>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a:p>
            <a:pPr marL="342900" indent="-342900" eaLnBrk="1" fontAlgn="auto" hangingPunct="1">
              <a:spcBef>
                <a:spcPts val="0"/>
              </a:spcBef>
              <a:spcAft>
                <a:spcPts val="0"/>
              </a:spcAft>
              <a:defRPr/>
            </a:pPr>
            <a:r>
              <a:rPr lang="en-US" sz="1600" b="1" dirty="0">
                <a:solidFill>
                  <a:srgbClr val="00B0F0"/>
                </a:solidFill>
                <a:latin typeface="+mn-lt"/>
              </a:rPr>
              <a:t>        2. Physiological</a:t>
            </a:r>
          </a:p>
        </p:txBody>
      </p:sp>
      <p:pic>
        <p:nvPicPr>
          <p:cNvPr id="60419" name="Picture 2" descr="CounterCurrent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0863"/>
            <a:ext cx="6057900"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492375"/>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a:p>
            <a:pPr marL="342900" indent="-342900" eaLnBrk="1" fontAlgn="auto" hangingPunct="1">
              <a:spcBef>
                <a:spcPts val="0"/>
              </a:spcBef>
              <a:spcAft>
                <a:spcPts val="0"/>
              </a:spcAft>
              <a:defRPr/>
            </a:pPr>
            <a:r>
              <a:rPr lang="en-US" sz="1600" b="1" dirty="0">
                <a:solidFill>
                  <a:srgbClr val="00B0F0"/>
                </a:solidFill>
                <a:latin typeface="+mn-lt"/>
              </a:rPr>
              <a:t>        2. Physiological</a:t>
            </a:r>
          </a:p>
          <a:p>
            <a:pPr marL="342900" indent="-342900" eaLnBrk="1" fontAlgn="auto" hangingPunct="1">
              <a:spcBef>
                <a:spcPts val="0"/>
              </a:spcBef>
              <a:spcAft>
                <a:spcPts val="0"/>
              </a:spcAft>
              <a:defRPr/>
            </a:pPr>
            <a:r>
              <a:rPr lang="en-US" sz="1600" b="1" dirty="0">
                <a:solidFill>
                  <a:srgbClr val="00B0F0"/>
                </a:solidFill>
                <a:latin typeface="+mn-lt"/>
              </a:rPr>
              <a:t>	3. Behavioral</a:t>
            </a:r>
          </a:p>
        </p:txBody>
      </p:sp>
      <p:pic>
        <p:nvPicPr>
          <p:cNvPr id="61443" name="Picture 3" descr="desert_igu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95600"/>
            <a:ext cx="5334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315200" cy="5078413"/>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marL="400050" indent="-400050" eaLnBrk="1" fontAlgn="auto" hangingPunct="1">
              <a:spcBef>
                <a:spcPts val="0"/>
              </a:spcBef>
              <a:spcAft>
                <a:spcPts val="0"/>
              </a:spcAft>
              <a:defRPr/>
            </a:pPr>
            <a:r>
              <a:rPr lang="en-US" b="1" dirty="0">
                <a:solidFill>
                  <a:srgbClr val="00B0F0"/>
                </a:solidFill>
                <a:latin typeface="+mn-lt"/>
              </a:rPr>
              <a:t>	2. Density and Viscosity</a:t>
            </a:r>
          </a:p>
          <a:p>
            <a:pPr marL="400050" indent="-400050" eaLnBrk="1" fontAlgn="auto" hangingPunct="1">
              <a:spcBef>
                <a:spcPts val="0"/>
              </a:spcBef>
              <a:spcAft>
                <a:spcPts val="0"/>
              </a:spcAft>
              <a:defRPr/>
            </a:pPr>
            <a:r>
              <a:rPr lang="en-US" b="1" dirty="0">
                <a:solidFill>
                  <a:srgbClr val="00B0F0"/>
                </a:solidFill>
                <a:latin typeface="+mn-lt"/>
              </a:rPr>
              <a:t>	3. Universal Solvent</a:t>
            </a:r>
          </a:p>
          <a:p>
            <a:pPr marL="400050" indent="-400050" eaLnBrk="1" fontAlgn="auto" hangingPunct="1">
              <a:spcBef>
                <a:spcPts val="0"/>
              </a:spcBef>
              <a:spcAft>
                <a:spcPts val="0"/>
              </a:spcAft>
              <a:defRPr/>
            </a:pPr>
            <a:r>
              <a:rPr lang="en-US" b="1" dirty="0">
                <a:solidFill>
                  <a:srgbClr val="00B0F0"/>
                </a:solidFill>
                <a:latin typeface="+mn-lt"/>
              </a:rPr>
              <a:t>		</a:t>
            </a:r>
            <a:r>
              <a:rPr lang="en-US" b="1" dirty="0">
                <a:latin typeface="+mn-lt"/>
              </a:rPr>
              <a:t>Ions and polar compounds dissolve in water, and become available for uptake or for chemical reactions.</a:t>
            </a:r>
          </a:p>
          <a:p>
            <a:pPr marL="400050" indent="-400050" eaLnBrk="1" fontAlgn="auto" hangingPunct="1">
              <a:spcBef>
                <a:spcPts val="0"/>
              </a:spcBef>
              <a:spcAft>
                <a:spcPts val="0"/>
              </a:spcAft>
              <a:defRPr/>
            </a:pPr>
            <a:endParaRPr lang="en-US" b="1" dirty="0">
              <a:latin typeface="+mn-lt"/>
            </a:endParaRPr>
          </a:p>
          <a:p>
            <a:pPr marL="400050" indent="-400050" eaLnBrk="1" fontAlgn="auto" hangingPunct="1">
              <a:spcBef>
                <a:spcPts val="0"/>
              </a:spcBef>
              <a:spcAft>
                <a:spcPts val="0"/>
              </a:spcAft>
              <a:defRPr/>
            </a:pPr>
            <a:r>
              <a:rPr lang="en-US" b="1" dirty="0">
                <a:latin typeface="+mn-lt"/>
              </a:rPr>
              <a:t>	- H</a:t>
            </a:r>
            <a:r>
              <a:rPr lang="en-US" b="1" baseline="-25000" dirty="0">
                <a:latin typeface="+mn-lt"/>
              </a:rPr>
              <a:t>2</a:t>
            </a:r>
            <a:r>
              <a:rPr lang="en-US" b="1" dirty="0">
                <a:latin typeface="+mn-lt"/>
              </a:rPr>
              <a:t>O + CO</a:t>
            </a:r>
            <a:r>
              <a:rPr lang="en-US" b="1" baseline="-25000" dirty="0">
                <a:latin typeface="+mn-lt"/>
              </a:rPr>
              <a:t>2</a:t>
            </a:r>
            <a:r>
              <a:rPr lang="en-US" b="1" dirty="0">
                <a:latin typeface="+mn-lt"/>
              </a:rPr>
              <a:t> </a:t>
            </a:r>
            <a:r>
              <a:rPr lang="en-US" b="1" dirty="0">
                <a:latin typeface="+mn-lt"/>
                <a:sym typeface="Wingdings"/>
              </a:rPr>
              <a:t></a:t>
            </a:r>
            <a:r>
              <a:rPr lang="en-US" b="1" dirty="0">
                <a:latin typeface="+mn-lt"/>
              </a:rPr>
              <a:t> H</a:t>
            </a:r>
            <a:r>
              <a:rPr lang="en-US" b="1" baseline="-25000" dirty="0">
                <a:latin typeface="+mn-lt"/>
              </a:rPr>
              <a:t>2</a:t>
            </a:r>
            <a:r>
              <a:rPr lang="en-US" b="1" dirty="0">
                <a:latin typeface="+mn-lt"/>
              </a:rPr>
              <a:t>CO</a:t>
            </a:r>
            <a:r>
              <a:rPr lang="en-US" b="1" baseline="-25000" dirty="0">
                <a:latin typeface="+mn-lt"/>
              </a:rPr>
              <a:t>3</a:t>
            </a:r>
            <a:r>
              <a:rPr lang="en-US" b="1" dirty="0">
                <a:latin typeface="+mn-lt"/>
              </a:rPr>
              <a:t> (carbonic acid)  </a:t>
            </a:r>
          </a:p>
          <a:p>
            <a:pPr marL="400050" indent="-400050" eaLnBrk="1" fontAlgn="auto" hangingPunct="1">
              <a:spcBef>
                <a:spcPts val="0"/>
              </a:spcBef>
              <a:spcAft>
                <a:spcPts val="0"/>
              </a:spcAft>
              <a:defRPr/>
            </a:pPr>
            <a:r>
              <a:rPr lang="en-US" b="1" dirty="0">
                <a:latin typeface="+mn-lt"/>
                <a:sym typeface="Wingdings"/>
              </a:rPr>
              <a:t>	- </a:t>
            </a:r>
            <a:r>
              <a:rPr lang="en-US" b="1" dirty="0">
                <a:latin typeface="+mn-lt"/>
              </a:rPr>
              <a:t>H</a:t>
            </a:r>
            <a:r>
              <a:rPr lang="en-US" b="1" baseline="-25000" dirty="0">
                <a:latin typeface="+mn-lt"/>
              </a:rPr>
              <a:t>2</a:t>
            </a:r>
            <a:r>
              <a:rPr lang="en-US" b="1" dirty="0">
                <a:latin typeface="+mn-lt"/>
              </a:rPr>
              <a:t>CO</a:t>
            </a:r>
            <a:r>
              <a:rPr lang="en-US" b="1" baseline="-25000" dirty="0">
                <a:latin typeface="+mn-lt"/>
              </a:rPr>
              <a:t>3</a:t>
            </a:r>
            <a:r>
              <a:rPr lang="en-US" b="1" dirty="0">
                <a:latin typeface="+mn-lt"/>
              </a:rPr>
              <a:t> (carbonic acid)  </a:t>
            </a:r>
            <a:r>
              <a:rPr lang="en-US" b="1" dirty="0">
                <a:latin typeface="+mn-lt"/>
                <a:sym typeface="Wingdings"/>
              </a:rPr>
              <a:t></a:t>
            </a:r>
            <a:r>
              <a:rPr lang="en-US" b="1" dirty="0">
                <a:latin typeface="+mn-lt"/>
              </a:rPr>
              <a:t> H</a:t>
            </a:r>
            <a:r>
              <a:rPr lang="en-US" b="1" baseline="30000" dirty="0">
                <a:latin typeface="+mn-lt"/>
              </a:rPr>
              <a:t>+</a:t>
            </a:r>
            <a:r>
              <a:rPr lang="en-US" b="1" dirty="0">
                <a:latin typeface="+mn-lt"/>
              </a:rPr>
              <a:t> + HCO</a:t>
            </a:r>
            <a:r>
              <a:rPr lang="en-US" b="1" baseline="-25000" dirty="0">
                <a:latin typeface="+mn-lt"/>
              </a:rPr>
              <a:t>3</a:t>
            </a:r>
            <a:r>
              <a:rPr lang="en-US" b="1" baseline="30000" dirty="0">
                <a:latin typeface="+mn-lt"/>
              </a:rPr>
              <a:t>-</a:t>
            </a:r>
            <a:r>
              <a:rPr lang="en-US" b="1" dirty="0">
                <a:latin typeface="+mn-lt"/>
              </a:rPr>
              <a:t> (bicarbonate) </a:t>
            </a:r>
          </a:p>
          <a:p>
            <a:pPr marL="400050" indent="-400050" eaLnBrk="1" fontAlgn="auto" hangingPunct="1">
              <a:spcBef>
                <a:spcPts val="0"/>
              </a:spcBef>
              <a:spcAft>
                <a:spcPts val="0"/>
              </a:spcAft>
              <a:defRPr/>
            </a:pPr>
            <a:r>
              <a:rPr lang="en-US" b="1" dirty="0">
                <a:latin typeface="+mn-lt"/>
              </a:rPr>
              <a:t>	- HCO</a:t>
            </a:r>
            <a:r>
              <a:rPr lang="en-US" b="1" baseline="-25000" dirty="0">
                <a:latin typeface="+mn-lt"/>
              </a:rPr>
              <a:t>3</a:t>
            </a:r>
            <a:r>
              <a:rPr lang="en-US" b="1" baseline="30000" dirty="0">
                <a:latin typeface="+mn-lt"/>
              </a:rPr>
              <a:t>-</a:t>
            </a:r>
            <a:r>
              <a:rPr lang="en-US" b="1" dirty="0">
                <a:latin typeface="+mn-lt"/>
              </a:rPr>
              <a:t> (bicarbonate) </a:t>
            </a:r>
            <a:r>
              <a:rPr lang="en-US" b="1" dirty="0">
                <a:latin typeface="+mn-lt"/>
                <a:sym typeface="Wingdings"/>
              </a:rPr>
              <a:t></a:t>
            </a:r>
            <a:r>
              <a:rPr lang="en-US" b="1" dirty="0">
                <a:latin typeface="+mn-lt"/>
              </a:rPr>
              <a:t> 2H</a:t>
            </a:r>
            <a:r>
              <a:rPr lang="en-US" b="1" baseline="30000" dirty="0">
                <a:latin typeface="+mn-lt"/>
              </a:rPr>
              <a:t>+</a:t>
            </a:r>
            <a:r>
              <a:rPr lang="en-US" b="1" dirty="0">
                <a:latin typeface="+mn-lt"/>
              </a:rPr>
              <a:t>  + CO</a:t>
            </a:r>
            <a:r>
              <a:rPr lang="en-US" b="1" baseline="-25000" dirty="0">
                <a:latin typeface="+mn-lt"/>
              </a:rPr>
              <a:t>3</a:t>
            </a:r>
            <a:r>
              <a:rPr lang="en-US" b="1" baseline="30000" dirty="0">
                <a:latin typeface="+mn-lt"/>
              </a:rPr>
              <a:t>2-</a:t>
            </a:r>
            <a:r>
              <a:rPr lang="en-US" b="1" dirty="0">
                <a:latin typeface="+mn-lt"/>
              </a:rPr>
              <a:t> (carbonate)</a:t>
            </a:r>
          </a:p>
          <a:p>
            <a:pPr marL="400050" indent="-400050" eaLnBrk="1" fontAlgn="auto" hangingPunct="1">
              <a:spcBef>
                <a:spcPts val="0"/>
              </a:spcBef>
              <a:spcAft>
                <a:spcPts val="0"/>
              </a:spcAft>
              <a:defRPr/>
            </a:pPr>
            <a:endParaRPr lang="en-US" b="1" dirty="0">
              <a:latin typeface="+mn-lt"/>
            </a:endParaRPr>
          </a:p>
          <a:p>
            <a:pPr marL="400050" indent="-400050" eaLnBrk="1" fontAlgn="auto" hangingPunct="1">
              <a:spcBef>
                <a:spcPts val="0"/>
              </a:spcBef>
              <a:spcAft>
                <a:spcPts val="0"/>
              </a:spcAft>
              <a:defRPr/>
            </a:pPr>
            <a:r>
              <a:rPr lang="en-US" b="1" dirty="0">
                <a:latin typeface="+mn-lt"/>
              </a:rPr>
              <a:t>Ca</a:t>
            </a:r>
            <a:r>
              <a:rPr lang="en-US" b="1" baseline="30000" dirty="0">
                <a:latin typeface="+mn-lt"/>
              </a:rPr>
              <a:t>2+ </a:t>
            </a:r>
            <a:r>
              <a:rPr lang="en-US" b="1" dirty="0">
                <a:latin typeface="+mn-lt"/>
              </a:rPr>
              <a:t>is at maximum solubility in oceans, so it precipitates out with the carbonate as CaCO</a:t>
            </a:r>
            <a:r>
              <a:rPr lang="en-US" sz="1000" b="1" dirty="0">
                <a:latin typeface="+mn-lt"/>
              </a:rPr>
              <a:t>3</a:t>
            </a:r>
            <a:endParaRPr lang="en-US" sz="1000" dirty="0">
              <a:latin typeface="+mn-lt"/>
            </a:endParaRPr>
          </a:p>
          <a:p>
            <a:pPr marL="400050" indent="-400050" eaLnBrk="1" fontAlgn="auto" hangingPunct="1">
              <a:spcBef>
                <a:spcPts val="0"/>
              </a:spcBef>
              <a:spcAft>
                <a:spcPts val="0"/>
              </a:spcAft>
              <a:defRPr/>
            </a:pPr>
            <a:endParaRPr lang="en-US" b="1" dirty="0">
              <a:solidFill>
                <a:srgbClr val="00B0F0"/>
              </a:solidFill>
              <a:latin typeface="+mn-lt"/>
            </a:endParaRPr>
          </a:p>
          <a:p>
            <a:pPr eaLnBrk="1" fontAlgn="auto" hangingPunct="1">
              <a:spcBef>
                <a:spcPts val="0"/>
              </a:spcBef>
              <a:spcAft>
                <a:spcPts val="0"/>
              </a:spcAft>
              <a:defRPr/>
            </a:pPr>
            <a:endParaRPr lang="en-US" dirty="0">
              <a:latin typeface="+mn-lt"/>
            </a:endParaRPr>
          </a:p>
        </p:txBody>
      </p:sp>
      <p:pic>
        <p:nvPicPr>
          <p:cNvPr id="7171" name="Picture 2" descr="C:\Documents and Settings\wworthen\My Documents\My Pictures\Courses\ecology\New Folder\chapter2\ch02\figure_02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138" y="76200"/>
            <a:ext cx="42846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96200" cy="2492375"/>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endParaRPr lang="en-US" dirty="0">
              <a:latin typeface="+mn-lt"/>
            </a:endParaRPr>
          </a:p>
          <a:p>
            <a:pPr eaLnBrk="1" fontAlgn="auto" hangingPunct="1">
              <a:spcBef>
                <a:spcPts val="0"/>
              </a:spcBef>
              <a:spcAft>
                <a:spcPts val="0"/>
              </a:spcAft>
              <a:defRPr/>
            </a:pPr>
            <a:r>
              <a:rPr lang="en-US" b="1" dirty="0">
                <a:latin typeface="+mn-lt"/>
              </a:rPr>
              <a:t> II.  Light</a:t>
            </a:r>
            <a:endParaRPr lang="en-US" dirty="0">
              <a:latin typeface="+mn-lt"/>
            </a:endParaRPr>
          </a:p>
          <a:p>
            <a:pPr eaLnBrk="1" fontAlgn="auto" hangingPunct="1">
              <a:spcBef>
                <a:spcPts val="0"/>
              </a:spcBef>
              <a:spcAft>
                <a:spcPts val="0"/>
              </a:spcAft>
              <a:defRPr/>
            </a:pPr>
            <a:r>
              <a:rPr lang="en-US" b="1" dirty="0">
                <a:latin typeface="+mn-lt"/>
              </a:rPr>
              <a:t>III. Heat Exchange</a:t>
            </a:r>
            <a:endParaRPr lang="en-US" dirty="0">
              <a:latin typeface="+mn-lt"/>
            </a:endParaRPr>
          </a:p>
          <a:p>
            <a:pPr marL="342900" indent="-342900" eaLnBrk="1" fontAlgn="auto" hangingPunct="1">
              <a:spcBef>
                <a:spcPts val="0"/>
              </a:spcBef>
              <a:spcAft>
                <a:spcPts val="0"/>
              </a:spcAft>
              <a:buFontTx/>
              <a:buAutoNum type="alphaUcPeriod"/>
              <a:defRPr/>
            </a:pPr>
            <a:r>
              <a:rPr lang="en-US" b="1" dirty="0">
                <a:solidFill>
                  <a:srgbClr val="FF0000"/>
                </a:solidFill>
                <a:latin typeface="+mn-lt"/>
              </a:rPr>
              <a:t>Pathways of Exchange</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Effects on Organisms</a:t>
            </a:r>
          </a:p>
          <a:p>
            <a:pPr marL="342900" indent="-342900" eaLnBrk="1" fontAlgn="auto" hangingPunct="1">
              <a:spcBef>
                <a:spcPts val="0"/>
              </a:spcBef>
              <a:spcAft>
                <a:spcPts val="0"/>
              </a:spcAft>
              <a:buFontTx/>
              <a:buAutoNum type="alphaUcPeriod"/>
              <a:defRPr/>
            </a:pPr>
            <a:r>
              <a:rPr lang="en-US" b="1" dirty="0">
                <a:solidFill>
                  <a:srgbClr val="FF0000"/>
                </a:solidFill>
                <a:latin typeface="+mn-lt"/>
              </a:rPr>
              <a:t>Adaptations</a:t>
            </a:r>
          </a:p>
          <a:p>
            <a:pPr marL="342900" indent="-342900" eaLnBrk="1" fontAlgn="auto" hangingPunct="1">
              <a:spcBef>
                <a:spcPts val="0"/>
              </a:spcBef>
              <a:spcAft>
                <a:spcPts val="0"/>
              </a:spcAft>
              <a:defRPr/>
            </a:pPr>
            <a:r>
              <a:rPr lang="en-US" sz="1600" b="1" dirty="0">
                <a:solidFill>
                  <a:srgbClr val="00B0F0"/>
                </a:solidFill>
                <a:latin typeface="+mn-lt"/>
              </a:rPr>
              <a:t>	1. Structural</a:t>
            </a:r>
          </a:p>
          <a:p>
            <a:pPr marL="342900" indent="-342900" eaLnBrk="1" fontAlgn="auto" hangingPunct="1">
              <a:spcBef>
                <a:spcPts val="0"/>
              </a:spcBef>
              <a:spcAft>
                <a:spcPts val="0"/>
              </a:spcAft>
              <a:defRPr/>
            </a:pPr>
            <a:r>
              <a:rPr lang="en-US" sz="1600" b="1" dirty="0">
                <a:solidFill>
                  <a:srgbClr val="00B0F0"/>
                </a:solidFill>
                <a:latin typeface="+mn-lt"/>
              </a:rPr>
              <a:t>        2. Physiological</a:t>
            </a:r>
          </a:p>
          <a:p>
            <a:pPr marL="342900" indent="-342900" eaLnBrk="1" fontAlgn="auto" hangingPunct="1">
              <a:spcBef>
                <a:spcPts val="0"/>
              </a:spcBef>
              <a:spcAft>
                <a:spcPts val="0"/>
              </a:spcAft>
              <a:defRPr/>
            </a:pPr>
            <a:r>
              <a:rPr lang="en-US" sz="1600" b="1" dirty="0">
                <a:solidFill>
                  <a:srgbClr val="00B0F0"/>
                </a:solidFill>
                <a:latin typeface="+mn-lt"/>
              </a:rPr>
              <a:t>	3. Behavioral</a:t>
            </a:r>
          </a:p>
        </p:txBody>
      </p:sp>
      <p:pic>
        <p:nvPicPr>
          <p:cNvPr id="62467"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7400"/>
            <a:ext cx="2762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54197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2616200"/>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buFontTx/>
              <a:buAutoNum type="arabicPeriod"/>
              <a:defRPr/>
            </a:pPr>
            <a:r>
              <a:rPr lang="en-US" sz="2000" b="1" dirty="0">
                <a:solidFill>
                  <a:srgbClr val="00B0F0"/>
                </a:solidFill>
                <a:latin typeface="+mn-lt"/>
              </a:rPr>
              <a:t>Components of fitness?</a:t>
            </a:r>
          </a:p>
          <a:p>
            <a:pPr marL="457200" indent="-457200" fontAlgn="auto">
              <a:spcBef>
                <a:spcPts val="0"/>
              </a:spcBef>
              <a:spcAft>
                <a:spcPts val="0"/>
              </a:spcAft>
              <a:defRPr/>
            </a:pPr>
            <a:r>
              <a:rPr lang="en-US" sz="2000" b="1" dirty="0">
                <a:latin typeface="+mn-lt"/>
              </a:rPr>
              <a:t>		 - probability of survival</a:t>
            </a:r>
          </a:p>
          <a:p>
            <a:pPr marL="457200" indent="-457200" fontAlgn="auto">
              <a:spcBef>
                <a:spcPts val="0"/>
              </a:spcBef>
              <a:spcAft>
                <a:spcPts val="0"/>
              </a:spcAft>
              <a:defRPr/>
            </a:pPr>
            <a:r>
              <a:rPr lang="en-US" sz="2000" b="1" dirty="0">
                <a:latin typeface="+mn-lt"/>
              </a:rPr>
              <a:t>		 - number of offspring</a:t>
            </a:r>
          </a:p>
          <a:p>
            <a:pPr marL="457200" indent="-457200" fontAlgn="auto">
              <a:spcBef>
                <a:spcPts val="0"/>
              </a:spcBef>
              <a:spcAft>
                <a:spcPts val="0"/>
              </a:spcAft>
              <a:defRPr/>
            </a:pPr>
            <a:r>
              <a:rPr lang="en-US" sz="2000" b="1" dirty="0">
                <a:latin typeface="+mn-lt"/>
              </a:rPr>
              <a:t>		 - probability that offspring survive</a:t>
            </a:r>
          </a:p>
          <a:p>
            <a:pPr fontAlgn="auto">
              <a:spcBef>
                <a:spcPct val="50000"/>
              </a:spcBef>
              <a:spcAft>
                <a:spcPts val="0"/>
              </a:spcAft>
              <a:defRPr/>
            </a:pPr>
            <a:r>
              <a:rPr lang="en-US" sz="2400" b="1" dirty="0">
                <a:solidFill>
                  <a:srgbClr val="FF0000"/>
                </a:solidFill>
                <a:latin typeface="+mn-lt"/>
              </a:rPr>
              <a:t>	</a:t>
            </a:r>
          </a:p>
        </p:txBody>
      </p:sp>
    </p:spTree>
    <p:extLst>
      <p:ext uri="{BB962C8B-B14F-4D97-AF65-F5344CB8AC3E}">
        <p14:creationId xmlns:p14="http://schemas.microsoft.com/office/powerpoint/2010/main" val="2500013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304800"/>
            <a:ext cx="8686800" cy="17541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2. Relationships with Energy Budgets</a:t>
            </a:r>
          </a:p>
          <a:p>
            <a:pPr fontAlgn="auto">
              <a:spcBef>
                <a:spcPct val="50000"/>
              </a:spcBef>
              <a:spcAft>
                <a:spcPts val="0"/>
              </a:spcAft>
              <a:defRPr/>
            </a:pPr>
            <a:r>
              <a:rPr lang="en-US" sz="2400" b="1" dirty="0">
                <a:solidFill>
                  <a:srgbClr val="FF0000"/>
                </a:solidFill>
                <a:latin typeface="+mn-lt"/>
              </a:rPr>
              <a:t>	</a:t>
            </a:r>
          </a:p>
        </p:txBody>
      </p:sp>
      <p:sp>
        <p:nvSpPr>
          <p:cNvPr id="3075" name="Rectangle 3"/>
          <p:cNvSpPr>
            <a:spLocks noChangeArrowheads="1"/>
          </p:cNvSpPr>
          <p:nvPr/>
        </p:nvSpPr>
        <p:spPr bwMode="auto">
          <a:xfrm>
            <a:off x="381000" y="2819400"/>
            <a:ext cx="3505200" cy="1447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076" name="Text Box 4"/>
          <p:cNvSpPr txBox="1">
            <a:spLocks noChangeArrowheads="1"/>
          </p:cNvSpPr>
          <p:nvPr/>
        </p:nvSpPr>
        <p:spPr bwMode="auto">
          <a:xfrm>
            <a:off x="1371600" y="3429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GROWTH</a:t>
            </a:r>
          </a:p>
        </p:txBody>
      </p:sp>
      <p:sp>
        <p:nvSpPr>
          <p:cNvPr id="3077" name="Rectangle 5"/>
          <p:cNvSpPr>
            <a:spLocks noChangeArrowheads="1"/>
          </p:cNvSpPr>
          <p:nvPr/>
        </p:nvSpPr>
        <p:spPr bwMode="auto">
          <a:xfrm>
            <a:off x="381000" y="4114800"/>
            <a:ext cx="3505200" cy="10668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078" name="Text Box 6"/>
          <p:cNvSpPr txBox="1">
            <a:spLocks noChangeArrowheads="1"/>
          </p:cNvSpPr>
          <p:nvPr/>
        </p:nvSpPr>
        <p:spPr bwMode="auto">
          <a:xfrm>
            <a:off x="1219200" y="4267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rPr>
              <a:t>METABOLISM</a:t>
            </a:r>
          </a:p>
        </p:txBody>
      </p:sp>
      <p:sp>
        <p:nvSpPr>
          <p:cNvPr id="3079" name="Rectangle 7"/>
          <p:cNvSpPr>
            <a:spLocks noChangeArrowheads="1"/>
          </p:cNvSpPr>
          <p:nvPr/>
        </p:nvSpPr>
        <p:spPr bwMode="auto">
          <a:xfrm>
            <a:off x="381000" y="4800600"/>
            <a:ext cx="3505200" cy="762000"/>
          </a:xfrm>
          <a:prstGeom prst="rect">
            <a:avLst/>
          </a:prstGeom>
          <a:solidFill>
            <a:srgbClr val="FFCC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080" name="Text Box 8"/>
          <p:cNvSpPr txBox="1">
            <a:spLocks noChangeArrowheads="1"/>
          </p:cNvSpPr>
          <p:nvPr/>
        </p:nvSpPr>
        <p:spPr bwMode="auto">
          <a:xfrm>
            <a:off x="1066800" y="49530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REPRODUCTION</a:t>
            </a:r>
          </a:p>
        </p:txBody>
      </p:sp>
      <p:sp>
        <p:nvSpPr>
          <p:cNvPr id="3081" name="Text Box 13"/>
          <p:cNvSpPr txBox="1">
            <a:spLocks noChangeArrowheads="1"/>
          </p:cNvSpPr>
          <p:nvPr/>
        </p:nvSpPr>
        <p:spPr bwMode="auto">
          <a:xfrm>
            <a:off x="5410200" y="33528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rPr>
              <a:t>METABOLISM</a:t>
            </a:r>
          </a:p>
        </p:txBody>
      </p:sp>
      <p:sp>
        <p:nvSpPr>
          <p:cNvPr id="3082" name="Text Box 17"/>
          <p:cNvSpPr txBox="1">
            <a:spLocks noChangeArrowheads="1"/>
          </p:cNvSpPr>
          <p:nvPr/>
        </p:nvSpPr>
        <p:spPr bwMode="auto">
          <a:xfrm>
            <a:off x="381000" y="57912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p>
        </p:txBody>
      </p:sp>
      <p:sp>
        <p:nvSpPr>
          <p:cNvPr id="11" name="Right Brace 10"/>
          <p:cNvSpPr/>
          <p:nvPr/>
        </p:nvSpPr>
        <p:spPr>
          <a:xfrm>
            <a:off x="4191000" y="2819400"/>
            <a:ext cx="1219200" cy="1981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Right Brace 11"/>
          <p:cNvSpPr/>
          <p:nvPr/>
        </p:nvSpPr>
        <p:spPr>
          <a:xfrm>
            <a:off x="4191000" y="4800600"/>
            <a:ext cx="1295400" cy="7620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85" name="TextBox 12"/>
          <p:cNvSpPr txBox="1">
            <a:spLocks noChangeArrowheads="1"/>
          </p:cNvSpPr>
          <p:nvPr/>
        </p:nvSpPr>
        <p:spPr bwMode="auto">
          <a:xfrm>
            <a:off x="5486400" y="34290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SURVIVAL</a:t>
            </a:r>
          </a:p>
        </p:txBody>
      </p:sp>
      <p:sp>
        <p:nvSpPr>
          <p:cNvPr id="3086" name="TextBox 13"/>
          <p:cNvSpPr txBox="1">
            <a:spLocks noChangeArrowheads="1"/>
          </p:cNvSpPr>
          <p:nvPr/>
        </p:nvSpPr>
        <p:spPr bwMode="auto">
          <a:xfrm>
            <a:off x="5562600" y="4876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REPRODUCTION</a:t>
            </a:r>
          </a:p>
        </p:txBody>
      </p:sp>
    </p:spTree>
    <p:extLst>
      <p:ext uri="{BB962C8B-B14F-4D97-AF65-F5344CB8AC3E}">
        <p14:creationId xmlns:p14="http://schemas.microsoft.com/office/powerpoint/2010/main" val="2531131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304800"/>
            <a:ext cx="8686800" cy="17541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3. Trade-offs Between Survival and Reproduction</a:t>
            </a:r>
          </a:p>
          <a:p>
            <a:pPr fontAlgn="auto">
              <a:spcBef>
                <a:spcPct val="50000"/>
              </a:spcBef>
              <a:spcAft>
                <a:spcPts val="0"/>
              </a:spcAft>
              <a:defRPr/>
            </a:pPr>
            <a:r>
              <a:rPr lang="en-US" sz="2400" b="1" dirty="0">
                <a:solidFill>
                  <a:srgbClr val="FF0000"/>
                </a:solidFill>
                <a:latin typeface="+mn-lt"/>
              </a:rPr>
              <a:t>	</a:t>
            </a:r>
          </a:p>
        </p:txBody>
      </p:sp>
      <p:sp>
        <p:nvSpPr>
          <p:cNvPr id="4099" name="Rectangle 3"/>
          <p:cNvSpPr>
            <a:spLocks noChangeArrowheads="1"/>
          </p:cNvSpPr>
          <p:nvPr/>
        </p:nvSpPr>
        <p:spPr bwMode="auto">
          <a:xfrm>
            <a:off x="381000" y="2819400"/>
            <a:ext cx="3505200" cy="1447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100" name="Text Box 4"/>
          <p:cNvSpPr txBox="1">
            <a:spLocks noChangeArrowheads="1"/>
          </p:cNvSpPr>
          <p:nvPr/>
        </p:nvSpPr>
        <p:spPr bwMode="auto">
          <a:xfrm>
            <a:off x="1371600" y="3429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GROWTH</a:t>
            </a:r>
          </a:p>
        </p:txBody>
      </p:sp>
      <p:sp>
        <p:nvSpPr>
          <p:cNvPr id="4101" name="Rectangle 5"/>
          <p:cNvSpPr>
            <a:spLocks noChangeArrowheads="1"/>
          </p:cNvSpPr>
          <p:nvPr/>
        </p:nvSpPr>
        <p:spPr bwMode="auto">
          <a:xfrm>
            <a:off x="381000" y="4114800"/>
            <a:ext cx="3505200" cy="10668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102" name="Text Box 6"/>
          <p:cNvSpPr txBox="1">
            <a:spLocks noChangeArrowheads="1"/>
          </p:cNvSpPr>
          <p:nvPr/>
        </p:nvSpPr>
        <p:spPr bwMode="auto">
          <a:xfrm>
            <a:off x="1219200" y="4572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rPr>
              <a:t>METABOLISM</a:t>
            </a:r>
          </a:p>
        </p:txBody>
      </p:sp>
      <p:sp>
        <p:nvSpPr>
          <p:cNvPr id="4103" name="Rectangle 7"/>
          <p:cNvSpPr>
            <a:spLocks noChangeArrowheads="1"/>
          </p:cNvSpPr>
          <p:nvPr/>
        </p:nvSpPr>
        <p:spPr bwMode="auto">
          <a:xfrm>
            <a:off x="381000" y="5181600"/>
            <a:ext cx="3505200" cy="381000"/>
          </a:xfrm>
          <a:prstGeom prst="rect">
            <a:avLst/>
          </a:prstGeom>
          <a:solidFill>
            <a:srgbClr val="FFCC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104" name="Text Box 8"/>
          <p:cNvSpPr txBox="1">
            <a:spLocks noChangeArrowheads="1"/>
          </p:cNvSpPr>
          <p:nvPr/>
        </p:nvSpPr>
        <p:spPr bwMode="auto">
          <a:xfrm>
            <a:off x="1066800" y="51816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REPRODUCTION</a:t>
            </a:r>
          </a:p>
        </p:txBody>
      </p:sp>
      <p:sp>
        <p:nvSpPr>
          <p:cNvPr id="4105" name="Text Box 9"/>
          <p:cNvSpPr txBox="1">
            <a:spLocks noChangeArrowheads="1"/>
          </p:cNvSpPr>
          <p:nvPr/>
        </p:nvSpPr>
        <p:spPr bwMode="auto">
          <a:xfrm>
            <a:off x="381000" y="21336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chemeClr val="accent2"/>
                </a:solidFill>
              </a:rPr>
              <a:t>Maximize probability of survival</a:t>
            </a:r>
          </a:p>
        </p:txBody>
      </p:sp>
      <p:sp>
        <p:nvSpPr>
          <p:cNvPr id="4106" name="Rectangle 10"/>
          <p:cNvSpPr>
            <a:spLocks noChangeArrowheads="1"/>
          </p:cNvSpPr>
          <p:nvPr/>
        </p:nvSpPr>
        <p:spPr bwMode="auto">
          <a:xfrm>
            <a:off x="4495800" y="2819400"/>
            <a:ext cx="35052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107" name="Text Box 11"/>
          <p:cNvSpPr txBox="1">
            <a:spLocks noChangeArrowheads="1"/>
          </p:cNvSpPr>
          <p:nvPr/>
        </p:nvSpPr>
        <p:spPr bwMode="auto">
          <a:xfrm>
            <a:off x="5562600" y="2895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GROWTH</a:t>
            </a:r>
          </a:p>
        </p:txBody>
      </p:sp>
      <p:sp>
        <p:nvSpPr>
          <p:cNvPr id="4108" name="Rectangle 12"/>
          <p:cNvSpPr>
            <a:spLocks noChangeArrowheads="1"/>
          </p:cNvSpPr>
          <p:nvPr/>
        </p:nvSpPr>
        <p:spPr bwMode="auto">
          <a:xfrm>
            <a:off x="4495800" y="3276600"/>
            <a:ext cx="3505200" cy="6858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109" name="Text Box 13"/>
          <p:cNvSpPr txBox="1">
            <a:spLocks noChangeArrowheads="1"/>
          </p:cNvSpPr>
          <p:nvPr/>
        </p:nvSpPr>
        <p:spPr bwMode="auto">
          <a:xfrm>
            <a:off x="5410200" y="33528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rPr>
              <a:t>METABOLISM</a:t>
            </a:r>
          </a:p>
        </p:txBody>
      </p:sp>
      <p:sp>
        <p:nvSpPr>
          <p:cNvPr id="4110" name="Rectangle 14"/>
          <p:cNvSpPr>
            <a:spLocks noChangeArrowheads="1"/>
          </p:cNvSpPr>
          <p:nvPr/>
        </p:nvSpPr>
        <p:spPr bwMode="auto">
          <a:xfrm>
            <a:off x="4495800" y="3810000"/>
            <a:ext cx="3505200" cy="1752600"/>
          </a:xfrm>
          <a:prstGeom prst="rect">
            <a:avLst/>
          </a:prstGeom>
          <a:solidFill>
            <a:srgbClr val="FFCC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111" name="Text Box 15"/>
          <p:cNvSpPr txBox="1">
            <a:spLocks noChangeArrowheads="1"/>
          </p:cNvSpPr>
          <p:nvPr/>
        </p:nvSpPr>
        <p:spPr bwMode="auto">
          <a:xfrm>
            <a:off x="5181600" y="44196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REPRODUCTION</a:t>
            </a:r>
          </a:p>
        </p:txBody>
      </p:sp>
      <p:sp>
        <p:nvSpPr>
          <p:cNvPr id="4112" name="Text Box 16"/>
          <p:cNvSpPr txBox="1">
            <a:spLocks noChangeArrowheads="1"/>
          </p:cNvSpPr>
          <p:nvPr/>
        </p:nvSpPr>
        <p:spPr bwMode="auto">
          <a:xfrm>
            <a:off x="4800600" y="21336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chemeClr val="accent2"/>
                </a:solidFill>
              </a:rPr>
              <a:t>Maximize reproduction</a:t>
            </a:r>
          </a:p>
        </p:txBody>
      </p:sp>
      <p:sp>
        <p:nvSpPr>
          <p:cNvPr id="4113" name="Text Box 17"/>
          <p:cNvSpPr txBox="1">
            <a:spLocks noChangeArrowheads="1"/>
          </p:cNvSpPr>
          <p:nvPr/>
        </p:nvSpPr>
        <p:spPr bwMode="auto">
          <a:xfrm>
            <a:off x="381000" y="57912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p>
        </p:txBody>
      </p:sp>
    </p:spTree>
    <p:extLst>
      <p:ext uri="{BB962C8B-B14F-4D97-AF65-F5344CB8AC3E}">
        <p14:creationId xmlns:p14="http://schemas.microsoft.com/office/powerpoint/2010/main" val="3172680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17541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3. Trade-offs Between Survival and Reproduction</a:t>
            </a:r>
          </a:p>
          <a:p>
            <a:pPr fontAlgn="auto">
              <a:spcBef>
                <a:spcPct val="50000"/>
              </a:spcBef>
              <a:spcAft>
                <a:spcPts val="0"/>
              </a:spcAft>
              <a:defRPr/>
            </a:pPr>
            <a:r>
              <a:rPr lang="en-US" sz="2400" b="1" dirty="0">
                <a:solidFill>
                  <a:srgbClr val="FF0000"/>
                </a:solidFill>
                <a:latin typeface="+mn-lt"/>
              </a:rPr>
              <a:t>	</a:t>
            </a:r>
          </a:p>
        </p:txBody>
      </p:sp>
      <p:pic>
        <p:nvPicPr>
          <p:cNvPr id="5123" name="Picture 2" descr="figure_07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46736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2"/>
          <p:cNvSpPr txBox="1">
            <a:spLocks noChangeArrowheads="1"/>
          </p:cNvSpPr>
          <p:nvPr/>
        </p:nvSpPr>
        <p:spPr bwMode="auto">
          <a:xfrm>
            <a:off x="152400" y="35052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European Kestrels</a:t>
            </a:r>
          </a:p>
        </p:txBody>
      </p:sp>
      <p:sp>
        <p:nvSpPr>
          <p:cNvPr id="4" name="Oval 3"/>
          <p:cNvSpPr/>
          <p:nvPr/>
        </p:nvSpPr>
        <p:spPr>
          <a:xfrm>
            <a:off x="5486400" y="2058988"/>
            <a:ext cx="533400" cy="19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732500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17541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3. Trade-offs Between Survival and Reproduction</a:t>
            </a:r>
          </a:p>
          <a:p>
            <a:pPr fontAlgn="auto">
              <a:spcBef>
                <a:spcPct val="50000"/>
              </a:spcBef>
              <a:spcAft>
                <a:spcPts val="0"/>
              </a:spcAft>
              <a:defRPr/>
            </a:pPr>
            <a:r>
              <a:rPr lang="en-US" sz="2400" b="1" dirty="0">
                <a:solidFill>
                  <a:srgbClr val="FF0000"/>
                </a:solidFill>
                <a:latin typeface="+mn-lt"/>
              </a:rPr>
              <a:t>	</a:t>
            </a:r>
          </a:p>
        </p:txBody>
      </p:sp>
      <p:sp>
        <p:nvSpPr>
          <p:cNvPr id="6147" name="TextBox 4"/>
          <p:cNvSpPr txBox="1">
            <a:spLocks noChangeArrowheads="1"/>
          </p:cNvSpPr>
          <p:nvPr/>
        </p:nvSpPr>
        <p:spPr bwMode="auto">
          <a:xfrm>
            <a:off x="304800" y="5867400"/>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Cox, R.M., and R. Calsbeek. 2010. Severe costs of reproduction persist in Anolis lizards despite the evolution of a single-egg clutch. </a:t>
            </a:r>
            <a:r>
              <a:rPr lang="en-US" altLang="en-US" sz="1800">
                <a:hlinkClick r:id="rId2" tooltip="costs_files/Cox &amp; Calsbeek 2010 Evolution_1.pdf"/>
              </a:rPr>
              <a:t>Evolution</a:t>
            </a:r>
            <a:r>
              <a:rPr lang="en-US" altLang="en-US" sz="1800"/>
              <a:t> 64: 1321-1330.</a:t>
            </a:r>
            <a:br>
              <a:rPr lang="en-US" altLang="en-US" sz="1800"/>
            </a:br>
            <a:endParaRPr lang="en-US" altLang="en-US" sz="1800"/>
          </a:p>
        </p:txBody>
      </p:sp>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55738"/>
            <a:ext cx="3702050" cy="120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2900363"/>
            <a:ext cx="3494088" cy="271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650" y="609600"/>
            <a:ext cx="2770188" cy="230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244850"/>
            <a:ext cx="2638425"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4459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17541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3. Trade-offs Between Survival and Reproduction</a:t>
            </a:r>
          </a:p>
          <a:p>
            <a:pPr fontAlgn="auto">
              <a:spcBef>
                <a:spcPct val="50000"/>
              </a:spcBef>
              <a:spcAft>
                <a:spcPts val="0"/>
              </a:spcAft>
              <a:defRPr/>
            </a:pPr>
            <a:r>
              <a:rPr lang="en-US" sz="2400" b="1" dirty="0">
                <a:solidFill>
                  <a:srgbClr val="FF0000"/>
                </a:solidFill>
                <a:latin typeface="+mn-lt"/>
              </a:rPr>
              <a:t>	</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1652588"/>
            <a:ext cx="4287837"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004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2000250"/>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3. Trade-offs Between Survival and Reproduction</a:t>
            </a:r>
          </a:p>
          <a:p>
            <a:pPr marL="457200" indent="-457200" fontAlgn="auto">
              <a:spcBef>
                <a:spcPts val="0"/>
              </a:spcBef>
              <a:spcAft>
                <a:spcPts val="0"/>
              </a:spcAft>
              <a:defRPr/>
            </a:pPr>
            <a:r>
              <a:rPr lang="en-US" sz="2000" b="1" dirty="0">
                <a:latin typeface="+mn-lt"/>
              </a:rPr>
              <a:t> - Suppose the probability of adult survival is low for other reasons?</a:t>
            </a:r>
          </a:p>
          <a:p>
            <a:pPr fontAlgn="auto">
              <a:spcBef>
                <a:spcPct val="50000"/>
              </a:spcBef>
              <a:spcAft>
                <a:spcPts val="0"/>
              </a:spcAft>
              <a:defRPr/>
            </a:pPr>
            <a:r>
              <a:rPr lang="en-US" sz="2400" b="1" dirty="0">
                <a:solidFill>
                  <a:srgbClr val="FF0000"/>
                </a:solidFill>
                <a:latin typeface="+mn-lt"/>
              </a:rPr>
              <a:t>	</a:t>
            </a:r>
          </a:p>
        </p:txBody>
      </p:sp>
      <p:pic>
        <p:nvPicPr>
          <p:cNvPr id="8195" name="Picture 4" descr="http://bealbio.wikispaces.com/file/view/survivorship.gif/104532503/survivorshi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5486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6"/>
          <p:cNvSpPr txBox="1">
            <a:spLocks noChangeArrowheads="1"/>
          </p:cNvSpPr>
          <p:nvPr/>
        </p:nvSpPr>
        <p:spPr bwMode="auto">
          <a:xfrm>
            <a:off x="7315200" y="22860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Can wait</a:t>
            </a:r>
          </a:p>
        </p:txBody>
      </p:sp>
      <p:sp>
        <p:nvSpPr>
          <p:cNvPr id="8197" name="TextBox 7"/>
          <p:cNvSpPr txBox="1">
            <a:spLocks noChangeArrowheads="1"/>
          </p:cNvSpPr>
          <p:nvPr/>
        </p:nvSpPr>
        <p:spPr bwMode="auto">
          <a:xfrm>
            <a:off x="457200" y="5562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Can’t wait</a:t>
            </a:r>
          </a:p>
        </p:txBody>
      </p:sp>
    </p:spTree>
    <p:extLst>
      <p:ext uri="{BB962C8B-B14F-4D97-AF65-F5344CB8AC3E}">
        <p14:creationId xmlns:p14="http://schemas.microsoft.com/office/powerpoint/2010/main" val="35505770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table_07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14413"/>
            <a:ext cx="8534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581400" y="3200400"/>
            <a:ext cx="3352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7086600" y="4419600"/>
            <a:ext cx="1600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1" name="TextBox 4"/>
          <p:cNvSpPr txBox="1">
            <a:spLocks noChangeArrowheads="1"/>
          </p:cNvSpPr>
          <p:nvPr/>
        </p:nvSpPr>
        <p:spPr bwMode="auto">
          <a:xfrm>
            <a:off x="304800" y="58674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latin typeface="Arial" panose="020B0604020202020204" pitchFamily="34" charset="0"/>
              </a:rPr>
              <a:t>Selection favors high fecundity in “fish” living less than four years, but low fecundity for fish living more than four years</a:t>
            </a:r>
          </a:p>
        </p:txBody>
      </p:sp>
    </p:spTree>
    <p:extLst>
      <p:ext uri="{BB962C8B-B14F-4D97-AF65-F5344CB8AC3E}">
        <p14:creationId xmlns:p14="http://schemas.microsoft.com/office/powerpoint/2010/main" val="13060549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2000250"/>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3. Trade-offs Between Survival and Reproduction</a:t>
            </a:r>
          </a:p>
          <a:p>
            <a:pPr marL="457200" indent="-457200" fontAlgn="auto">
              <a:spcBef>
                <a:spcPts val="0"/>
              </a:spcBef>
              <a:spcAft>
                <a:spcPts val="0"/>
              </a:spcAft>
              <a:defRPr/>
            </a:pPr>
            <a:r>
              <a:rPr lang="en-US" sz="2000" b="1" dirty="0">
                <a:latin typeface="+mn-lt"/>
              </a:rPr>
              <a:t> - Suppose the probability of adult survival is low for other reasons?</a:t>
            </a:r>
          </a:p>
          <a:p>
            <a:pPr fontAlgn="auto">
              <a:spcBef>
                <a:spcPct val="50000"/>
              </a:spcBef>
              <a:spcAft>
                <a:spcPts val="0"/>
              </a:spcAft>
              <a:defRPr/>
            </a:pPr>
            <a:r>
              <a:rPr lang="en-US" sz="2400" b="1" dirty="0">
                <a:solidFill>
                  <a:srgbClr val="FF0000"/>
                </a:solidFill>
                <a:latin typeface="+mn-lt"/>
              </a:rPr>
              <a:t>	</a:t>
            </a:r>
          </a:p>
        </p:txBody>
      </p:sp>
      <p:pic>
        <p:nvPicPr>
          <p:cNvPr id="10243" name="Picture 3" descr="figure_07_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5344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4"/>
          <p:cNvSpPr txBox="1">
            <a:spLocks noChangeArrowheads="1"/>
          </p:cNvSpPr>
          <p:nvPr/>
        </p:nvSpPr>
        <p:spPr bwMode="auto">
          <a:xfrm>
            <a:off x="152400" y="21336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Can vary within a species in different environments: Guppies</a:t>
            </a:r>
          </a:p>
        </p:txBody>
      </p:sp>
      <p:sp>
        <p:nvSpPr>
          <p:cNvPr id="6" name="Rectangle 5"/>
          <p:cNvSpPr/>
          <p:nvPr/>
        </p:nvSpPr>
        <p:spPr>
          <a:xfrm>
            <a:off x="6705600" y="2667000"/>
            <a:ext cx="22098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495800" y="2667000"/>
            <a:ext cx="2133600" cy="26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52957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ouman.chem.georgetown.edu/S02/lect23/plane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02322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239000" y="2209800"/>
            <a:ext cx="1143000" cy="2514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3048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FF0000"/>
                </a:solidFill>
              </a:rPr>
              <a:t>	</a:t>
            </a:r>
          </a:p>
        </p:txBody>
      </p:sp>
      <p:sp>
        <p:nvSpPr>
          <p:cNvPr id="11267" name="Text Box 6"/>
          <p:cNvSpPr txBox="1">
            <a:spLocks noChangeArrowheads="1"/>
          </p:cNvSpPr>
          <p:nvPr/>
        </p:nvSpPr>
        <p:spPr bwMode="auto">
          <a:xfrm>
            <a:off x="1219200" y="4572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rPr>
              <a:t>METABOLISM</a:t>
            </a:r>
          </a:p>
        </p:txBody>
      </p:sp>
      <p:sp>
        <p:nvSpPr>
          <p:cNvPr id="11268" name="Rectangle 7"/>
          <p:cNvSpPr>
            <a:spLocks noChangeArrowheads="1"/>
          </p:cNvSpPr>
          <p:nvPr/>
        </p:nvSpPr>
        <p:spPr bwMode="auto">
          <a:xfrm>
            <a:off x="381000" y="3810000"/>
            <a:ext cx="3505200" cy="1752600"/>
          </a:xfrm>
          <a:prstGeom prst="rect">
            <a:avLst/>
          </a:prstGeom>
          <a:solidFill>
            <a:srgbClr val="FFCC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269" name="Text Box 8"/>
          <p:cNvSpPr txBox="1">
            <a:spLocks noChangeArrowheads="1"/>
          </p:cNvSpPr>
          <p:nvPr/>
        </p:nvSpPr>
        <p:spPr bwMode="auto">
          <a:xfrm>
            <a:off x="1066800" y="34290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REPRODUCTION</a:t>
            </a:r>
          </a:p>
        </p:txBody>
      </p:sp>
      <p:sp>
        <p:nvSpPr>
          <p:cNvPr id="11270" name="Text Box 13"/>
          <p:cNvSpPr txBox="1">
            <a:spLocks noChangeArrowheads="1"/>
          </p:cNvSpPr>
          <p:nvPr/>
        </p:nvSpPr>
        <p:spPr bwMode="auto">
          <a:xfrm>
            <a:off x="5410200" y="33528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rPr>
              <a:t>METABOLISM</a:t>
            </a:r>
          </a:p>
        </p:txBody>
      </p:sp>
      <p:sp>
        <p:nvSpPr>
          <p:cNvPr id="11271" name="Rectangle 14"/>
          <p:cNvSpPr>
            <a:spLocks noChangeArrowheads="1"/>
          </p:cNvSpPr>
          <p:nvPr/>
        </p:nvSpPr>
        <p:spPr bwMode="auto">
          <a:xfrm>
            <a:off x="4495800" y="3810000"/>
            <a:ext cx="3505200" cy="1752600"/>
          </a:xfrm>
          <a:prstGeom prst="rect">
            <a:avLst/>
          </a:prstGeom>
          <a:solidFill>
            <a:srgbClr val="FFCC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272" name="Text Box 15"/>
          <p:cNvSpPr txBox="1">
            <a:spLocks noChangeArrowheads="1"/>
          </p:cNvSpPr>
          <p:nvPr/>
        </p:nvSpPr>
        <p:spPr bwMode="auto">
          <a:xfrm>
            <a:off x="5105400" y="34290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REPRODUCTION</a:t>
            </a:r>
          </a:p>
        </p:txBody>
      </p:sp>
      <p:sp>
        <p:nvSpPr>
          <p:cNvPr id="11273" name="Text Box 17"/>
          <p:cNvSpPr txBox="1">
            <a:spLocks noChangeArrowheads="1"/>
          </p:cNvSpPr>
          <p:nvPr/>
        </p:nvSpPr>
        <p:spPr bwMode="auto">
          <a:xfrm>
            <a:off x="381000" y="57912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p>
        </p:txBody>
      </p:sp>
      <p:sp>
        <p:nvSpPr>
          <p:cNvPr id="11274" name="Line 18"/>
          <p:cNvSpPr>
            <a:spLocks noChangeShapeType="1"/>
          </p:cNvSpPr>
          <p:nvPr/>
        </p:nvSpPr>
        <p:spPr bwMode="auto">
          <a:xfrm>
            <a:off x="1066800" y="3810000"/>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Line 19"/>
          <p:cNvSpPr>
            <a:spLocks noChangeShapeType="1"/>
          </p:cNvSpPr>
          <p:nvPr/>
        </p:nvSpPr>
        <p:spPr bwMode="auto">
          <a:xfrm>
            <a:off x="3200400" y="3810000"/>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6" name="Line 20"/>
          <p:cNvSpPr>
            <a:spLocks noChangeShapeType="1"/>
          </p:cNvSpPr>
          <p:nvPr/>
        </p:nvSpPr>
        <p:spPr bwMode="auto">
          <a:xfrm>
            <a:off x="2514600" y="3810000"/>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21"/>
          <p:cNvSpPr>
            <a:spLocks noChangeShapeType="1"/>
          </p:cNvSpPr>
          <p:nvPr/>
        </p:nvSpPr>
        <p:spPr bwMode="auto">
          <a:xfrm>
            <a:off x="1828800" y="3810000"/>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22"/>
          <p:cNvSpPr>
            <a:spLocks noChangeShapeType="1"/>
          </p:cNvSpPr>
          <p:nvPr/>
        </p:nvSpPr>
        <p:spPr bwMode="auto">
          <a:xfrm>
            <a:off x="6248400" y="3810000"/>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23"/>
          <p:cNvSpPr>
            <a:spLocks noChangeShapeType="1"/>
          </p:cNvSpPr>
          <p:nvPr/>
        </p:nvSpPr>
        <p:spPr bwMode="auto">
          <a:xfrm>
            <a:off x="381000" y="40386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24"/>
          <p:cNvSpPr>
            <a:spLocks noChangeShapeType="1"/>
          </p:cNvSpPr>
          <p:nvPr/>
        </p:nvSpPr>
        <p:spPr bwMode="auto">
          <a:xfrm>
            <a:off x="381000" y="42672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25"/>
          <p:cNvSpPr>
            <a:spLocks noChangeShapeType="1"/>
          </p:cNvSpPr>
          <p:nvPr/>
        </p:nvSpPr>
        <p:spPr bwMode="auto">
          <a:xfrm>
            <a:off x="381000" y="46482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26"/>
          <p:cNvSpPr>
            <a:spLocks noChangeShapeType="1"/>
          </p:cNvSpPr>
          <p:nvPr/>
        </p:nvSpPr>
        <p:spPr bwMode="auto">
          <a:xfrm>
            <a:off x="381000" y="48768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27"/>
          <p:cNvSpPr>
            <a:spLocks noChangeShapeType="1"/>
          </p:cNvSpPr>
          <p:nvPr/>
        </p:nvSpPr>
        <p:spPr bwMode="auto">
          <a:xfrm>
            <a:off x="381000" y="51054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28"/>
          <p:cNvSpPr>
            <a:spLocks noChangeShapeType="1"/>
          </p:cNvSpPr>
          <p:nvPr/>
        </p:nvSpPr>
        <p:spPr bwMode="auto">
          <a:xfrm>
            <a:off x="381000" y="53340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29"/>
          <p:cNvSpPr>
            <a:spLocks noChangeShapeType="1"/>
          </p:cNvSpPr>
          <p:nvPr/>
        </p:nvSpPr>
        <p:spPr bwMode="auto">
          <a:xfrm>
            <a:off x="381000" y="44196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Text Box 30"/>
          <p:cNvSpPr txBox="1">
            <a:spLocks noChangeArrowheads="1"/>
          </p:cNvSpPr>
          <p:nvPr/>
        </p:nvSpPr>
        <p:spPr bwMode="auto">
          <a:xfrm>
            <a:off x="990600" y="58674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Lots of small, low prob of survival</a:t>
            </a:r>
          </a:p>
        </p:txBody>
      </p:sp>
      <p:sp>
        <p:nvSpPr>
          <p:cNvPr id="11287" name="Text Box 31"/>
          <p:cNvSpPr txBox="1">
            <a:spLocks noChangeArrowheads="1"/>
          </p:cNvSpPr>
          <p:nvPr/>
        </p:nvSpPr>
        <p:spPr bwMode="auto">
          <a:xfrm>
            <a:off x="5105400" y="57912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A few large, high prob of survival</a:t>
            </a:r>
          </a:p>
        </p:txBody>
      </p:sp>
      <p:sp>
        <p:nvSpPr>
          <p:cNvPr id="25" name="Text Box 2"/>
          <p:cNvSpPr txBox="1">
            <a:spLocks noChangeArrowheads="1"/>
          </p:cNvSpPr>
          <p:nvPr/>
        </p:nvSpPr>
        <p:spPr bwMode="auto">
          <a:xfrm>
            <a:off x="152400" y="304800"/>
            <a:ext cx="8686800" cy="17541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4. Trade-offs Between # offspring and offspring survival</a:t>
            </a:r>
          </a:p>
          <a:p>
            <a:pPr fontAlgn="auto">
              <a:spcBef>
                <a:spcPct val="50000"/>
              </a:spcBef>
              <a:spcAft>
                <a:spcPts val="0"/>
              </a:spcAft>
              <a:defRPr/>
            </a:pPr>
            <a:r>
              <a:rPr lang="en-US" sz="2400" b="1" dirty="0">
                <a:solidFill>
                  <a:srgbClr val="FF0000"/>
                </a:solidFill>
                <a:latin typeface="+mn-lt"/>
              </a:rPr>
              <a:t>	</a:t>
            </a:r>
          </a:p>
        </p:txBody>
      </p:sp>
      <p:pic>
        <p:nvPicPr>
          <p:cNvPr id="11289" name="Picture 2" descr="http://www.liv.ac.uk/~sdb/Safari-2001/Images/211%20Elephant+cal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600200"/>
            <a:ext cx="26431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4" descr="http://www.ent.iastate.edu/images/homoptera/aphid/soybeanaphid/soybean-aphid-wing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2438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848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17541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4. Trade-offs Between # offspring and offspring survival – </a:t>
            </a:r>
            <a:r>
              <a:rPr lang="en-US" sz="2000" b="1" i="1" dirty="0">
                <a:solidFill>
                  <a:srgbClr val="00B0F0"/>
                </a:solidFill>
                <a:latin typeface="+mn-lt"/>
              </a:rPr>
              <a:t>Lack Hypothesis</a:t>
            </a:r>
          </a:p>
          <a:p>
            <a:pPr fontAlgn="auto">
              <a:spcBef>
                <a:spcPct val="50000"/>
              </a:spcBef>
              <a:spcAft>
                <a:spcPts val="0"/>
              </a:spcAft>
              <a:defRPr/>
            </a:pPr>
            <a:r>
              <a:rPr lang="en-US" sz="2400" b="1" dirty="0">
                <a:solidFill>
                  <a:srgbClr val="FF0000"/>
                </a:solidFill>
                <a:latin typeface="+mn-lt"/>
              </a:rPr>
              <a:t>	</a:t>
            </a:r>
          </a:p>
        </p:txBody>
      </p:sp>
      <p:pic>
        <p:nvPicPr>
          <p:cNvPr id="12291" name="Picture 2" descr="figure_07_0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2332038"/>
            <a:ext cx="388143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2"/>
          <p:cNvSpPr txBox="1">
            <a:spLocks noChangeArrowheads="1"/>
          </p:cNvSpPr>
          <p:nvPr/>
        </p:nvSpPr>
        <p:spPr bwMode="auto">
          <a:xfrm>
            <a:off x="5029200" y="25908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Again, diminishing returns</a:t>
            </a:r>
          </a:p>
        </p:txBody>
      </p:sp>
    </p:spTree>
    <p:extLst>
      <p:ext uri="{BB962C8B-B14F-4D97-AF65-F5344CB8AC3E}">
        <p14:creationId xmlns:p14="http://schemas.microsoft.com/office/powerpoint/2010/main" val="4228601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17541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defRPr/>
            </a:pPr>
            <a:r>
              <a:rPr lang="en-US" sz="2000" b="1" dirty="0">
                <a:solidFill>
                  <a:srgbClr val="00B0F0"/>
                </a:solidFill>
                <a:latin typeface="+mn-lt"/>
              </a:rPr>
              <a:t>4. Trade-offs Between # offspring and offspring survival – </a:t>
            </a:r>
            <a:r>
              <a:rPr lang="en-US" sz="2000" b="1" i="1" dirty="0">
                <a:solidFill>
                  <a:srgbClr val="00B0F0"/>
                </a:solidFill>
                <a:latin typeface="+mn-lt"/>
              </a:rPr>
              <a:t>Lack Hypothesis</a:t>
            </a:r>
          </a:p>
          <a:p>
            <a:pPr fontAlgn="auto">
              <a:spcBef>
                <a:spcPct val="50000"/>
              </a:spcBef>
              <a:spcAft>
                <a:spcPts val="0"/>
              </a:spcAft>
              <a:defRPr/>
            </a:pPr>
            <a:r>
              <a:rPr lang="en-US" sz="2400" b="1" dirty="0">
                <a:solidFill>
                  <a:srgbClr val="FF0000"/>
                </a:solidFill>
                <a:latin typeface="+mn-lt"/>
              </a:rPr>
              <a:t>	</a:t>
            </a:r>
          </a:p>
        </p:txBody>
      </p:sp>
      <p:pic>
        <p:nvPicPr>
          <p:cNvPr id="13315" name="Picture 3" descr="figure_07_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5344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838200" y="1752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Varies within a species under different environmental conditions: Guppies</a:t>
            </a:r>
          </a:p>
        </p:txBody>
      </p:sp>
      <p:sp>
        <p:nvSpPr>
          <p:cNvPr id="5" name="Rectangle 4"/>
          <p:cNvSpPr/>
          <p:nvPr/>
        </p:nvSpPr>
        <p:spPr>
          <a:xfrm>
            <a:off x="228600" y="2514600"/>
            <a:ext cx="42672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986673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2124075"/>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buFontTx/>
              <a:buAutoNum type="alphaUcPeriod" startAt="2"/>
              <a:defRPr/>
            </a:pPr>
            <a:r>
              <a:rPr lang="en-US" sz="2400" b="1" dirty="0">
                <a:solidFill>
                  <a:srgbClr val="FF0000"/>
                </a:solidFill>
                <a:latin typeface="+mn-lt"/>
              </a:rPr>
              <a:t>Timing</a:t>
            </a:r>
          </a:p>
          <a:p>
            <a:pPr marL="457200" indent="-457200" fontAlgn="auto">
              <a:spcBef>
                <a:spcPts val="0"/>
              </a:spcBef>
              <a:spcAft>
                <a:spcPts val="0"/>
              </a:spcAft>
              <a:defRPr/>
            </a:pPr>
            <a:r>
              <a:rPr lang="en-US" sz="2000" b="1" dirty="0">
                <a:solidFill>
                  <a:srgbClr val="00B0F0"/>
                </a:solidFill>
                <a:latin typeface="+mn-lt"/>
              </a:rPr>
              <a:t>1. First Age of Reproduction</a:t>
            </a:r>
          </a:p>
          <a:p>
            <a:pPr fontAlgn="auto">
              <a:spcBef>
                <a:spcPct val="50000"/>
              </a:spcBef>
              <a:spcAft>
                <a:spcPts val="0"/>
              </a:spcAft>
              <a:defRPr/>
            </a:pPr>
            <a:r>
              <a:rPr lang="en-US" sz="2400" b="1" dirty="0">
                <a:solidFill>
                  <a:srgbClr val="FF0000"/>
                </a:solidFill>
                <a:latin typeface="+mn-lt"/>
              </a:rPr>
              <a:t>	</a:t>
            </a:r>
          </a:p>
        </p:txBody>
      </p:sp>
      <p:pic>
        <p:nvPicPr>
          <p:cNvPr id="14339" name="Picture 2" descr="table_07_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344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685800" y="56388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As lifespan increases, selection favors a delayed first age or reproduction</a:t>
            </a:r>
          </a:p>
        </p:txBody>
      </p:sp>
    </p:spTree>
    <p:extLst>
      <p:ext uri="{BB962C8B-B14F-4D97-AF65-F5344CB8AC3E}">
        <p14:creationId xmlns:p14="http://schemas.microsoft.com/office/powerpoint/2010/main" val="23331025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33400" y="2438400"/>
            <a:ext cx="4114800" cy="38862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76804" name="Group 4"/>
          <p:cNvGraphicFramePr>
            <a:graphicFrameLocks noGrp="1"/>
          </p:cNvGraphicFramePr>
          <p:nvPr/>
        </p:nvGraphicFramePr>
        <p:xfrm>
          <a:off x="381000" y="2971800"/>
          <a:ext cx="4778375" cy="1466852"/>
        </p:xfrm>
        <a:graphic>
          <a:graphicData uri="http://schemas.openxmlformats.org/drawingml/2006/table">
            <a:tbl>
              <a:tblPr/>
              <a:tblGrid>
                <a:gridCol w="955675">
                  <a:extLst>
                    <a:ext uri="{9D8B030D-6E8A-4147-A177-3AD203B41FA5}">
                      <a16:colId xmlns:a16="http://schemas.microsoft.com/office/drawing/2014/main" val="20000"/>
                    </a:ext>
                  </a:extLst>
                </a:gridCol>
                <a:gridCol w="955675">
                  <a:extLst>
                    <a:ext uri="{9D8B030D-6E8A-4147-A177-3AD203B41FA5}">
                      <a16:colId xmlns:a16="http://schemas.microsoft.com/office/drawing/2014/main" val="20001"/>
                    </a:ext>
                  </a:extLst>
                </a:gridCol>
                <a:gridCol w="955675">
                  <a:extLst>
                    <a:ext uri="{9D8B030D-6E8A-4147-A177-3AD203B41FA5}">
                      <a16:colId xmlns:a16="http://schemas.microsoft.com/office/drawing/2014/main" val="20002"/>
                    </a:ext>
                  </a:extLst>
                </a:gridCol>
                <a:gridCol w="955675">
                  <a:extLst>
                    <a:ext uri="{9D8B030D-6E8A-4147-A177-3AD203B41FA5}">
                      <a16:colId xmlns:a16="http://schemas.microsoft.com/office/drawing/2014/main" val="20003"/>
                    </a:ext>
                  </a:extLst>
                </a:gridCol>
                <a:gridCol w="955675">
                  <a:extLst>
                    <a:ext uri="{9D8B030D-6E8A-4147-A177-3AD203B41FA5}">
                      <a16:colId xmlns:a16="http://schemas.microsoft.com/office/drawing/2014/main" val="20004"/>
                    </a:ext>
                  </a:extLst>
                </a:gridCol>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lx</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xlxbx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635" name="Text Box 36"/>
          <p:cNvSpPr txBox="1">
            <a:spLocks noChangeArrowheads="1"/>
          </p:cNvSpPr>
          <p:nvPr/>
        </p:nvSpPr>
        <p:spPr bwMode="auto">
          <a:xfrm>
            <a:off x="5334000" y="3124200"/>
            <a:ext cx="3505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accent2"/>
                </a:solidFill>
                <a:latin typeface="Arial" panose="020B0604020202020204" pitchFamily="34" charset="0"/>
              </a:rPr>
              <a:t>R = 10 </a:t>
            </a:r>
          </a:p>
          <a:p>
            <a:pPr eaLnBrk="1" hangingPunct="1">
              <a:spcBef>
                <a:spcPct val="0"/>
              </a:spcBef>
              <a:buFontTx/>
              <a:buNone/>
            </a:pPr>
            <a:r>
              <a:rPr lang="en-US" altLang="en-US" sz="1800">
                <a:solidFill>
                  <a:schemeClr val="accent2"/>
                </a:solidFill>
                <a:latin typeface="Arial" panose="020B0604020202020204" pitchFamily="34" charset="0"/>
              </a:rPr>
              <a:t>T = 1 </a:t>
            </a:r>
          </a:p>
          <a:p>
            <a:pPr eaLnBrk="1" hangingPunct="1">
              <a:spcBef>
                <a:spcPct val="0"/>
              </a:spcBef>
              <a:buFontTx/>
              <a:buNone/>
            </a:pPr>
            <a:r>
              <a:rPr lang="en-US" altLang="en-US" sz="1800">
                <a:solidFill>
                  <a:schemeClr val="accent2"/>
                </a:solidFill>
                <a:latin typeface="Arial" panose="020B0604020202020204" pitchFamily="34" charset="0"/>
              </a:rPr>
              <a:t>r = 2.303 </a:t>
            </a:r>
          </a:p>
        </p:txBody>
      </p:sp>
      <p:graphicFrame>
        <p:nvGraphicFramePr>
          <p:cNvPr id="76837" name="Group 37"/>
          <p:cNvGraphicFramePr>
            <a:graphicFrameLocks noGrp="1"/>
          </p:cNvGraphicFramePr>
          <p:nvPr/>
        </p:nvGraphicFramePr>
        <p:xfrm>
          <a:off x="381000" y="4800600"/>
          <a:ext cx="4778375" cy="1466852"/>
        </p:xfrm>
        <a:graphic>
          <a:graphicData uri="http://schemas.openxmlformats.org/drawingml/2006/table">
            <a:tbl>
              <a:tblPr/>
              <a:tblGrid>
                <a:gridCol w="955675">
                  <a:extLst>
                    <a:ext uri="{9D8B030D-6E8A-4147-A177-3AD203B41FA5}">
                      <a16:colId xmlns:a16="http://schemas.microsoft.com/office/drawing/2014/main" val="20000"/>
                    </a:ext>
                  </a:extLst>
                </a:gridCol>
                <a:gridCol w="955675">
                  <a:extLst>
                    <a:ext uri="{9D8B030D-6E8A-4147-A177-3AD203B41FA5}">
                      <a16:colId xmlns:a16="http://schemas.microsoft.com/office/drawing/2014/main" val="20001"/>
                    </a:ext>
                  </a:extLst>
                </a:gridCol>
                <a:gridCol w="955675">
                  <a:extLst>
                    <a:ext uri="{9D8B030D-6E8A-4147-A177-3AD203B41FA5}">
                      <a16:colId xmlns:a16="http://schemas.microsoft.com/office/drawing/2014/main" val="20002"/>
                    </a:ext>
                  </a:extLst>
                </a:gridCol>
                <a:gridCol w="955675">
                  <a:extLst>
                    <a:ext uri="{9D8B030D-6E8A-4147-A177-3AD203B41FA5}">
                      <a16:colId xmlns:a16="http://schemas.microsoft.com/office/drawing/2014/main" val="20003"/>
                    </a:ext>
                  </a:extLst>
                </a:gridCol>
                <a:gridCol w="955675">
                  <a:extLst>
                    <a:ext uri="{9D8B030D-6E8A-4147-A177-3AD203B41FA5}">
                      <a16:colId xmlns:a16="http://schemas.microsoft.com/office/drawing/2014/main" val="20004"/>
                    </a:ext>
                  </a:extLst>
                </a:gridCol>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lx</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xlxbx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22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668" name="Text Box 69"/>
          <p:cNvSpPr txBox="1">
            <a:spLocks noChangeArrowheads="1"/>
          </p:cNvSpPr>
          <p:nvPr/>
        </p:nvSpPr>
        <p:spPr bwMode="auto">
          <a:xfrm>
            <a:off x="5410200" y="5029200"/>
            <a:ext cx="3505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accent2"/>
                </a:solidFill>
                <a:latin typeface="Arial" panose="020B0604020202020204" pitchFamily="34" charset="0"/>
              </a:rPr>
              <a:t>R = 11 </a:t>
            </a:r>
          </a:p>
          <a:p>
            <a:pPr eaLnBrk="1" hangingPunct="1">
              <a:spcBef>
                <a:spcPct val="0"/>
              </a:spcBef>
              <a:buFontTx/>
              <a:buNone/>
            </a:pPr>
            <a:r>
              <a:rPr lang="en-US" altLang="en-US" sz="1800">
                <a:solidFill>
                  <a:schemeClr val="accent2"/>
                </a:solidFill>
                <a:latin typeface="Arial" panose="020B0604020202020204" pitchFamily="34" charset="0"/>
              </a:rPr>
              <a:t>T = 1 </a:t>
            </a:r>
          </a:p>
          <a:p>
            <a:pPr eaLnBrk="1" hangingPunct="1">
              <a:spcBef>
                <a:spcPct val="0"/>
              </a:spcBef>
              <a:buFontTx/>
              <a:buNone/>
            </a:pPr>
            <a:r>
              <a:rPr lang="en-US" altLang="en-US" sz="1800">
                <a:solidFill>
                  <a:schemeClr val="accent2"/>
                </a:solidFill>
                <a:latin typeface="Arial" panose="020B0604020202020204" pitchFamily="34" charset="0"/>
              </a:rPr>
              <a:t>r = 2.398 </a:t>
            </a:r>
          </a:p>
        </p:txBody>
      </p:sp>
      <p:sp>
        <p:nvSpPr>
          <p:cNvPr id="8" name="TextBox 1"/>
          <p:cNvSpPr txBox="1">
            <a:spLocks noChangeArrowheads="1"/>
          </p:cNvSpPr>
          <p:nvPr/>
        </p:nvSpPr>
        <p:spPr bwMode="auto">
          <a:xfrm>
            <a:off x="762000" y="533400"/>
            <a:ext cx="6934200" cy="2739211"/>
          </a:xfrm>
          <a:prstGeom prst="rect">
            <a:avLst/>
          </a:prstGeom>
          <a:noFill/>
          <a:ln w="9525">
            <a:noFill/>
            <a:miter lim="800000"/>
            <a:headEnd/>
            <a:tailEnd/>
          </a:ln>
        </p:spPr>
        <p:txBody>
          <a:bodyPr>
            <a:spAutoFit/>
          </a:bodyPr>
          <a:lstStyle/>
          <a:p>
            <a:pPr marL="171450" indent="-171450">
              <a:defRPr/>
            </a:pPr>
            <a:r>
              <a:rPr lang="en-US" b="1" dirty="0">
                <a:latin typeface="Calibri" pitchFamily="34" charset="0"/>
              </a:rPr>
              <a:t>III. Population Growth – change in size through time</a:t>
            </a:r>
            <a:endParaRPr lang="en-US" sz="1600" b="1" dirty="0">
              <a:latin typeface="Calibri" pitchFamily="34" charset="0"/>
            </a:endParaRPr>
          </a:p>
          <a:p>
            <a:pPr marL="171450" indent="-3175">
              <a:buFontTx/>
              <a:buAutoNum type="alphaUcPeriod"/>
              <a:defRPr/>
            </a:pPr>
            <a:r>
              <a:rPr lang="en-US" sz="1600" b="1" dirty="0">
                <a:solidFill>
                  <a:srgbClr val="FF0000"/>
                </a:solidFill>
                <a:latin typeface="Calibri" pitchFamily="34" charset="0"/>
              </a:rPr>
              <a:t> Calculating Growth Rates</a:t>
            </a:r>
          </a:p>
          <a:p>
            <a:pPr marL="171450" indent="-171450">
              <a:defRPr/>
            </a:pPr>
            <a:r>
              <a:rPr lang="en-US" sz="1600" b="1" dirty="0">
                <a:solidFill>
                  <a:srgbClr val="FF0000"/>
                </a:solidFill>
                <a:latin typeface="Calibri" pitchFamily="34" charset="0"/>
              </a:rPr>
              <a:t>	B. </a:t>
            </a:r>
            <a:r>
              <a:rPr lang="en-US" sz="1600" b="1" dirty="0" smtClean="0">
                <a:solidFill>
                  <a:srgbClr val="FF0000"/>
                </a:solidFill>
                <a:latin typeface="Calibri" pitchFamily="34" charset="0"/>
              </a:rPr>
              <a:t>Life </a:t>
            </a:r>
            <a:r>
              <a:rPr lang="en-US" sz="1600" b="1" dirty="0">
                <a:solidFill>
                  <a:srgbClr val="FF0000"/>
                </a:solidFill>
                <a:latin typeface="Calibri" pitchFamily="34" charset="0"/>
              </a:rPr>
              <a:t>History </a:t>
            </a:r>
            <a:r>
              <a:rPr lang="en-US" sz="1600" b="1" dirty="0" err="1">
                <a:solidFill>
                  <a:srgbClr val="FF0000"/>
                </a:solidFill>
                <a:latin typeface="Calibri" pitchFamily="34" charset="0"/>
              </a:rPr>
              <a:t>Redux</a:t>
            </a:r>
            <a:endParaRPr lang="en-US" sz="1600" b="1" dirty="0">
              <a:solidFill>
                <a:srgbClr val="FF0000"/>
              </a:solidFill>
              <a:latin typeface="Calibri" pitchFamily="34" charset="0"/>
            </a:endParaRPr>
          </a:p>
          <a:p>
            <a:pPr marL="171450" indent="-171450">
              <a:defRPr/>
            </a:pPr>
            <a:r>
              <a:rPr lang="en-US" sz="1600" b="1" dirty="0">
                <a:solidFill>
                  <a:srgbClr val="00B0F0"/>
                </a:solidFill>
                <a:latin typeface="Calibri" pitchFamily="34" charset="0"/>
              </a:rPr>
              <a:t>		 - increase fecundity, increase growth rate (obvious)</a:t>
            </a:r>
          </a:p>
          <a:p>
            <a:pPr marL="171450" indent="-171450">
              <a:defRPr/>
            </a:pPr>
            <a:r>
              <a:rPr lang="en-US" sz="1600" b="1" dirty="0">
                <a:solidFill>
                  <a:srgbClr val="FF0000"/>
                </a:solidFill>
                <a:latin typeface="Calibri" pitchFamily="34" charset="0"/>
              </a:rPr>
              <a:t>		</a:t>
            </a:r>
          </a:p>
          <a:p>
            <a:pPr marL="171450" indent="-171450">
              <a:defRPr/>
            </a:pPr>
            <a:endParaRPr lang="en-US" b="1" dirty="0">
              <a:latin typeface="Calibri" pitchFamily="34" charset="0"/>
            </a:endParaRPr>
          </a:p>
          <a:p>
            <a:pPr marL="171450" indent="-171450">
              <a:defRPr/>
            </a:pPr>
            <a:endParaRPr lang="en-US" b="1" dirty="0">
              <a:latin typeface="Calibri" pitchFamily="34" charset="0"/>
            </a:endParaRPr>
          </a:p>
          <a:p>
            <a:pPr marL="171450" indent="-171450">
              <a:defRPr/>
            </a:pPr>
            <a:endParaRPr lang="en-US" b="1" dirty="0">
              <a:latin typeface="Calibri" pitchFamily="34" charset="0"/>
            </a:endParaRPr>
          </a:p>
          <a:p>
            <a:pPr marL="171450" indent="-171450">
              <a:defRPr/>
            </a:pPr>
            <a:endParaRPr lang="en-US" b="1" dirty="0">
              <a:solidFill>
                <a:srgbClr val="FF0000"/>
              </a:solidFill>
              <a:latin typeface="Calibri" pitchFamily="34" charset="0"/>
            </a:endParaRPr>
          </a:p>
          <a:p>
            <a:pPr marL="171450" indent="-171450">
              <a:defRPr/>
            </a:pPr>
            <a:endParaRPr lang="en-US" b="1" dirty="0">
              <a:solidFill>
                <a:srgbClr val="FF0000"/>
              </a:solidFill>
              <a:latin typeface="Calibri" pitchFamily="34" charset="0"/>
            </a:endParaRPr>
          </a:p>
        </p:txBody>
      </p:sp>
    </p:spTree>
    <p:extLst>
      <p:ext uri="{BB962C8B-B14F-4D97-AF65-F5344CB8AC3E}">
        <p14:creationId xmlns:p14="http://schemas.microsoft.com/office/powerpoint/2010/main" val="25679328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3400" y="2438400"/>
            <a:ext cx="4114800" cy="38862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75780" name="Group 4"/>
          <p:cNvGraphicFramePr>
            <a:graphicFrameLocks noGrp="1"/>
          </p:cNvGraphicFramePr>
          <p:nvPr/>
        </p:nvGraphicFramePr>
        <p:xfrm>
          <a:off x="381000" y="4800600"/>
          <a:ext cx="4778375" cy="1466852"/>
        </p:xfrm>
        <a:graphic>
          <a:graphicData uri="http://schemas.openxmlformats.org/drawingml/2006/table">
            <a:tbl>
              <a:tblPr/>
              <a:tblGrid>
                <a:gridCol w="955675">
                  <a:extLst>
                    <a:ext uri="{9D8B030D-6E8A-4147-A177-3AD203B41FA5}">
                      <a16:colId xmlns:a16="http://schemas.microsoft.com/office/drawing/2014/main" val="20000"/>
                    </a:ext>
                  </a:extLst>
                </a:gridCol>
                <a:gridCol w="955675">
                  <a:extLst>
                    <a:ext uri="{9D8B030D-6E8A-4147-A177-3AD203B41FA5}">
                      <a16:colId xmlns:a16="http://schemas.microsoft.com/office/drawing/2014/main" val="20001"/>
                    </a:ext>
                  </a:extLst>
                </a:gridCol>
                <a:gridCol w="955675">
                  <a:extLst>
                    <a:ext uri="{9D8B030D-6E8A-4147-A177-3AD203B41FA5}">
                      <a16:colId xmlns:a16="http://schemas.microsoft.com/office/drawing/2014/main" val="20002"/>
                    </a:ext>
                  </a:extLst>
                </a:gridCol>
                <a:gridCol w="955675">
                  <a:extLst>
                    <a:ext uri="{9D8B030D-6E8A-4147-A177-3AD203B41FA5}">
                      <a16:colId xmlns:a16="http://schemas.microsoft.com/office/drawing/2014/main" val="20003"/>
                    </a:ext>
                  </a:extLst>
                </a:gridCol>
                <a:gridCol w="955675">
                  <a:extLst>
                    <a:ext uri="{9D8B030D-6E8A-4147-A177-3AD203B41FA5}">
                      <a16:colId xmlns:a16="http://schemas.microsoft.com/office/drawing/2014/main" val="20004"/>
                    </a:ext>
                  </a:extLst>
                </a:gridCol>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lx</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xlxbx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20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59" name="Text Box 36"/>
          <p:cNvSpPr txBox="1">
            <a:spLocks noChangeArrowheads="1"/>
          </p:cNvSpPr>
          <p:nvPr/>
        </p:nvSpPr>
        <p:spPr bwMode="auto">
          <a:xfrm>
            <a:off x="5334000" y="5029200"/>
            <a:ext cx="3505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accent2"/>
                </a:solidFill>
                <a:latin typeface="Arial" panose="020B0604020202020204" pitchFamily="34" charset="0"/>
              </a:rPr>
              <a:t>R = 12 </a:t>
            </a:r>
          </a:p>
          <a:p>
            <a:pPr eaLnBrk="1" hangingPunct="1">
              <a:spcBef>
                <a:spcPct val="0"/>
              </a:spcBef>
              <a:buFontTx/>
              <a:buNone/>
            </a:pPr>
            <a:r>
              <a:rPr lang="en-US" altLang="en-US" sz="1800">
                <a:solidFill>
                  <a:schemeClr val="accent2"/>
                </a:solidFill>
                <a:latin typeface="Arial" panose="020B0604020202020204" pitchFamily="34" charset="0"/>
              </a:rPr>
              <a:t>T = 0.833 </a:t>
            </a:r>
          </a:p>
          <a:p>
            <a:pPr eaLnBrk="1" hangingPunct="1">
              <a:spcBef>
                <a:spcPct val="0"/>
              </a:spcBef>
              <a:buFontTx/>
              <a:buNone/>
            </a:pPr>
            <a:r>
              <a:rPr lang="en-US" altLang="en-US" sz="1800">
                <a:solidFill>
                  <a:schemeClr val="accent2"/>
                </a:solidFill>
                <a:latin typeface="Arial" panose="020B0604020202020204" pitchFamily="34" charset="0"/>
              </a:rPr>
              <a:t>r = 2.983 </a:t>
            </a:r>
          </a:p>
        </p:txBody>
      </p:sp>
      <p:graphicFrame>
        <p:nvGraphicFramePr>
          <p:cNvPr id="75945" name="Group 169"/>
          <p:cNvGraphicFramePr>
            <a:graphicFrameLocks noGrp="1"/>
          </p:cNvGraphicFramePr>
          <p:nvPr/>
        </p:nvGraphicFramePr>
        <p:xfrm>
          <a:off x="381000" y="3048000"/>
          <a:ext cx="4800600" cy="1466852"/>
        </p:xfrm>
        <a:graphic>
          <a:graphicData uri="http://schemas.openxmlformats.org/drawingml/2006/table">
            <a:tbl>
              <a:tblPr/>
              <a:tblGrid>
                <a:gridCol w="960438">
                  <a:extLst>
                    <a:ext uri="{9D8B030D-6E8A-4147-A177-3AD203B41FA5}">
                      <a16:colId xmlns:a16="http://schemas.microsoft.com/office/drawing/2014/main" val="20000"/>
                    </a:ext>
                  </a:extLst>
                </a:gridCol>
                <a:gridCol w="960437">
                  <a:extLst>
                    <a:ext uri="{9D8B030D-6E8A-4147-A177-3AD203B41FA5}">
                      <a16:colId xmlns:a16="http://schemas.microsoft.com/office/drawing/2014/main" val="20001"/>
                    </a:ext>
                  </a:extLst>
                </a:gridCol>
                <a:gridCol w="958850">
                  <a:extLst>
                    <a:ext uri="{9D8B030D-6E8A-4147-A177-3AD203B41FA5}">
                      <a16:colId xmlns:a16="http://schemas.microsoft.com/office/drawing/2014/main" val="20002"/>
                    </a:ext>
                  </a:extLst>
                </a:gridCol>
                <a:gridCol w="960438">
                  <a:extLst>
                    <a:ext uri="{9D8B030D-6E8A-4147-A177-3AD203B41FA5}">
                      <a16:colId xmlns:a16="http://schemas.microsoft.com/office/drawing/2014/main" val="20003"/>
                    </a:ext>
                  </a:extLst>
                </a:gridCol>
                <a:gridCol w="960437">
                  <a:extLst>
                    <a:ext uri="{9D8B030D-6E8A-4147-A177-3AD203B41FA5}">
                      <a16:colId xmlns:a16="http://schemas.microsoft.com/office/drawing/2014/main" val="20004"/>
                    </a:ext>
                  </a:extLst>
                </a:gridCol>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lx</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xlxbx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92" name="Text Box 170"/>
          <p:cNvSpPr txBox="1">
            <a:spLocks noChangeArrowheads="1"/>
          </p:cNvSpPr>
          <p:nvPr/>
        </p:nvSpPr>
        <p:spPr bwMode="auto">
          <a:xfrm>
            <a:off x="5257800" y="3276600"/>
            <a:ext cx="3505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accent2"/>
                </a:solidFill>
                <a:latin typeface="Arial" panose="020B0604020202020204" pitchFamily="34" charset="0"/>
              </a:rPr>
              <a:t>R =11</a:t>
            </a:r>
          </a:p>
          <a:p>
            <a:pPr eaLnBrk="1" hangingPunct="1">
              <a:spcBef>
                <a:spcPct val="0"/>
              </a:spcBef>
              <a:buFontTx/>
              <a:buNone/>
            </a:pPr>
            <a:r>
              <a:rPr lang="en-US" altLang="en-US" sz="1800">
                <a:solidFill>
                  <a:schemeClr val="accent2"/>
                </a:solidFill>
                <a:latin typeface="Arial" panose="020B0604020202020204" pitchFamily="34" charset="0"/>
              </a:rPr>
              <a:t>T = 1 </a:t>
            </a:r>
          </a:p>
          <a:p>
            <a:pPr eaLnBrk="1" hangingPunct="1">
              <a:spcBef>
                <a:spcPct val="0"/>
              </a:spcBef>
              <a:buFontTx/>
              <a:buNone/>
            </a:pPr>
            <a:r>
              <a:rPr lang="en-US" altLang="en-US" sz="1800">
                <a:solidFill>
                  <a:schemeClr val="accent2"/>
                </a:solidFill>
                <a:latin typeface="Arial" panose="020B0604020202020204" pitchFamily="34" charset="0"/>
              </a:rPr>
              <a:t>r = 2.398 </a:t>
            </a:r>
          </a:p>
        </p:txBody>
      </p:sp>
      <p:sp>
        <p:nvSpPr>
          <p:cNvPr id="9" name="TextBox 1"/>
          <p:cNvSpPr txBox="1">
            <a:spLocks noChangeArrowheads="1"/>
          </p:cNvSpPr>
          <p:nvPr/>
        </p:nvSpPr>
        <p:spPr bwMode="auto">
          <a:xfrm>
            <a:off x="762000" y="533400"/>
            <a:ext cx="7620000" cy="2985433"/>
          </a:xfrm>
          <a:prstGeom prst="rect">
            <a:avLst/>
          </a:prstGeom>
          <a:noFill/>
          <a:ln w="9525">
            <a:noFill/>
            <a:miter lim="800000"/>
            <a:headEnd/>
            <a:tailEnd/>
          </a:ln>
        </p:spPr>
        <p:txBody>
          <a:bodyPr>
            <a:spAutoFit/>
          </a:bodyPr>
          <a:lstStyle/>
          <a:p>
            <a:pPr marL="171450" indent="-171450">
              <a:defRPr/>
            </a:pPr>
            <a:r>
              <a:rPr lang="en-US" b="1" dirty="0">
                <a:latin typeface="Calibri" pitchFamily="34" charset="0"/>
              </a:rPr>
              <a:t>III. Population Growth – change in size through time</a:t>
            </a:r>
            <a:endParaRPr lang="en-US" sz="1600" b="1" dirty="0">
              <a:latin typeface="Calibri" pitchFamily="34" charset="0"/>
            </a:endParaRPr>
          </a:p>
          <a:p>
            <a:pPr marL="171450" indent="-3175">
              <a:buFontTx/>
              <a:buAutoNum type="alphaUcPeriod"/>
              <a:defRPr/>
            </a:pPr>
            <a:r>
              <a:rPr lang="en-US" sz="1600" b="1" dirty="0">
                <a:solidFill>
                  <a:srgbClr val="FF0000"/>
                </a:solidFill>
                <a:latin typeface="Calibri" pitchFamily="34" charset="0"/>
              </a:rPr>
              <a:t> Calculating Growth Rates</a:t>
            </a:r>
          </a:p>
          <a:p>
            <a:pPr marL="171450" indent="-171450">
              <a:defRPr/>
            </a:pPr>
            <a:r>
              <a:rPr lang="en-US" sz="1600" b="1" dirty="0">
                <a:solidFill>
                  <a:srgbClr val="FF0000"/>
                </a:solidFill>
                <a:latin typeface="Calibri" pitchFamily="34" charset="0"/>
              </a:rPr>
              <a:t>	B. </a:t>
            </a:r>
            <a:r>
              <a:rPr lang="en-US" sz="1600" b="1" dirty="0" smtClean="0">
                <a:solidFill>
                  <a:srgbClr val="FF0000"/>
                </a:solidFill>
                <a:latin typeface="Calibri" pitchFamily="34" charset="0"/>
              </a:rPr>
              <a:t>Life </a:t>
            </a:r>
            <a:r>
              <a:rPr lang="en-US" sz="1600" b="1" dirty="0">
                <a:solidFill>
                  <a:srgbClr val="FF0000"/>
                </a:solidFill>
                <a:latin typeface="Calibri" pitchFamily="34" charset="0"/>
              </a:rPr>
              <a:t>History </a:t>
            </a:r>
            <a:r>
              <a:rPr lang="en-US" sz="1600" b="1" dirty="0" err="1">
                <a:solidFill>
                  <a:srgbClr val="FF0000"/>
                </a:solidFill>
                <a:latin typeface="Calibri" pitchFamily="34" charset="0"/>
              </a:rPr>
              <a:t>Redux</a:t>
            </a:r>
            <a:endParaRPr lang="en-US" sz="1600" b="1" dirty="0">
              <a:solidFill>
                <a:srgbClr val="FF0000"/>
              </a:solidFill>
              <a:latin typeface="Calibri" pitchFamily="34" charset="0"/>
            </a:endParaRPr>
          </a:p>
          <a:p>
            <a:pPr marL="171450" indent="-171450">
              <a:defRPr/>
            </a:pPr>
            <a:r>
              <a:rPr lang="en-US" sz="1600" b="1" dirty="0">
                <a:solidFill>
                  <a:srgbClr val="00B0F0"/>
                </a:solidFill>
                <a:latin typeface="Calibri" pitchFamily="34" charset="0"/>
              </a:rPr>
              <a:t>		 - increase fecundity, increase growth rate (obvious)</a:t>
            </a:r>
          </a:p>
          <a:p>
            <a:pPr marL="171450" indent="-171450">
              <a:defRPr/>
            </a:pPr>
            <a:r>
              <a:rPr lang="en-US" sz="1600" b="1" dirty="0">
                <a:solidFill>
                  <a:srgbClr val="00B0F0"/>
                </a:solidFill>
                <a:latin typeface="Calibri" pitchFamily="34" charset="0"/>
              </a:rPr>
              <a:t>		 - decrease generation time (reproduce earlier) – increase growth rate</a:t>
            </a:r>
          </a:p>
          <a:p>
            <a:pPr marL="171450" indent="-171450">
              <a:defRPr/>
            </a:pPr>
            <a:r>
              <a:rPr lang="en-US" sz="1600" b="1" dirty="0">
                <a:solidFill>
                  <a:srgbClr val="FF0000"/>
                </a:solidFill>
                <a:latin typeface="Calibri" pitchFamily="34" charset="0"/>
              </a:rPr>
              <a:t>		</a:t>
            </a:r>
          </a:p>
          <a:p>
            <a:pPr marL="171450" indent="-171450">
              <a:defRPr/>
            </a:pPr>
            <a:endParaRPr lang="en-US" b="1" dirty="0">
              <a:latin typeface="Calibri" pitchFamily="34" charset="0"/>
            </a:endParaRPr>
          </a:p>
          <a:p>
            <a:pPr marL="171450" indent="-171450">
              <a:defRPr/>
            </a:pPr>
            <a:endParaRPr lang="en-US" b="1" dirty="0">
              <a:latin typeface="Calibri" pitchFamily="34" charset="0"/>
            </a:endParaRPr>
          </a:p>
          <a:p>
            <a:pPr marL="171450" indent="-171450">
              <a:defRPr/>
            </a:pPr>
            <a:endParaRPr lang="en-US" b="1" dirty="0">
              <a:latin typeface="Calibri" pitchFamily="34" charset="0"/>
            </a:endParaRPr>
          </a:p>
          <a:p>
            <a:pPr marL="171450" indent="-171450">
              <a:defRPr/>
            </a:pPr>
            <a:endParaRPr lang="en-US" b="1" dirty="0">
              <a:solidFill>
                <a:srgbClr val="FF0000"/>
              </a:solidFill>
              <a:latin typeface="Calibri" pitchFamily="34" charset="0"/>
            </a:endParaRPr>
          </a:p>
          <a:p>
            <a:pPr marL="171450" indent="-171450">
              <a:defRPr/>
            </a:pPr>
            <a:endParaRPr lang="en-US" b="1" dirty="0">
              <a:solidFill>
                <a:srgbClr val="FF0000"/>
              </a:solidFill>
              <a:latin typeface="Calibri" pitchFamily="34" charset="0"/>
            </a:endParaRPr>
          </a:p>
        </p:txBody>
      </p:sp>
    </p:spTree>
    <p:extLst>
      <p:ext uri="{BB962C8B-B14F-4D97-AF65-F5344CB8AC3E}">
        <p14:creationId xmlns:p14="http://schemas.microsoft.com/office/powerpoint/2010/main" val="79230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33400" y="2438400"/>
            <a:ext cx="4114800" cy="38862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1" name="Text Box 36"/>
          <p:cNvSpPr txBox="1">
            <a:spLocks noChangeArrowheads="1"/>
          </p:cNvSpPr>
          <p:nvPr/>
        </p:nvSpPr>
        <p:spPr bwMode="auto">
          <a:xfrm>
            <a:off x="5334000" y="5029200"/>
            <a:ext cx="3505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accent2"/>
                </a:solidFill>
                <a:latin typeface="Arial" panose="020B0604020202020204" pitchFamily="34" charset="0"/>
              </a:rPr>
              <a:t>R = 20 </a:t>
            </a:r>
          </a:p>
          <a:p>
            <a:pPr eaLnBrk="1" hangingPunct="1">
              <a:spcBef>
                <a:spcPct val="0"/>
              </a:spcBef>
              <a:buFontTx/>
              <a:buNone/>
            </a:pPr>
            <a:r>
              <a:rPr lang="en-US" altLang="en-US" sz="1800">
                <a:solidFill>
                  <a:schemeClr val="accent2"/>
                </a:solidFill>
                <a:latin typeface="Arial" panose="020B0604020202020204" pitchFamily="34" charset="0"/>
              </a:rPr>
              <a:t>T = 1.5 </a:t>
            </a:r>
          </a:p>
          <a:p>
            <a:pPr eaLnBrk="1" hangingPunct="1">
              <a:spcBef>
                <a:spcPct val="0"/>
              </a:spcBef>
              <a:buFontTx/>
              <a:buNone/>
            </a:pPr>
            <a:r>
              <a:rPr lang="en-US" altLang="en-US" sz="1800">
                <a:solidFill>
                  <a:schemeClr val="accent2"/>
                </a:solidFill>
                <a:latin typeface="Arial" panose="020B0604020202020204" pitchFamily="34" charset="0"/>
              </a:rPr>
              <a:t>r = 2.00</a:t>
            </a:r>
          </a:p>
        </p:txBody>
      </p:sp>
      <p:graphicFrame>
        <p:nvGraphicFramePr>
          <p:cNvPr id="77861" name="Group 37"/>
          <p:cNvGraphicFramePr>
            <a:graphicFrameLocks noGrp="1"/>
          </p:cNvGraphicFramePr>
          <p:nvPr/>
        </p:nvGraphicFramePr>
        <p:xfrm>
          <a:off x="381000" y="3048000"/>
          <a:ext cx="4800600" cy="1466852"/>
        </p:xfrm>
        <a:graphic>
          <a:graphicData uri="http://schemas.openxmlformats.org/drawingml/2006/table">
            <a:tbl>
              <a:tblPr/>
              <a:tblGrid>
                <a:gridCol w="960438">
                  <a:extLst>
                    <a:ext uri="{9D8B030D-6E8A-4147-A177-3AD203B41FA5}">
                      <a16:colId xmlns:a16="http://schemas.microsoft.com/office/drawing/2014/main" val="20000"/>
                    </a:ext>
                  </a:extLst>
                </a:gridCol>
                <a:gridCol w="960437">
                  <a:extLst>
                    <a:ext uri="{9D8B030D-6E8A-4147-A177-3AD203B41FA5}">
                      <a16:colId xmlns:a16="http://schemas.microsoft.com/office/drawing/2014/main" val="20001"/>
                    </a:ext>
                  </a:extLst>
                </a:gridCol>
                <a:gridCol w="958850">
                  <a:extLst>
                    <a:ext uri="{9D8B030D-6E8A-4147-A177-3AD203B41FA5}">
                      <a16:colId xmlns:a16="http://schemas.microsoft.com/office/drawing/2014/main" val="20002"/>
                    </a:ext>
                  </a:extLst>
                </a:gridCol>
                <a:gridCol w="960438">
                  <a:extLst>
                    <a:ext uri="{9D8B030D-6E8A-4147-A177-3AD203B41FA5}">
                      <a16:colId xmlns:a16="http://schemas.microsoft.com/office/drawing/2014/main" val="20003"/>
                    </a:ext>
                  </a:extLst>
                </a:gridCol>
                <a:gridCol w="960437">
                  <a:extLst>
                    <a:ext uri="{9D8B030D-6E8A-4147-A177-3AD203B41FA5}">
                      <a16:colId xmlns:a16="http://schemas.microsoft.com/office/drawing/2014/main" val="20004"/>
                    </a:ext>
                  </a:extLst>
                </a:gridCol>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lx</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xlxbx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684" name="Text Box 69"/>
          <p:cNvSpPr txBox="1">
            <a:spLocks noChangeArrowheads="1"/>
          </p:cNvSpPr>
          <p:nvPr/>
        </p:nvSpPr>
        <p:spPr bwMode="auto">
          <a:xfrm>
            <a:off x="5257800" y="3276600"/>
            <a:ext cx="3505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accent2"/>
                </a:solidFill>
                <a:latin typeface="Arial" panose="020B0604020202020204" pitchFamily="34" charset="0"/>
              </a:rPr>
              <a:t>R = 11</a:t>
            </a:r>
          </a:p>
          <a:p>
            <a:pPr eaLnBrk="1" hangingPunct="1">
              <a:spcBef>
                <a:spcPct val="0"/>
              </a:spcBef>
              <a:buFontTx/>
              <a:buNone/>
            </a:pPr>
            <a:r>
              <a:rPr lang="en-US" altLang="en-US" sz="1800">
                <a:solidFill>
                  <a:schemeClr val="accent2"/>
                </a:solidFill>
                <a:latin typeface="Arial" panose="020B0604020202020204" pitchFamily="34" charset="0"/>
              </a:rPr>
              <a:t>T = 1 </a:t>
            </a:r>
          </a:p>
          <a:p>
            <a:pPr eaLnBrk="1" hangingPunct="1">
              <a:spcBef>
                <a:spcPct val="0"/>
              </a:spcBef>
              <a:buFontTx/>
              <a:buNone/>
            </a:pPr>
            <a:r>
              <a:rPr lang="en-US" altLang="en-US" sz="1800">
                <a:solidFill>
                  <a:schemeClr val="accent2"/>
                </a:solidFill>
                <a:latin typeface="Arial" panose="020B0604020202020204" pitchFamily="34" charset="0"/>
              </a:rPr>
              <a:t>r = 2.398 </a:t>
            </a:r>
          </a:p>
        </p:txBody>
      </p:sp>
      <p:graphicFrame>
        <p:nvGraphicFramePr>
          <p:cNvPr id="78056" name="Group 232"/>
          <p:cNvGraphicFramePr>
            <a:graphicFrameLocks noGrp="1"/>
          </p:cNvGraphicFramePr>
          <p:nvPr/>
        </p:nvGraphicFramePr>
        <p:xfrm>
          <a:off x="381000" y="4724400"/>
          <a:ext cx="4800600" cy="1833565"/>
        </p:xfrm>
        <a:graphic>
          <a:graphicData uri="http://schemas.openxmlformats.org/drawingml/2006/table">
            <a:tbl>
              <a:tblPr/>
              <a:tblGrid>
                <a:gridCol w="958850">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gridCol w="958850">
                  <a:extLst>
                    <a:ext uri="{9D8B030D-6E8A-4147-A177-3AD203B41FA5}">
                      <a16:colId xmlns:a16="http://schemas.microsoft.com/office/drawing/2014/main" val="20002"/>
                    </a:ext>
                  </a:extLst>
                </a:gridCol>
                <a:gridCol w="962025">
                  <a:extLst>
                    <a:ext uri="{9D8B030D-6E8A-4147-A177-3AD203B41FA5}">
                      <a16:colId xmlns:a16="http://schemas.microsoft.com/office/drawing/2014/main" val="20003"/>
                    </a:ext>
                  </a:extLst>
                </a:gridCol>
                <a:gridCol w="958850">
                  <a:extLst>
                    <a:ext uri="{9D8B030D-6E8A-4147-A177-3AD203B41FA5}">
                      <a16:colId xmlns:a16="http://schemas.microsoft.com/office/drawing/2014/main" val="20004"/>
                    </a:ext>
                  </a:extLst>
                </a:gridCol>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lx</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xlxbx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TextBox 1"/>
          <p:cNvSpPr txBox="1">
            <a:spLocks noChangeArrowheads="1"/>
          </p:cNvSpPr>
          <p:nvPr/>
        </p:nvSpPr>
        <p:spPr bwMode="auto">
          <a:xfrm>
            <a:off x="762000" y="533400"/>
            <a:ext cx="7848600" cy="3231654"/>
          </a:xfrm>
          <a:prstGeom prst="rect">
            <a:avLst/>
          </a:prstGeom>
          <a:noFill/>
          <a:ln w="9525">
            <a:noFill/>
            <a:miter lim="800000"/>
            <a:headEnd/>
            <a:tailEnd/>
          </a:ln>
        </p:spPr>
        <p:txBody>
          <a:bodyPr>
            <a:spAutoFit/>
          </a:bodyPr>
          <a:lstStyle/>
          <a:p>
            <a:pPr marL="171450" indent="-171450">
              <a:defRPr/>
            </a:pPr>
            <a:r>
              <a:rPr lang="en-US" b="1" dirty="0">
                <a:latin typeface="Calibri" pitchFamily="34" charset="0"/>
              </a:rPr>
              <a:t>III. Population Growth – change in size through time</a:t>
            </a:r>
            <a:endParaRPr lang="en-US" sz="1600" b="1" dirty="0">
              <a:latin typeface="Calibri" pitchFamily="34" charset="0"/>
            </a:endParaRPr>
          </a:p>
          <a:p>
            <a:pPr marL="171450" indent="-3175">
              <a:buFontTx/>
              <a:buAutoNum type="alphaUcPeriod"/>
              <a:defRPr/>
            </a:pPr>
            <a:r>
              <a:rPr lang="en-US" sz="1600" b="1" dirty="0">
                <a:solidFill>
                  <a:srgbClr val="FF0000"/>
                </a:solidFill>
                <a:latin typeface="Calibri" pitchFamily="34" charset="0"/>
              </a:rPr>
              <a:t> Calculating Growth Rates</a:t>
            </a:r>
          </a:p>
          <a:p>
            <a:pPr marL="171450" indent="-171450">
              <a:defRPr/>
            </a:pPr>
            <a:r>
              <a:rPr lang="en-US" sz="1600" b="1" dirty="0">
                <a:solidFill>
                  <a:srgbClr val="FF0000"/>
                </a:solidFill>
                <a:latin typeface="Calibri" pitchFamily="34" charset="0"/>
              </a:rPr>
              <a:t>	B. </a:t>
            </a:r>
            <a:r>
              <a:rPr lang="en-US" sz="1600" b="1" dirty="0" smtClean="0">
                <a:solidFill>
                  <a:srgbClr val="FF0000"/>
                </a:solidFill>
                <a:latin typeface="Calibri" pitchFamily="34" charset="0"/>
              </a:rPr>
              <a:t>Life </a:t>
            </a:r>
            <a:r>
              <a:rPr lang="en-US" sz="1600" b="1" dirty="0">
                <a:solidFill>
                  <a:srgbClr val="FF0000"/>
                </a:solidFill>
                <a:latin typeface="Calibri" pitchFamily="34" charset="0"/>
              </a:rPr>
              <a:t>History </a:t>
            </a:r>
            <a:r>
              <a:rPr lang="en-US" sz="1600" b="1" dirty="0" err="1">
                <a:solidFill>
                  <a:srgbClr val="FF0000"/>
                </a:solidFill>
                <a:latin typeface="Calibri" pitchFamily="34" charset="0"/>
              </a:rPr>
              <a:t>Redux</a:t>
            </a:r>
            <a:endParaRPr lang="en-US" sz="1600" b="1" dirty="0">
              <a:solidFill>
                <a:srgbClr val="FF0000"/>
              </a:solidFill>
              <a:latin typeface="Calibri" pitchFamily="34" charset="0"/>
            </a:endParaRPr>
          </a:p>
          <a:p>
            <a:pPr marL="171450" indent="-171450">
              <a:defRPr/>
            </a:pPr>
            <a:r>
              <a:rPr lang="en-US" sz="1600" b="1" dirty="0">
                <a:solidFill>
                  <a:srgbClr val="00B0F0"/>
                </a:solidFill>
                <a:latin typeface="Calibri" pitchFamily="34" charset="0"/>
              </a:rPr>
              <a:t>		 - increase fecundity, increase growth rate (obvious)</a:t>
            </a:r>
          </a:p>
          <a:p>
            <a:pPr marL="171450" indent="-171450">
              <a:defRPr/>
            </a:pPr>
            <a:r>
              <a:rPr lang="en-US" sz="1600" b="1" dirty="0">
                <a:solidFill>
                  <a:srgbClr val="00B0F0"/>
                </a:solidFill>
                <a:latin typeface="Calibri" pitchFamily="34" charset="0"/>
              </a:rPr>
              <a:t>		 - decrease generation time (reproduce earlier) – increase growth rate</a:t>
            </a:r>
          </a:p>
          <a:p>
            <a:pPr marL="171450" indent="-171450">
              <a:defRPr/>
            </a:pPr>
            <a:r>
              <a:rPr lang="en-US" sz="1600" b="1" dirty="0">
                <a:solidFill>
                  <a:srgbClr val="00B0F0"/>
                </a:solidFill>
                <a:latin typeface="Calibri" pitchFamily="34" charset="0"/>
              </a:rPr>
              <a:t>		 - increasing survivorship – DECREASE GROWTH RATE (lengthen T)</a:t>
            </a:r>
          </a:p>
          <a:p>
            <a:pPr marL="171450" indent="-171450">
              <a:defRPr/>
            </a:pPr>
            <a:r>
              <a:rPr lang="en-US" sz="1600" b="1" dirty="0">
                <a:solidFill>
                  <a:srgbClr val="FF0000"/>
                </a:solidFill>
                <a:latin typeface="Calibri" pitchFamily="34" charset="0"/>
              </a:rPr>
              <a:t>		</a:t>
            </a:r>
          </a:p>
          <a:p>
            <a:pPr marL="171450" indent="-171450">
              <a:defRPr/>
            </a:pPr>
            <a:endParaRPr lang="en-US" b="1" dirty="0">
              <a:latin typeface="Calibri" pitchFamily="34" charset="0"/>
            </a:endParaRPr>
          </a:p>
          <a:p>
            <a:pPr marL="171450" indent="-171450">
              <a:defRPr/>
            </a:pPr>
            <a:endParaRPr lang="en-US" b="1" dirty="0">
              <a:latin typeface="Calibri" pitchFamily="34" charset="0"/>
            </a:endParaRPr>
          </a:p>
          <a:p>
            <a:pPr marL="171450" indent="-171450">
              <a:defRPr/>
            </a:pPr>
            <a:endParaRPr lang="en-US" b="1" dirty="0">
              <a:latin typeface="Calibri" pitchFamily="34" charset="0"/>
            </a:endParaRPr>
          </a:p>
          <a:p>
            <a:pPr marL="171450" indent="-171450">
              <a:defRPr/>
            </a:pPr>
            <a:endParaRPr lang="en-US" b="1" dirty="0">
              <a:solidFill>
                <a:srgbClr val="FF0000"/>
              </a:solidFill>
              <a:latin typeface="Calibri" pitchFamily="34" charset="0"/>
            </a:endParaRPr>
          </a:p>
          <a:p>
            <a:pPr marL="171450" indent="-171450">
              <a:defRPr/>
            </a:pPr>
            <a:endParaRPr lang="en-US" b="1" dirty="0">
              <a:solidFill>
                <a:srgbClr val="FF0000"/>
              </a:solidFill>
              <a:latin typeface="Calibri" pitchFamily="34" charset="0"/>
            </a:endParaRPr>
          </a:p>
        </p:txBody>
      </p:sp>
    </p:spTree>
    <p:extLst>
      <p:ext uri="{BB962C8B-B14F-4D97-AF65-F5344CB8AC3E}">
        <p14:creationId xmlns:p14="http://schemas.microsoft.com/office/powerpoint/2010/main" val="16716326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3400" y="2438400"/>
            <a:ext cx="4114800" cy="38862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8675" name="Text Box 4"/>
          <p:cNvSpPr txBox="1">
            <a:spLocks noChangeArrowheads="1"/>
          </p:cNvSpPr>
          <p:nvPr/>
        </p:nvSpPr>
        <p:spPr bwMode="auto">
          <a:xfrm>
            <a:off x="5943600" y="3886200"/>
            <a:ext cx="3505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accent2"/>
                </a:solidFill>
                <a:latin typeface="Arial" panose="020B0604020202020204" pitchFamily="34" charset="0"/>
              </a:rPr>
              <a:t>R = 230 </a:t>
            </a:r>
          </a:p>
          <a:p>
            <a:pPr eaLnBrk="1" hangingPunct="1">
              <a:spcBef>
                <a:spcPct val="0"/>
              </a:spcBef>
              <a:buFontTx/>
              <a:buNone/>
            </a:pPr>
            <a:r>
              <a:rPr lang="en-US" altLang="en-US" sz="1800">
                <a:solidFill>
                  <a:schemeClr val="accent2"/>
                </a:solidFill>
                <a:latin typeface="Arial" panose="020B0604020202020204" pitchFamily="34" charset="0"/>
              </a:rPr>
              <a:t>T = 2.30 </a:t>
            </a:r>
          </a:p>
          <a:p>
            <a:pPr eaLnBrk="1" hangingPunct="1">
              <a:spcBef>
                <a:spcPct val="0"/>
              </a:spcBef>
              <a:buFontTx/>
              <a:buNone/>
            </a:pPr>
            <a:r>
              <a:rPr lang="en-US" altLang="en-US" sz="1800">
                <a:solidFill>
                  <a:schemeClr val="accent2"/>
                </a:solidFill>
                <a:latin typeface="Arial" panose="020B0604020202020204" pitchFamily="34" charset="0"/>
              </a:rPr>
              <a:t>r = 2.36</a:t>
            </a:r>
          </a:p>
          <a:p>
            <a:pPr eaLnBrk="1" hangingPunct="1">
              <a:spcBef>
                <a:spcPct val="0"/>
              </a:spcBef>
              <a:buFontTx/>
              <a:buNone/>
            </a:pPr>
            <a:endParaRPr lang="en-US" altLang="en-US" sz="1800">
              <a:solidFill>
                <a:schemeClr val="accent2"/>
              </a:solidFill>
              <a:latin typeface="Arial" panose="020B0604020202020204" pitchFamily="34" charset="0"/>
            </a:endParaRPr>
          </a:p>
          <a:p>
            <a:pPr eaLnBrk="1" hangingPunct="1">
              <a:spcBef>
                <a:spcPct val="0"/>
              </a:spcBef>
              <a:buFontTx/>
              <a:buNone/>
            </a:pPr>
            <a:r>
              <a:rPr lang="en-US" altLang="en-US" sz="1800">
                <a:solidFill>
                  <a:srgbClr val="FF0000"/>
                </a:solidFill>
                <a:latin typeface="Arial" panose="020B0604020202020204" pitchFamily="34" charset="0"/>
              </a:rPr>
              <a:t>Original r = 2.303</a:t>
            </a:r>
          </a:p>
        </p:txBody>
      </p:sp>
      <p:graphicFrame>
        <p:nvGraphicFramePr>
          <p:cNvPr id="83182" name="Group 238"/>
          <p:cNvGraphicFramePr>
            <a:graphicFrameLocks noGrp="1"/>
          </p:cNvGraphicFramePr>
          <p:nvPr/>
        </p:nvGraphicFramePr>
        <p:xfrm>
          <a:off x="685800" y="3352800"/>
          <a:ext cx="5083175" cy="2200278"/>
        </p:xfrm>
        <a:graphic>
          <a:graphicData uri="http://schemas.openxmlformats.org/drawingml/2006/table">
            <a:tbl>
              <a:tblPr/>
              <a:tblGrid>
                <a:gridCol w="1016000">
                  <a:extLst>
                    <a:ext uri="{9D8B030D-6E8A-4147-A177-3AD203B41FA5}">
                      <a16:colId xmlns:a16="http://schemas.microsoft.com/office/drawing/2014/main" val="20000"/>
                    </a:ext>
                  </a:extLst>
                </a:gridCol>
                <a:gridCol w="1017588">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7587">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lx</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xlxbx</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0.9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0.8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160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320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0.7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70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TextBox 1"/>
          <p:cNvSpPr txBox="1">
            <a:spLocks noChangeArrowheads="1"/>
          </p:cNvSpPr>
          <p:nvPr/>
        </p:nvSpPr>
        <p:spPr bwMode="auto">
          <a:xfrm>
            <a:off x="762000" y="533400"/>
            <a:ext cx="7848600" cy="3970318"/>
          </a:xfrm>
          <a:prstGeom prst="rect">
            <a:avLst/>
          </a:prstGeom>
          <a:noFill/>
          <a:ln w="9525">
            <a:noFill/>
            <a:miter lim="800000"/>
            <a:headEnd/>
            <a:tailEnd/>
          </a:ln>
        </p:spPr>
        <p:txBody>
          <a:bodyPr>
            <a:spAutoFit/>
          </a:bodyPr>
          <a:lstStyle/>
          <a:p>
            <a:pPr marL="171450" indent="-171450">
              <a:defRPr/>
            </a:pPr>
            <a:r>
              <a:rPr lang="en-US" b="1" dirty="0">
                <a:latin typeface="Calibri" pitchFamily="34" charset="0"/>
              </a:rPr>
              <a:t>III. Population Growth – change in size through time</a:t>
            </a:r>
            <a:endParaRPr lang="en-US" sz="1600" b="1" dirty="0">
              <a:latin typeface="Calibri" pitchFamily="34" charset="0"/>
            </a:endParaRPr>
          </a:p>
          <a:p>
            <a:pPr marL="171450" indent="-3175">
              <a:buFontTx/>
              <a:buAutoNum type="alphaUcPeriod"/>
              <a:defRPr/>
            </a:pPr>
            <a:r>
              <a:rPr lang="en-US" sz="1600" b="1" dirty="0">
                <a:solidFill>
                  <a:srgbClr val="FF0000"/>
                </a:solidFill>
                <a:latin typeface="Calibri" pitchFamily="34" charset="0"/>
              </a:rPr>
              <a:t> Calculating Growth Rates</a:t>
            </a:r>
          </a:p>
          <a:p>
            <a:pPr marL="171450" indent="-171450">
              <a:defRPr/>
            </a:pPr>
            <a:r>
              <a:rPr lang="en-US" sz="1600" b="1" dirty="0">
                <a:solidFill>
                  <a:srgbClr val="FF0000"/>
                </a:solidFill>
                <a:latin typeface="Calibri" pitchFamily="34" charset="0"/>
              </a:rPr>
              <a:t>	B. </a:t>
            </a:r>
            <a:r>
              <a:rPr lang="en-US" sz="1600" b="1" dirty="0" smtClean="0">
                <a:solidFill>
                  <a:srgbClr val="FF0000"/>
                </a:solidFill>
                <a:latin typeface="Calibri" pitchFamily="34" charset="0"/>
              </a:rPr>
              <a:t>Life </a:t>
            </a:r>
            <a:r>
              <a:rPr lang="en-US" sz="1600" b="1" dirty="0">
                <a:solidFill>
                  <a:srgbClr val="FF0000"/>
                </a:solidFill>
                <a:latin typeface="Calibri" pitchFamily="34" charset="0"/>
              </a:rPr>
              <a:t>History </a:t>
            </a:r>
            <a:r>
              <a:rPr lang="en-US" sz="1600" b="1" dirty="0" err="1">
                <a:solidFill>
                  <a:srgbClr val="FF0000"/>
                </a:solidFill>
                <a:latin typeface="Calibri" pitchFamily="34" charset="0"/>
              </a:rPr>
              <a:t>Redux</a:t>
            </a:r>
            <a:endParaRPr lang="en-US" sz="1600" b="1" dirty="0">
              <a:solidFill>
                <a:srgbClr val="FF0000"/>
              </a:solidFill>
              <a:latin typeface="Calibri" pitchFamily="34" charset="0"/>
            </a:endParaRPr>
          </a:p>
          <a:p>
            <a:pPr marL="171450" indent="-171450">
              <a:defRPr/>
            </a:pPr>
            <a:r>
              <a:rPr lang="en-US" sz="1600" b="1" dirty="0">
                <a:solidFill>
                  <a:srgbClr val="00B0F0"/>
                </a:solidFill>
                <a:latin typeface="Calibri" pitchFamily="34" charset="0"/>
              </a:rPr>
              <a:t>		 - increase fecundity, increase growth rate (obvious)</a:t>
            </a:r>
          </a:p>
          <a:p>
            <a:pPr marL="171450" indent="-171450">
              <a:defRPr/>
            </a:pPr>
            <a:r>
              <a:rPr lang="en-US" sz="1600" b="1" dirty="0">
                <a:solidFill>
                  <a:srgbClr val="00B0F0"/>
                </a:solidFill>
                <a:latin typeface="Calibri" pitchFamily="34" charset="0"/>
              </a:rPr>
              <a:t>		 - decrease generation time (reproduce earlier) – increase growth rate</a:t>
            </a:r>
          </a:p>
          <a:p>
            <a:pPr marL="171450" indent="-171450">
              <a:defRPr/>
            </a:pPr>
            <a:r>
              <a:rPr lang="en-US" sz="1600" b="1" dirty="0">
                <a:solidFill>
                  <a:srgbClr val="00B0F0"/>
                </a:solidFill>
                <a:latin typeface="Calibri" pitchFamily="34" charset="0"/>
              </a:rPr>
              <a:t>		 - increasing survivorship – DECREASE GROWTH RATE (lengthen T)</a:t>
            </a:r>
          </a:p>
          <a:p>
            <a:pPr marL="171450" indent="-171450">
              <a:defRPr/>
            </a:pPr>
            <a:r>
              <a:rPr lang="en-US" sz="1600" b="1" dirty="0">
                <a:solidFill>
                  <a:srgbClr val="00B0F0"/>
                </a:solidFill>
                <a:latin typeface="Calibri" pitchFamily="34" charset="0"/>
              </a:rPr>
              <a:t>		 - survivorship adaptive IF:</a:t>
            </a:r>
          </a:p>
          <a:p>
            <a:pPr marL="171450" indent="-171450">
              <a:defRPr/>
            </a:pPr>
            <a:r>
              <a:rPr lang="en-US" sz="1600" b="1" dirty="0">
                <a:solidFill>
                  <a:srgbClr val="00B0F0"/>
                </a:solidFill>
                <a:latin typeface="Calibri" pitchFamily="34" charset="0"/>
              </a:rPr>
              <a:t>			 </a:t>
            </a:r>
            <a:r>
              <a:rPr lang="en-US" sz="1600" b="1" dirty="0">
                <a:solidFill>
                  <a:srgbClr val="0070C0"/>
                </a:solidFill>
                <a:latin typeface="Calibri" pitchFamily="34" charset="0"/>
              </a:rPr>
              <a:t>- necessary to reproduce at all</a:t>
            </a:r>
          </a:p>
          <a:p>
            <a:pPr marL="171450" indent="-171450">
              <a:defRPr/>
            </a:pPr>
            <a:r>
              <a:rPr lang="en-US" sz="1600" b="1" dirty="0">
                <a:solidFill>
                  <a:srgbClr val="0070C0"/>
                </a:solidFill>
                <a:latin typeface="Calibri" pitchFamily="34" charset="0"/>
              </a:rPr>
              <a:t>			 - by storing E, reproduce disproportionately in the future</a:t>
            </a:r>
          </a:p>
          <a:p>
            <a:pPr marL="171450" indent="-171450">
              <a:defRPr/>
            </a:pPr>
            <a:r>
              <a:rPr lang="en-US" sz="1600" b="1" dirty="0">
                <a:solidFill>
                  <a:srgbClr val="FF0000"/>
                </a:solidFill>
                <a:latin typeface="Calibri" pitchFamily="34" charset="0"/>
              </a:rPr>
              <a:t>		</a:t>
            </a:r>
          </a:p>
          <a:p>
            <a:pPr marL="171450" indent="-171450">
              <a:defRPr/>
            </a:pPr>
            <a:endParaRPr lang="en-US" b="1" dirty="0">
              <a:latin typeface="Calibri" pitchFamily="34" charset="0"/>
            </a:endParaRPr>
          </a:p>
          <a:p>
            <a:pPr marL="171450" indent="-171450">
              <a:defRPr/>
            </a:pPr>
            <a:endParaRPr lang="en-US" b="1" dirty="0">
              <a:latin typeface="Calibri" pitchFamily="34" charset="0"/>
            </a:endParaRPr>
          </a:p>
          <a:p>
            <a:pPr marL="171450" indent="-171450">
              <a:defRPr/>
            </a:pPr>
            <a:endParaRPr lang="en-US" b="1" dirty="0">
              <a:latin typeface="Calibri" pitchFamily="34" charset="0"/>
            </a:endParaRPr>
          </a:p>
          <a:p>
            <a:pPr marL="171450" indent="-171450">
              <a:defRPr/>
            </a:pPr>
            <a:endParaRPr lang="en-US" b="1" dirty="0">
              <a:solidFill>
                <a:srgbClr val="FF0000"/>
              </a:solidFill>
              <a:latin typeface="Calibri" pitchFamily="34" charset="0"/>
            </a:endParaRPr>
          </a:p>
          <a:p>
            <a:pPr marL="171450" indent="-171450">
              <a:defRPr/>
            </a:pPr>
            <a:endParaRPr lang="en-US" b="1" dirty="0">
              <a:solidFill>
                <a:srgbClr val="FF0000"/>
              </a:solidFill>
              <a:latin typeface="Calibri" pitchFamily="34" charset="0"/>
            </a:endParaRPr>
          </a:p>
        </p:txBody>
      </p:sp>
    </p:spTree>
    <p:extLst>
      <p:ext uri="{BB962C8B-B14F-4D97-AF65-F5344CB8AC3E}">
        <p14:creationId xmlns:p14="http://schemas.microsoft.com/office/powerpoint/2010/main" val="8840266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29860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buFontTx/>
              <a:buAutoNum type="alphaUcPeriod" startAt="2"/>
              <a:defRPr/>
            </a:pPr>
            <a:r>
              <a:rPr lang="en-US" sz="2400" b="1" dirty="0">
                <a:solidFill>
                  <a:srgbClr val="FF0000"/>
                </a:solidFill>
                <a:latin typeface="+mn-lt"/>
              </a:rPr>
              <a:t>Timing</a:t>
            </a:r>
          </a:p>
          <a:p>
            <a:pPr marL="457200" indent="-457200" fontAlgn="auto">
              <a:spcBef>
                <a:spcPts val="0"/>
              </a:spcBef>
              <a:spcAft>
                <a:spcPts val="0"/>
              </a:spcAft>
              <a:defRPr/>
            </a:pPr>
            <a:r>
              <a:rPr lang="en-US" sz="2000" b="1" dirty="0">
                <a:solidFill>
                  <a:srgbClr val="00B0F0"/>
                </a:solidFill>
                <a:latin typeface="+mn-lt"/>
              </a:rPr>
              <a:t>1. First Age of Reproduction</a:t>
            </a:r>
          </a:p>
          <a:p>
            <a:pPr marL="457200" indent="-457200" fontAlgn="auto">
              <a:spcBef>
                <a:spcPts val="0"/>
              </a:spcBef>
              <a:spcAft>
                <a:spcPts val="0"/>
              </a:spcAft>
              <a:defRPr/>
            </a:pPr>
            <a:r>
              <a:rPr lang="en-US" sz="2000" b="1" dirty="0">
                <a:solidFill>
                  <a:srgbClr val="00B0F0"/>
                </a:solidFill>
                <a:latin typeface="+mn-lt"/>
              </a:rPr>
              <a:t>2. Parity: How Often to Reproduce</a:t>
            </a:r>
          </a:p>
          <a:p>
            <a:pPr marL="457200" indent="-457200" fontAlgn="auto">
              <a:spcBef>
                <a:spcPts val="0"/>
              </a:spcBef>
              <a:spcAft>
                <a:spcPts val="0"/>
              </a:spcAft>
              <a:defRPr/>
            </a:pPr>
            <a:r>
              <a:rPr lang="en-US" sz="2000" b="1" dirty="0">
                <a:solidFill>
                  <a:srgbClr val="0070C0"/>
                </a:solidFill>
                <a:latin typeface="+mn-lt"/>
              </a:rPr>
              <a:t> - </a:t>
            </a:r>
            <a:r>
              <a:rPr lang="en-US" sz="2000" b="1" dirty="0" err="1">
                <a:solidFill>
                  <a:srgbClr val="0070C0"/>
                </a:solidFill>
                <a:latin typeface="+mn-lt"/>
              </a:rPr>
              <a:t>Semelparous</a:t>
            </a:r>
            <a:r>
              <a:rPr lang="en-US" sz="2000" b="1" dirty="0">
                <a:solidFill>
                  <a:srgbClr val="0070C0"/>
                </a:solidFill>
                <a:latin typeface="+mn-lt"/>
              </a:rPr>
              <a:t> vs. </a:t>
            </a:r>
            <a:r>
              <a:rPr lang="en-US" sz="2000" b="1" dirty="0" err="1">
                <a:solidFill>
                  <a:srgbClr val="0070C0"/>
                </a:solidFill>
                <a:latin typeface="+mn-lt"/>
              </a:rPr>
              <a:t>iteroparous</a:t>
            </a:r>
            <a:endParaRPr lang="en-US" sz="2000" b="1" dirty="0">
              <a:solidFill>
                <a:srgbClr val="0070C0"/>
              </a:solidFill>
              <a:latin typeface="+mn-lt"/>
            </a:endParaRPr>
          </a:p>
          <a:p>
            <a:pPr marL="457200" indent="-457200" fontAlgn="auto">
              <a:spcBef>
                <a:spcPts val="0"/>
              </a:spcBef>
              <a:spcAft>
                <a:spcPts val="0"/>
              </a:spcAft>
              <a:defRPr/>
            </a:pPr>
            <a:endParaRPr lang="en-US" sz="2000" b="1" dirty="0">
              <a:solidFill>
                <a:srgbClr val="00B0F0"/>
              </a:solidFill>
              <a:latin typeface="+mn-lt"/>
            </a:endParaRPr>
          </a:p>
          <a:p>
            <a:pPr fontAlgn="auto">
              <a:spcBef>
                <a:spcPct val="50000"/>
              </a:spcBef>
              <a:spcAft>
                <a:spcPts val="0"/>
              </a:spcAft>
              <a:defRPr/>
            </a:pPr>
            <a:r>
              <a:rPr lang="en-US" sz="2400" b="1" dirty="0">
                <a:solidFill>
                  <a:srgbClr val="FF0000"/>
                </a:solidFill>
                <a:latin typeface="+mn-lt"/>
              </a:rPr>
              <a:t>	</a:t>
            </a:r>
          </a:p>
        </p:txBody>
      </p:sp>
      <p:pic>
        <p:nvPicPr>
          <p:cNvPr id="15363" name="Picture 4" descr="figure_07_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3850"/>
            <a:ext cx="4541838"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figure_07_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38592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p:cNvSpPr txBox="1">
            <a:spLocks noChangeArrowheads="1"/>
          </p:cNvSpPr>
          <p:nvPr/>
        </p:nvSpPr>
        <p:spPr bwMode="auto">
          <a:xfrm>
            <a:off x="381000" y="5791200"/>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Semelparity = once</a:t>
            </a:r>
          </a:p>
          <a:p>
            <a:pPr eaLnBrk="1" hangingPunct="1">
              <a:spcBef>
                <a:spcPct val="0"/>
              </a:spcBef>
              <a:buFontTx/>
              <a:buNone/>
            </a:pPr>
            <a:r>
              <a:rPr lang="en-US" altLang="en-US" sz="1800">
                <a:latin typeface="Arial" panose="020B0604020202020204" pitchFamily="34" charset="0"/>
              </a:rPr>
              <a:t>Iteroparity = iterative… many</a:t>
            </a:r>
          </a:p>
        </p:txBody>
      </p:sp>
    </p:spTree>
    <p:extLst>
      <p:ext uri="{BB962C8B-B14F-4D97-AF65-F5344CB8AC3E}">
        <p14:creationId xmlns:p14="http://schemas.microsoft.com/office/powerpoint/2010/main" val="18784112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2986088"/>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IV.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buFontTx/>
              <a:buAutoNum type="alphaUcPeriod" startAt="2"/>
              <a:defRPr/>
            </a:pPr>
            <a:r>
              <a:rPr lang="en-US" sz="2400" b="1" dirty="0">
                <a:solidFill>
                  <a:srgbClr val="FF0000"/>
                </a:solidFill>
                <a:latin typeface="+mn-lt"/>
              </a:rPr>
              <a:t>Timing</a:t>
            </a:r>
          </a:p>
          <a:p>
            <a:pPr marL="457200" indent="-457200" fontAlgn="auto">
              <a:spcBef>
                <a:spcPts val="0"/>
              </a:spcBef>
              <a:spcAft>
                <a:spcPts val="0"/>
              </a:spcAft>
              <a:defRPr/>
            </a:pPr>
            <a:r>
              <a:rPr lang="en-US" sz="2000" b="1" dirty="0">
                <a:solidFill>
                  <a:srgbClr val="00B0F0"/>
                </a:solidFill>
                <a:latin typeface="+mn-lt"/>
              </a:rPr>
              <a:t>1. First Age of Reproduction</a:t>
            </a:r>
          </a:p>
          <a:p>
            <a:pPr marL="457200" indent="-457200" fontAlgn="auto">
              <a:spcBef>
                <a:spcPts val="0"/>
              </a:spcBef>
              <a:spcAft>
                <a:spcPts val="0"/>
              </a:spcAft>
              <a:defRPr/>
            </a:pPr>
            <a:r>
              <a:rPr lang="en-US" sz="2000" b="1" dirty="0">
                <a:solidFill>
                  <a:srgbClr val="00B0F0"/>
                </a:solidFill>
                <a:latin typeface="+mn-lt"/>
              </a:rPr>
              <a:t>2. Parity: How Often to Reproduce</a:t>
            </a:r>
          </a:p>
          <a:p>
            <a:pPr marL="457200" indent="-457200" fontAlgn="auto">
              <a:spcBef>
                <a:spcPts val="0"/>
              </a:spcBef>
              <a:spcAft>
                <a:spcPts val="0"/>
              </a:spcAft>
              <a:defRPr/>
            </a:pPr>
            <a:r>
              <a:rPr lang="en-US" sz="2000" b="1" dirty="0">
                <a:solidFill>
                  <a:srgbClr val="0070C0"/>
                </a:solidFill>
                <a:latin typeface="+mn-lt"/>
              </a:rPr>
              <a:t> - </a:t>
            </a:r>
            <a:r>
              <a:rPr lang="en-US" sz="2000" b="1" dirty="0" err="1">
                <a:solidFill>
                  <a:srgbClr val="0070C0"/>
                </a:solidFill>
                <a:latin typeface="+mn-lt"/>
              </a:rPr>
              <a:t>Semelparous</a:t>
            </a:r>
            <a:r>
              <a:rPr lang="en-US" sz="2000" b="1" dirty="0">
                <a:solidFill>
                  <a:srgbClr val="0070C0"/>
                </a:solidFill>
                <a:latin typeface="+mn-lt"/>
              </a:rPr>
              <a:t> vs. </a:t>
            </a:r>
            <a:r>
              <a:rPr lang="en-US" sz="2000" b="1" dirty="0" err="1">
                <a:solidFill>
                  <a:srgbClr val="0070C0"/>
                </a:solidFill>
                <a:latin typeface="+mn-lt"/>
              </a:rPr>
              <a:t>iteroparous</a:t>
            </a:r>
            <a:endParaRPr lang="en-US" sz="2000" b="1" dirty="0">
              <a:solidFill>
                <a:srgbClr val="0070C0"/>
              </a:solidFill>
              <a:latin typeface="+mn-lt"/>
            </a:endParaRPr>
          </a:p>
          <a:p>
            <a:pPr marL="457200" indent="-457200" fontAlgn="auto">
              <a:spcBef>
                <a:spcPts val="0"/>
              </a:spcBef>
              <a:spcAft>
                <a:spcPts val="0"/>
              </a:spcAft>
              <a:defRPr/>
            </a:pPr>
            <a:endParaRPr lang="en-US" sz="2000" b="1" dirty="0">
              <a:solidFill>
                <a:srgbClr val="00B0F0"/>
              </a:solidFill>
              <a:latin typeface="+mn-lt"/>
            </a:endParaRPr>
          </a:p>
          <a:p>
            <a:pPr fontAlgn="auto">
              <a:spcBef>
                <a:spcPct val="50000"/>
              </a:spcBef>
              <a:spcAft>
                <a:spcPts val="0"/>
              </a:spcAft>
              <a:defRPr/>
            </a:pPr>
            <a:r>
              <a:rPr lang="en-US" sz="2400" b="1" dirty="0">
                <a:solidFill>
                  <a:srgbClr val="FF0000"/>
                </a:solidFill>
                <a:latin typeface="+mn-lt"/>
              </a:rPr>
              <a:t>	</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7391400"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06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315200" cy="5570538"/>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marL="400050" indent="-400050" eaLnBrk="1" fontAlgn="auto" hangingPunct="1">
              <a:spcBef>
                <a:spcPts val="0"/>
              </a:spcBef>
              <a:spcAft>
                <a:spcPts val="0"/>
              </a:spcAft>
              <a:defRPr/>
            </a:pPr>
            <a:r>
              <a:rPr lang="en-US" b="1" dirty="0">
                <a:solidFill>
                  <a:srgbClr val="00B0F0"/>
                </a:solidFill>
                <a:latin typeface="+mn-lt"/>
              </a:rPr>
              <a:t>	2. Density and Viscosity</a:t>
            </a:r>
          </a:p>
          <a:p>
            <a:pPr marL="400050" indent="-400050" eaLnBrk="1" fontAlgn="auto" hangingPunct="1">
              <a:spcBef>
                <a:spcPts val="0"/>
              </a:spcBef>
              <a:spcAft>
                <a:spcPts val="0"/>
              </a:spcAft>
              <a:defRPr/>
            </a:pPr>
            <a:r>
              <a:rPr lang="en-US" b="1" dirty="0">
                <a:solidFill>
                  <a:srgbClr val="00B0F0"/>
                </a:solidFill>
                <a:latin typeface="+mn-lt"/>
              </a:rPr>
              <a:t>	3. Universal Solvent</a:t>
            </a:r>
          </a:p>
          <a:p>
            <a:pPr marL="400050" indent="-400050" eaLnBrk="1" fontAlgn="auto" hangingPunct="1">
              <a:spcBef>
                <a:spcPts val="0"/>
              </a:spcBef>
              <a:spcAft>
                <a:spcPts val="0"/>
              </a:spcAft>
              <a:defRPr/>
            </a:pPr>
            <a:r>
              <a:rPr lang="en-US" b="1" dirty="0">
                <a:solidFill>
                  <a:srgbClr val="00B0F0"/>
                </a:solidFill>
                <a:latin typeface="+mn-lt"/>
              </a:rPr>
              <a:t>	4. Water Dissociates</a:t>
            </a:r>
          </a:p>
          <a:p>
            <a:pPr marL="400050" indent="-400050" eaLnBrk="1" fontAlgn="auto" hangingPunct="1">
              <a:spcBef>
                <a:spcPts val="0"/>
              </a:spcBef>
              <a:spcAft>
                <a:spcPts val="0"/>
              </a:spcAft>
              <a:defRPr/>
            </a:pPr>
            <a:endParaRPr lang="en-US" b="1" dirty="0">
              <a:solidFill>
                <a:srgbClr val="00B0F0"/>
              </a:solidFill>
              <a:latin typeface="+mn-lt"/>
            </a:endParaRPr>
          </a:p>
          <a:p>
            <a:pPr marL="400050" indent="-400050" eaLnBrk="1" fontAlgn="auto" hangingPunct="1">
              <a:spcBef>
                <a:spcPts val="0"/>
              </a:spcBef>
              <a:spcAft>
                <a:spcPts val="0"/>
              </a:spcAft>
              <a:defRPr/>
            </a:pPr>
            <a:endParaRPr lang="en-US" b="1" dirty="0">
              <a:solidFill>
                <a:srgbClr val="00B0F0"/>
              </a:solidFill>
              <a:latin typeface="+mn-lt"/>
            </a:endParaRPr>
          </a:p>
          <a:p>
            <a:pPr marL="400050" indent="-400050" eaLnBrk="1" fontAlgn="auto" hangingPunct="1">
              <a:spcBef>
                <a:spcPts val="0"/>
              </a:spcBef>
              <a:spcAft>
                <a:spcPts val="0"/>
              </a:spcAft>
              <a:defRPr/>
            </a:pPr>
            <a:endParaRPr lang="en-US" b="1" dirty="0">
              <a:solidFill>
                <a:srgbClr val="00B0F0"/>
              </a:solidFill>
              <a:latin typeface="+mn-lt"/>
            </a:endParaRPr>
          </a:p>
          <a:p>
            <a:pPr marL="400050" indent="-400050" eaLnBrk="1" fontAlgn="auto" hangingPunct="1">
              <a:spcBef>
                <a:spcPts val="0"/>
              </a:spcBef>
              <a:spcAft>
                <a:spcPts val="0"/>
              </a:spcAft>
              <a:defRPr/>
            </a:pPr>
            <a:endParaRPr lang="en-US" b="1" dirty="0">
              <a:solidFill>
                <a:srgbClr val="00B0F0"/>
              </a:solidFill>
              <a:latin typeface="+mn-lt"/>
            </a:endParaRPr>
          </a:p>
          <a:p>
            <a:pPr marL="400050" indent="-400050" eaLnBrk="1" fontAlgn="auto" hangingPunct="1">
              <a:spcBef>
                <a:spcPts val="0"/>
              </a:spcBef>
              <a:spcAft>
                <a:spcPts val="0"/>
              </a:spcAft>
              <a:defRPr/>
            </a:pPr>
            <a:endParaRPr lang="en-US" b="1" dirty="0">
              <a:solidFill>
                <a:srgbClr val="00B0F0"/>
              </a:solidFill>
              <a:latin typeface="+mn-lt"/>
            </a:endParaRPr>
          </a:p>
          <a:p>
            <a:pPr marL="400050" indent="-400050" eaLnBrk="1" fontAlgn="auto" hangingPunct="1">
              <a:spcBef>
                <a:spcPts val="0"/>
              </a:spcBef>
              <a:spcAft>
                <a:spcPts val="0"/>
              </a:spcAft>
              <a:defRPr/>
            </a:pPr>
            <a:endParaRPr lang="en-US" b="1" dirty="0">
              <a:solidFill>
                <a:srgbClr val="00B0F0"/>
              </a:solidFill>
              <a:latin typeface="+mn-lt"/>
            </a:endParaRPr>
          </a:p>
          <a:p>
            <a:pPr marL="400050" indent="-400050" eaLnBrk="1" fontAlgn="auto" hangingPunct="1">
              <a:spcBef>
                <a:spcPts val="0"/>
              </a:spcBef>
              <a:spcAft>
                <a:spcPts val="0"/>
              </a:spcAft>
              <a:defRPr/>
            </a:pPr>
            <a:endParaRPr lang="en-US" b="1" dirty="0">
              <a:solidFill>
                <a:srgbClr val="00B0F0"/>
              </a:solidFill>
              <a:latin typeface="+mn-lt"/>
            </a:endParaRPr>
          </a:p>
          <a:p>
            <a:pPr marL="400050" indent="-400050" eaLnBrk="1" fontAlgn="auto" hangingPunct="1">
              <a:spcBef>
                <a:spcPts val="0"/>
              </a:spcBef>
              <a:spcAft>
                <a:spcPts val="0"/>
              </a:spcAft>
              <a:defRPr/>
            </a:pPr>
            <a:endParaRPr lang="en-US" b="1" dirty="0">
              <a:solidFill>
                <a:srgbClr val="00B0F0"/>
              </a:solidFill>
              <a:latin typeface="+mn-lt"/>
            </a:endParaRPr>
          </a:p>
          <a:p>
            <a:pPr marL="400050" indent="-400050" eaLnBrk="1" fontAlgn="auto" hangingPunct="1">
              <a:spcBef>
                <a:spcPts val="0"/>
              </a:spcBef>
              <a:spcAft>
                <a:spcPts val="0"/>
              </a:spcAft>
              <a:defRPr/>
            </a:pPr>
            <a:endParaRPr lang="en-US" b="1" dirty="0">
              <a:solidFill>
                <a:srgbClr val="00B0F0"/>
              </a:solidFill>
              <a:latin typeface="+mn-lt"/>
            </a:endParaRPr>
          </a:p>
          <a:p>
            <a:pPr marL="400050" indent="-400050" eaLnBrk="1" fontAlgn="auto" hangingPunct="1">
              <a:spcBef>
                <a:spcPts val="0"/>
              </a:spcBef>
              <a:spcAft>
                <a:spcPts val="0"/>
              </a:spcAft>
              <a:defRPr/>
            </a:pPr>
            <a:r>
              <a:rPr lang="en-US" b="1" dirty="0">
                <a:solidFill>
                  <a:srgbClr val="00B0F0"/>
                </a:solidFill>
                <a:latin typeface="+mn-lt"/>
              </a:rPr>
              <a:t>Feldspar minerals:</a:t>
            </a:r>
          </a:p>
          <a:p>
            <a:pPr marL="400050" indent="-400050" eaLnBrk="1" fontAlgn="auto" hangingPunct="1">
              <a:spcBef>
                <a:spcPts val="0"/>
              </a:spcBef>
              <a:spcAft>
                <a:spcPts val="0"/>
              </a:spcAft>
              <a:defRPr/>
            </a:pPr>
            <a:r>
              <a:rPr lang="en-US" sz="1400" dirty="0">
                <a:latin typeface="Arial" charset="0"/>
                <a:hlinkClick r:id="rId2" action="ppaction://hlinkfile" tooltip="Potassium"/>
              </a:rPr>
              <a:t>K</a:t>
            </a:r>
            <a:r>
              <a:rPr lang="en-US" sz="1400" dirty="0">
                <a:latin typeface="Arial" charset="0"/>
                <a:hlinkClick r:id="rId3" action="ppaction://hlinkfile" tooltip="Aluminium"/>
              </a:rPr>
              <a:t>Al</a:t>
            </a:r>
            <a:r>
              <a:rPr lang="en-US" sz="1400" dirty="0">
                <a:latin typeface="Arial" charset="0"/>
                <a:hlinkClick r:id="rId4" action="ppaction://hlinkfile" tooltip="Silicon"/>
              </a:rPr>
              <a:t>Si</a:t>
            </a:r>
            <a:r>
              <a:rPr lang="en-US" sz="1400" baseline="-25000" dirty="0">
                <a:latin typeface="Arial" charset="0"/>
              </a:rPr>
              <a:t>3</a:t>
            </a:r>
            <a:r>
              <a:rPr lang="en-US" sz="1400" dirty="0">
                <a:latin typeface="Arial" charset="0"/>
                <a:hlinkClick r:id="rId5" action="ppaction://hlinkfile" tooltip="Oxygen"/>
              </a:rPr>
              <a:t>O</a:t>
            </a:r>
            <a:r>
              <a:rPr lang="en-US" sz="1400" baseline="-25000" dirty="0">
                <a:latin typeface="Arial" charset="0"/>
              </a:rPr>
              <a:t>8</a:t>
            </a:r>
            <a:r>
              <a:rPr lang="en-US" sz="1400" dirty="0">
                <a:latin typeface="Arial" charset="0"/>
              </a:rPr>
              <a:t> - </a:t>
            </a:r>
            <a:r>
              <a:rPr lang="en-US" sz="1400" dirty="0">
                <a:latin typeface="Arial" charset="0"/>
                <a:hlinkClick r:id="rId6" action="ppaction://hlinkfile" tooltip="Sodium"/>
              </a:rPr>
              <a:t>Na</a:t>
            </a:r>
            <a:r>
              <a:rPr lang="en-US" sz="1400" dirty="0">
                <a:latin typeface="Arial" charset="0"/>
                <a:hlinkClick r:id="rId3" action="ppaction://hlinkfile" tooltip="Aluminium"/>
              </a:rPr>
              <a:t>Al</a:t>
            </a:r>
            <a:r>
              <a:rPr lang="en-US" sz="1400" dirty="0">
                <a:latin typeface="Arial" charset="0"/>
                <a:hlinkClick r:id="rId4" action="ppaction://hlinkfile" tooltip="Silicon"/>
              </a:rPr>
              <a:t>Si</a:t>
            </a:r>
            <a:r>
              <a:rPr lang="en-US" sz="1400" baseline="-25000" dirty="0">
                <a:latin typeface="Arial" charset="0"/>
              </a:rPr>
              <a:t>3</a:t>
            </a:r>
            <a:r>
              <a:rPr lang="en-US" sz="1400" dirty="0">
                <a:latin typeface="Arial" charset="0"/>
                <a:hlinkClick r:id="rId5" action="ppaction://hlinkfile" tooltip="Oxygen"/>
              </a:rPr>
              <a:t>O</a:t>
            </a:r>
            <a:r>
              <a:rPr lang="en-US" sz="1400" baseline="-25000" dirty="0">
                <a:latin typeface="Arial" charset="0"/>
              </a:rPr>
              <a:t>8</a:t>
            </a:r>
            <a:r>
              <a:rPr lang="en-US" sz="1400" dirty="0">
                <a:latin typeface="Arial" charset="0"/>
              </a:rPr>
              <a:t> - </a:t>
            </a:r>
            <a:r>
              <a:rPr lang="en-US" sz="1400" dirty="0">
                <a:latin typeface="Arial" charset="0"/>
                <a:hlinkClick r:id="rId7" action="ppaction://hlinkfile" tooltip="Calcium"/>
              </a:rPr>
              <a:t>Ca</a:t>
            </a:r>
            <a:r>
              <a:rPr lang="en-US" sz="1400" dirty="0">
                <a:latin typeface="Arial" charset="0"/>
                <a:hlinkClick r:id="rId3" action="ppaction://hlinkfile" tooltip="Aluminium"/>
              </a:rPr>
              <a:t>Al</a:t>
            </a:r>
            <a:r>
              <a:rPr lang="en-US" sz="1400" baseline="-25000" dirty="0">
                <a:latin typeface="Arial" charset="0"/>
              </a:rPr>
              <a:t>2</a:t>
            </a:r>
            <a:r>
              <a:rPr lang="en-US" sz="1400" dirty="0">
                <a:latin typeface="Arial" charset="0"/>
                <a:hlinkClick r:id="rId4" action="ppaction://hlinkfile" tooltip="Silicon"/>
              </a:rPr>
              <a:t>Si</a:t>
            </a:r>
            <a:r>
              <a:rPr lang="en-US" sz="1400" baseline="-25000" dirty="0">
                <a:latin typeface="Arial" charset="0"/>
              </a:rPr>
              <a:t>2</a:t>
            </a:r>
            <a:r>
              <a:rPr lang="en-US" sz="1400" dirty="0">
                <a:latin typeface="Arial" charset="0"/>
                <a:hlinkClick r:id="rId5" action="ppaction://hlinkfile" tooltip="Oxygen"/>
              </a:rPr>
              <a:t>O</a:t>
            </a:r>
            <a:r>
              <a:rPr lang="en-US" sz="1400" baseline="-25000" dirty="0">
                <a:latin typeface="Arial" charset="0"/>
              </a:rPr>
              <a:t>8</a:t>
            </a:r>
            <a:endParaRPr lang="en-US" sz="1400" b="1" dirty="0">
              <a:solidFill>
                <a:srgbClr val="00B0F0"/>
              </a:solidFill>
              <a:latin typeface="+mn-lt"/>
            </a:endParaRPr>
          </a:p>
          <a:p>
            <a:pPr eaLnBrk="1" fontAlgn="auto" hangingPunct="1">
              <a:spcBef>
                <a:spcPts val="0"/>
              </a:spcBef>
              <a:spcAft>
                <a:spcPts val="0"/>
              </a:spcAft>
              <a:defRPr/>
            </a:pPr>
            <a:r>
              <a:rPr lang="en-US" dirty="0">
                <a:latin typeface="+mn-lt"/>
              </a:rPr>
              <a:t>(60% of the Earth’s crust)</a:t>
            </a:r>
          </a:p>
        </p:txBody>
      </p:sp>
      <p:pic>
        <p:nvPicPr>
          <p:cNvPr id="9219" name="Picture 2" descr="C:\Documents and Settings\wworthen\My Documents\My Pictures\Courses\ecology\New Folder\chapter2\ch02\figure_02_0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1295400"/>
            <a:ext cx="435451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2"/>
          <p:cNvSpPr txBox="1">
            <a:spLocks noChangeArrowheads="1"/>
          </p:cNvSpPr>
          <p:nvPr/>
        </p:nvSpPr>
        <p:spPr bwMode="auto">
          <a:xfrm>
            <a:off x="685800" y="2928938"/>
            <a:ext cx="297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Freeing H+ is solution, which can displace other cations bound minerals; this is chemical weathering, and it makes these cations available for bio-uptake (K</a:t>
            </a:r>
            <a:r>
              <a:rPr lang="en-US" altLang="en-US" sz="1800" baseline="30000">
                <a:latin typeface="Arial" panose="020B0604020202020204" pitchFamily="34" charset="0"/>
              </a:rPr>
              <a:t>+</a:t>
            </a:r>
            <a:r>
              <a:rPr lang="en-US" altLang="en-US" sz="1800">
                <a:latin typeface="Arial" panose="020B0604020202020204" pitchFamily="34" charset="0"/>
              </a:rPr>
              <a:t>, Al</a:t>
            </a:r>
            <a:r>
              <a:rPr lang="en-US" altLang="en-US" sz="1800" baseline="30000">
                <a:latin typeface="Arial" panose="020B0604020202020204" pitchFamily="34" charset="0"/>
              </a:rPr>
              <a:t>+</a:t>
            </a:r>
            <a:r>
              <a:rPr lang="en-US" altLang="en-US" sz="1800">
                <a:latin typeface="Arial" panose="020B0604020202020204" pitchFamily="34" charset="0"/>
              </a:rPr>
              <a:t>, Na</a:t>
            </a:r>
            <a:r>
              <a:rPr lang="en-US" altLang="en-US" sz="1800" baseline="30000">
                <a:latin typeface="Arial" panose="020B0604020202020204" pitchFamily="34" charset="0"/>
              </a:rPr>
              <a:t>+</a:t>
            </a:r>
            <a:r>
              <a:rPr lang="en-US" altLang="en-US" sz="1800">
                <a:latin typeface="Arial" panose="020B0604020202020204" pitchFamily="34" charset="0"/>
              </a:rPr>
              <a:t>, Ca</a:t>
            </a:r>
            <a:r>
              <a:rPr lang="en-US" altLang="en-US" sz="1800" baseline="30000">
                <a:latin typeface="Arial" panose="020B0604020202020204" pitchFamily="34" charset="0"/>
              </a:rPr>
              <a:t>+</a:t>
            </a:r>
            <a:r>
              <a:rPr lang="en-US" altLang="en-US" sz="1800">
                <a:latin typeface="Arial" panose="020B0604020202020204" pitchFamily="34" charset="0"/>
              </a:rPr>
              <a: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3292475"/>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III.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buFontTx/>
              <a:buAutoNum type="alphaUcPeriod" startAt="2"/>
              <a:defRPr/>
            </a:pPr>
            <a:r>
              <a:rPr lang="en-US" sz="2400" b="1" dirty="0">
                <a:solidFill>
                  <a:srgbClr val="FF0000"/>
                </a:solidFill>
                <a:latin typeface="+mn-lt"/>
              </a:rPr>
              <a:t>Timing</a:t>
            </a:r>
          </a:p>
          <a:p>
            <a:pPr marL="457200" indent="-457200" fontAlgn="auto">
              <a:spcBef>
                <a:spcPts val="0"/>
              </a:spcBef>
              <a:spcAft>
                <a:spcPts val="0"/>
              </a:spcAft>
              <a:defRPr/>
            </a:pPr>
            <a:r>
              <a:rPr lang="en-US" sz="2000" b="1" dirty="0">
                <a:solidFill>
                  <a:srgbClr val="00B0F0"/>
                </a:solidFill>
                <a:latin typeface="+mn-lt"/>
              </a:rPr>
              <a:t>1. First Age of Reproduction</a:t>
            </a:r>
          </a:p>
          <a:p>
            <a:pPr marL="457200" indent="-457200" fontAlgn="auto">
              <a:spcBef>
                <a:spcPts val="0"/>
              </a:spcBef>
              <a:spcAft>
                <a:spcPts val="0"/>
              </a:spcAft>
              <a:defRPr/>
            </a:pPr>
            <a:r>
              <a:rPr lang="en-US" sz="2000" b="1" dirty="0">
                <a:solidFill>
                  <a:srgbClr val="00B0F0"/>
                </a:solidFill>
                <a:latin typeface="+mn-lt"/>
              </a:rPr>
              <a:t>2. Parity: How Often to Reproduce</a:t>
            </a:r>
          </a:p>
          <a:p>
            <a:pPr marL="457200" indent="-457200" fontAlgn="auto">
              <a:spcBef>
                <a:spcPts val="0"/>
              </a:spcBef>
              <a:spcAft>
                <a:spcPts val="0"/>
              </a:spcAft>
              <a:defRPr/>
            </a:pPr>
            <a:r>
              <a:rPr lang="en-US" sz="2000" b="1" dirty="0">
                <a:solidFill>
                  <a:srgbClr val="0070C0"/>
                </a:solidFill>
                <a:latin typeface="+mn-lt"/>
              </a:rPr>
              <a:t>3. Senescence</a:t>
            </a:r>
          </a:p>
          <a:p>
            <a:pPr marL="457200" indent="-457200" fontAlgn="auto">
              <a:spcBef>
                <a:spcPts val="0"/>
              </a:spcBef>
              <a:spcAft>
                <a:spcPts val="0"/>
              </a:spcAft>
              <a:defRPr/>
            </a:pPr>
            <a:endParaRPr lang="en-US" sz="2000" b="1" dirty="0">
              <a:solidFill>
                <a:srgbClr val="0070C0"/>
              </a:solidFill>
              <a:latin typeface="+mn-lt"/>
            </a:endParaRPr>
          </a:p>
          <a:p>
            <a:pPr marL="457200" indent="-457200" fontAlgn="auto">
              <a:spcBef>
                <a:spcPts val="0"/>
              </a:spcBef>
              <a:spcAft>
                <a:spcPts val="0"/>
              </a:spcAft>
              <a:defRPr/>
            </a:pPr>
            <a:endParaRPr lang="en-US" sz="2000" b="1" dirty="0">
              <a:solidFill>
                <a:srgbClr val="00B0F0"/>
              </a:solidFill>
              <a:latin typeface="+mn-lt"/>
            </a:endParaRPr>
          </a:p>
          <a:p>
            <a:pPr fontAlgn="auto">
              <a:spcBef>
                <a:spcPct val="50000"/>
              </a:spcBef>
              <a:spcAft>
                <a:spcPts val="0"/>
              </a:spcAft>
              <a:defRPr/>
            </a:pPr>
            <a:r>
              <a:rPr lang="en-US" sz="2400" b="1" dirty="0">
                <a:solidFill>
                  <a:srgbClr val="FF0000"/>
                </a:solidFill>
                <a:latin typeface="+mn-lt"/>
              </a:rPr>
              <a:t>	</a:t>
            </a:r>
          </a:p>
        </p:txBody>
      </p:sp>
      <p:pic>
        <p:nvPicPr>
          <p:cNvPr id="17411" name="Picture 7" descr="nature02367-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4800"/>
            <a:ext cx="3840163"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p:cNvSpPr txBox="1">
            <a:spLocks noChangeArrowheads="1"/>
          </p:cNvSpPr>
          <p:nvPr/>
        </p:nvSpPr>
        <p:spPr bwMode="auto">
          <a:xfrm>
            <a:off x="381000" y="2706688"/>
            <a:ext cx="3657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Why do human have a long post-reproductive period?</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‘grandmother effect’</a:t>
            </a:r>
          </a:p>
          <a:p>
            <a:pPr eaLnBrk="1" hangingPunct="1">
              <a:spcBef>
                <a:spcPct val="0"/>
              </a:spcBef>
              <a:buFontTx/>
              <a:buNone/>
            </a:pPr>
            <a:r>
              <a:rPr lang="en-US" altLang="en-US" sz="1800">
                <a:latin typeface="Arial" panose="020B0604020202020204" pitchFamily="34" charset="0"/>
                <a:hlinkClick r:id="rId3"/>
              </a:rPr>
              <a:t>Lahdenpera et al., 2005. Nature</a:t>
            </a:r>
            <a:r>
              <a:rPr lang="en-US" altLang="en-US" sz="1800">
                <a:latin typeface="Arial" panose="020B0604020202020204" pitchFamily="34" charset="0"/>
              </a:rPr>
              <a:t>.</a:t>
            </a:r>
          </a:p>
        </p:txBody>
      </p:sp>
    </p:spTree>
    <p:extLst>
      <p:ext uri="{BB962C8B-B14F-4D97-AF65-F5344CB8AC3E}">
        <p14:creationId xmlns:p14="http://schemas.microsoft.com/office/powerpoint/2010/main" val="38466917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04800"/>
            <a:ext cx="8686800" cy="3662363"/>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latin typeface="+mn-lt"/>
              </a:rPr>
              <a:t>III. Life History Evolution</a:t>
            </a:r>
          </a:p>
          <a:p>
            <a:pPr marL="457200" indent="-457200" fontAlgn="auto">
              <a:spcBef>
                <a:spcPts val="0"/>
              </a:spcBef>
              <a:spcAft>
                <a:spcPts val="0"/>
              </a:spcAft>
              <a:buFontTx/>
              <a:buAutoNum type="alphaUcPeriod"/>
              <a:defRPr/>
            </a:pPr>
            <a:r>
              <a:rPr lang="en-US" sz="2400" b="1" dirty="0">
                <a:solidFill>
                  <a:srgbClr val="FF0000"/>
                </a:solidFill>
                <a:latin typeface="+mn-lt"/>
              </a:rPr>
              <a:t>Trade-Offs</a:t>
            </a:r>
          </a:p>
          <a:p>
            <a:pPr marL="457200" indent="-457200" fontAlgn="auto">
              <a:spcBef>
                <a:spcPts val="0"/>
              </a:spcBef>
              <a:spcAft>
                <a:spcPts val="0"/>
              </a:spcAft>
              <a:buFontTx/>
              <a:buAutoNum type="alphaUcPeriod" startAt="2"/>
              <a:defRPr/>
            </a:pPr>
            <a:r>
              <a:rPr lang="en-US" sz="2400" b="1" dirty="0">
                <a:solidFill>
                  <a:srgbClr val="FF0000"/>
                </a:solidFill>
                <a:latin typeface="+mn-lt"/>
              </a:rPr>
              <a:t>Timing</a:t>
            </a:r>
          </a:p>
          <a:p>
            <a:pPr marL="457200" indent="-457200" fontAlgn="auto">
              <a:spcBef>
                <a:spcPts val="0"/>
              </a:spcBef>
              <a:spcAft>
                <a:spcPts val="0"/>
              </a:spcAft>
              <a:buFontTx/>
              <a:buAutoNum type="alphaUcPeriod" startAt="3"/>
              <a:defRPr/>
            </a:pPr>
            <a:r>
              <a:rPr lang="en-US" sz="2400" b="1" dirty="0">
                <a:solidFill>
                  <a:srgbClr val="FF0000"/>
                </a:solidFill>
                <a:latin typeface="+mn-lt"/>
              </a:rPr>
              <a:t>Life History Strategies</a:t>
            </a:r>
          </a:p>
          <a:p>
            <a:pPr marL="457200" indent="-457200" fontAlgn="auto">
              <a:spcBef>
                <a:spcPts val="0"/>
              </a:spcBef>
              <a:spcAft>
                <a:spcPts val="0"/>
              </a:spcAft>
              <a:defRPr/>
            </a:pPr>
            <a:endParaRPr lang="en-US" b="1" dirty="0">
              <a:latin typeface="+mn-lt"/>
            </a:endParaRPr>
          </a:p>
          <a:p>
            <a:pPr marL="457200" indent="-457200" fontAlgn="auto">
              <a:spcBef>
                <a:spcPts val="0"/>
              </a:spcBef>
              <a:spcAft>
                <a:spcPts val="0"/>
              </a:spcAft>
              <a:defRPr/>
            </a:pPr>
            <a:endParaRPr lang="en-US" b="1" dirty="0">
              <a:latin typeface="+mn-lt"/>
            </a:endParaRPr>
          </a:p>
          <a:p>
            <a:pPr marL="457200" indent="-457200" fontAlgn="auto">
              <a:spcBef>
                <a:spcPts val="0"/>
              </a:spcBef>
              <a:spcAft>
                <a:spcPts val="0"/>
              </a:spcAft>
              <a:defRPr/>
            </a:pPr>
            <a:endParaRPr lang="en-US" sz="2400" b="1" dirty="0">
              <a:solidFill>
                <a:srgbClr val="FF0000"/>
              </a:solidFill>
              <a:latin typeface="+mn-lt"/>
            </a:endParaRPr>
          </a:p>
          <a:p>
            <a:pPr marL="457200" indent="-457200" fontAlgn="auto">
              <a:spcBef>
                <a:spcPts val="0"/>
              </a:spcBef>
              <a:spcAft>
                <a:spcPts val="0"/>
              </a:spcAft>
              <a:defRPr/>
            </a:pPr>
            <a:endParaRPr lang="en-US" sz="2000" b="1" dirty="0">
              <a:solidFill>
                <a:srgbClr val="0070C0"/>
              </a:solidFill>
              <a:latin typeface="+mn-lt"/>
            </a:endParaRPr>
          </a:p>
          <a:p>
            <a:pPr marL="457200" indent="-457200" fontAlgn="auto">
              <a:spcBef>
                <a:spcPts val="0"/>
              </a:spcBef>
              <a:spcAft>
                <a:spcPts val="0"/>
              </a:spcAft>
              <a:defRPr/>
            </a:pPr>
            <a:endParaRPr lang="en-US" sz="2000" b="1" dirty="0">
              <a:solidFill>
                <a:srgbClr val="00B0F0"/>
              </a:solidFill>
              <a:latin typeface="+mn-lt"/>
            </a:endParaRPr>
          </a:p>
          <a:p>
            <a:pPr fontAlgn="auto">
              <a:spcBef>
                <a:spcPct val="50000"/>
              </a:spcBef>
              <a:spcAft>
                <a:spcPts val="0"/>
              </a:spcAft>
              <a:defRPr/>
            </a:pPr>
            <a:r>
              <a:rPr lang="en-US" sz="2400" b="1" dirty="0">
                <a:solidFill>
                  <a:srgbClr val="FF0000"/>
                </a:solidFill>
                <a:latin typeface="+mn-lt"/>
              </a:rPr>
              <a:t>	</a:t>
            </a:r>
          </a:p>
        </p:txBody>
      </p:sp>
      <p:pic>
        <p:nvPicPr>
          <p:cNvPr id="18435" name="Picture 3" descr="table_07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03438"/>
            <a:ext cx="792480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35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315200" cy="2862263"/>
          </a:xfrm>
          <a:prstGeom prst="rect">
            <a:avLst/>
          </a:prstGeom>
          <a:noFill/>
        </p:spPr>
        <p:txBody>
          <a:bodyPr>
            <a:spAutoFit/>
          </a:bodyPr>
          <a:lstStyle/>
          <a:p>
            <a:pPr eaLnBrk="1" fontAlgn="auto" hangingPunct="1">
              <a:spcBef>
                <a:spcPts val="0"/>
              </a:spcBef>
              <a:spcAft>
                <a:spcPts val="0"/>
              </a:spcAft>
              <a:defRPr/>
            </a:pPr>
            <a:r>
              <a:rPr lang="en-US" b="1" dirty="0">
                <a:latin typeface="+mn-lt"/>
              </a:rPr>
              <a:t>Adaptations to the Physical Environment:</a:t>
            </a:r>
          </a:p>
          <a:p>
            <a:pPr marL="400050" indent="-400050" eaLnBrk="1" fontAlgn="auto" hangingPunct="1">
              <a:spcBef>
                <a:spcPts val="0"/>
              </a:spcBef>
              <a:spcAft>
                <a:spcPts val="0"/>
              </a:spcAft>
              <a:buFontTx/>
              <a:buAutoNum type="romanUcPeriod"/>
              <a:defRPr/>
            </a:pPr>
            <a:r>
              <a:rPr lang="en-US" b="1" dirty="0">
                <a:latin typeface="+mn-lt"/>
              </a:rPr>
              <a:t>Water and Nutrients</a:t>
            </a:r>
          </a:p>
          <a:p>
            <a:pPr marL="400050" indent="-400050" eaLnBrk="1" fontAlgn="auto" hangingPunct="1">
              <a:spcBef>
                <a:spcPts val="0"/>
              </a:spcBef>
              <a:spcAft>
                <a:spcPts val="0"/>
              </a:spcAft>
              <a:defRPr/>
            </a:pPr>
            <a:r>
              <a:rPr lang="en-US" b="1" dirty="0">
                <a:solidFill>
                  <a:srgbClr val="FF0000"/>
                </a:solidFill>
                <a:latin typeface="+mn-lt"/>
              </a:rPr>
              <a:t>	A. Properties and Adaptations</a:t>
            </a:r>
          </a:p>
          <a:p>
            <a:pPr marL="400050" indent="-400050" eaLnBrk="1" fontAlgn="auto" hangingPunct="1">
              <a:spcBef>
                <a:spcPts val="0"/>
              </a:spcBef>
              <a:spcAft>
                <a:spcPts val="0"/>
              </a:spcAft>
              <a:defRPr/>
            </a:pPr>
            <a:endParaRPr lang="en-US" b="1" dirty="0">
              <a:solidFill>
                <a:srgbClr val="FF0000"/>
              </a:solidFill>
              <a:latin typeface="+mn-lt"/>
            </a:endParaRPr>
          </a:p>
          <a:p>
            <a:pPr marL="400050" indent="-400050" eaLnBrk="1" fontAlgn="auto" hangingPunct="1">
              <a:spcBef>
                <a:spcPts val="0"/>
              </a:spcBef>
              <a:spcAft>
                <a:spcPts val="0"/>
              </a:spcAft>
              <a:defRPr/>
            </a:pPr>
            <a:r>
              <a:rPr lang="en-US" b="1" dirty="0">
                <a:solidFill>
                  <a:srgbClr val="FF0000"/>
                </a:solidFill>
                <a:latin typeface="+mn-lt"/>
              </a:rPr>
              <a:t>	</a:t>
            </a:r>
            <a:r>
              <a:rPr lang="en-US" b="1" dirty="0">
                <a:solidFill>
                  <a:srgbClr val="00B0F0"/>
                </a:solidFill>
                <a:latin typeface="+mn-lt"/>
              </a:rPr>
              <a:t>1. High Specific Heat</a:t>
            </a:r>
          </a:p>
          <a:p>
            <a:pPr marL="400050" indent="-400050" eaLnBrk="1" fontAlgn="auto" hangingPunct="1">
              <a:spcBef>
                <a:spcPts val="0"/>
              </a:spcBef>
              <a:spcAft>
                <a:spcPts val="0"/>
              </a:spcAft>
              <a:defRPr/>
            </a:pPr>
            <a:r>
              <a:rPr lang="en-US" b="1" dirty="0">
                <a:solidFill>
                  <a:srgbClr val="00B0F0"/>
                </a:solidFill>
                <a:latin typeface="+mn-lt"/>
              </a:rPr>
              <a:t>	2. Density and Viscosity</a:t>
            </a:r>
          </a:p>
          <a:p>
            <a:pPr marL="400050" indent="-400050" eaLnBrk="1" fontAlgn="auto" hangingPunct="1">
              <a:spcBef>
                <a:spcPts val="0"/>
              </a:spcBef>
              <a:spcAft>
                <a:spcPts val="0"/>
              </a:spcAft>
              <a:defRPr/>
            </a:pPr>
            <a:r>
              <a:rPr lang="en-US" b="1" dirty="0">
                <a:solidFill>
                  <a:srgbClr val="00B0F0"/>
                </a:solidFill>
                <a:latin typeface="+mn-lt"/>
              </a:rPr>
              <a:t>	3. Universal Solvent</a:t>
            </a:r>
          </a:p>
          <a:p>
            <a:pPr marL="400050" indent="-400050" eaLnBrk="1" fontAlgn="auto" hangingPunct="1">
              <a:spcBef>
                <a:spcPts val="0"/>
              </a:spcBef>
              <a:spcAft>
                <a:spcPts val="0"/>
              </a:spcAft>
              <a:defRPr/>
            </a:pPr>
            <a:r>
              <a:rPr lang="en-US" b="1" dirty="0">
                <a:solidFill>
                  <a:srgbClr val="00B0F0"/>
                </a:solidFill>
                <a:latin typeface="+mn-lt"/>
              </a:rPr>
              <a:t>	4. Water Dissociates</a:t>
            </a:r>
          </a:p>
          <a:p>
            <a:pPr marL="400050" indent="-400050" eaLnBrk="1" fontAlgn="auto" hangingPunct="1">
              <a:spcBef>
                <a:spcPts val="0"/>
              </a:spcBef>
              <a:spcAft>
                <a:spcPts val="0"/>
              </a:spcAft>
              <a:defRPr/>
            </a:pPr>
            <a:r>
              <a:rPr lang="en-US" b="1" dirty="0">
                <a:solidFill>
                  <a:srgbClr val="00B0F0"/>
                </a:solidFill>
                <a:latin typeface="+mn-lt"/>
              </a:rPr>
              <a:t>	5. Water is Adhesive and Cohesive</a:t>
            </a:r>
          </a:p>
          <a:p>
            <a:pPr eaLnBrk="1" fontAlgn="auto" hangingPunct="1">
              <a:spcBef>
                <a:spcPts val="0"/>
              </a:spcBef>
              <a:spcAft>
                <a:spcPts val="0"/>
              </a:spcAft>
              <a:defRPr/>
            </a:pPr>
            <a:endParaRPr lang="en-US" dirty="0">
              <a:latin typeface="+mn-lt"/>
            </a:endParaRPr>
          </a:p>
        </p:txBody>
      </p:sp>
      <p:pic>
        <p:nvPicPr>
          <p:cNvPr id="10243" name="Picture 2" descr="C:\Documents and Settings\wworthen\My Documents\My Pictures\Courses\ecology\New Folder\chapter2\ch02\figure_02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004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2190</Words>
  <Application>Microsoft Office PowerPoint</Application>
  <PresentationFormat>On-screen Show (4:3)</PresentationFormat>
  <Paragraphs>862</Paragraphs>
  <Slides>81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Furman User</dc:creator>
  <cp:lastModifiedBy>Wade Worthen</cp:lastModifiedBy>
  <cp:revision>33</cp:revision>
  <dcterms:created xsi:type="dcterms:W3CDTF">2010-09-06T01:04:22Z</dcterms:created>
  <dcterms:modified xsi:type="dcterms:W3CDTF">2016-06-23T12:24:29Z</dcterms:modified>
</cp:coreProperties>
</file>